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B514C-56B5-492E-A772-917F1095E6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298F27-5100-46F7-BA14-9EC089532DE0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1B4591-5A72-4F19-9D29-748B45396A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54033D-0708-43BD-BCA2-14D6B2CF7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751538-B79B-4F1B-BCE3-DD0AC71EEB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0A86E53-1A89-4549-B604-D5835A5C8BEC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B89694-F65C-41D9-B347-C35E362B62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9DEB27-B484-4DD2-864A-BAE9CD696E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9948F7-4392-44C5-AD17-B9894A37B6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6B5E4A9-694F-4538-9856-AB7D51F5A252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8EE8D0-BDF3-4459-B1D8-8A68A94B3F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4BA1A47-E713-4B73-864D-C341A5CE5C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9254CA-42E1-45B0-8E20-940828F9A2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3AB6C2D-D75E-4795-9467-23DAB971459A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F3438B3-3B08-401E-B7EF-732D2EBA58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3E3E23-6E2D-4B3A-A639-F38050341B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84DDA3-B892-44B4-9C4D-D9C8EC50A8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7C94F4-C3EA-4B40-A351-25512F6720E3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C29BE9-BC00-4D15-929B-8464C2688F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C14679-5DB2-4425-AD4A-C0589CAFC5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E6F62B-598B-46F4-B69A-63C0161768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AB42CD5-6847-407A-A6F7-5A91148A34F3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64E103-9FE6-4886-AF92-93F7601AD4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7E27C83-B862-4FA1-A0AD-F90ACDE0CE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33B989-59A6-40B1-AAE3-3EE9F1D98A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8DA2FCF-D4B3-45DC-9D9D-563C0D32F7C5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F2588B-F17F-4A84-B21D-D19711D2D4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75D3A9C-CE2A-4614-8E71-342FDD6112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1B00AC-05D0-4EE0-8EDC-AEAD5F64E6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CA0AF75-24DA-4745-BE62-F78BA63B6AA0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2A4EFA-5301-47D5-981A-BA441424B7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0D65D00-1AC6-4477-B21E-2DF660CD86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4A4A6E-1E6B-46BE-9BFE-DF0517D250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B2490A4-DA6C-4954-96F5-E2E768DD2A3C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A7ADC5-42AA-4AD8-8001-28761FC11E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4384D7-D95E-46B2-91E6-6505C4607F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260B5B-61B0-4091-A170-DC2CF7680C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2C09E90-028E-4133-848B-F0688C484F7D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129DAC-44FE-423A-8B07-AF8487B01D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0C3705-2FFE-4A00-99B8-7F989221CE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E66ED3-7EED-4183-96D0-E3EEA5B979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193292-8A5C-4BB4-B813-DC20C4209EEA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7317CC-6445-4108-B982-1702430214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378F85E-A5D0-4954-90F1-8AC142DB25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B8A034-C69E-42DE-AC35-DB90852C5F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901DEAD-D171-4208-90E5-B86658E2731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BBEF31-16E4-41D8-B7DA-BA6DC6EB18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EB2A20-B6E0-44AA-B87A-F40C6EE842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8EF9C6-A109-45A5-B11F-767392BB6B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9A84DF1-4BDF-4C9F-B7B3-DDFDB02819EF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2F08B8C-D783-4BCD-B492-3FED8C221F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9A050C5-1135-488E-B402-0789FA464D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F0E585-41BE-4426-A729-A8B76E95C9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A5A903C-C556-4783-AC75-4326BC2BF918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A80407-5F97-40BF-B351-190A736D39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724EECF-DD05-4ACC-A36D-3E793BC9A1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6CF373-C6DC-46A3-9EA9-D3EB5F7510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C212684-9BE0-4CF2-B8E9-E2B73C7F7263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A09799-2588-4BB7-8C02-DA896D9DBF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7E18008-BDDA-4761-8908-B551EF6A1B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5B5BD-5E50-43FD-A9E5-2FABBBD60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66AFFF-1FC7-4D6E-8999-B9618BB0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91406E-1C19-431C-BC18-6E9DF72AA0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CAA26B-15DE-41AE-840E-264D7A0D81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7B35556-9417-46BD-ABBA-8B9CFB299879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1C39CD6-A67A-459C-BCE1-2CFE3BD626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45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396BD-443D-48BC-BF53-F5F52526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07CF12-DD5F-4EE0-AE11-875F9C1E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E90497-A88C-4584-9036-310C8524D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E5DD70-4350-49A2-B9D8-9FDE3F3571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4F53410-C7B2-46B1-95E5-596B727FCCA6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0A45B75-917A-4E81-8A65-03A9C3F74AE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11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93C3EE-539D-406E-9C03-D437D10F5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9D1FD3-BEDA-4EA6-B991-7A8743597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9D367E-65E6-40B7-AD97-500552612B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E3A24C-25E0-47B0-A7B9-F71E5A1DD8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B1A46F9-4738-48C5-8C23-2A53197C9E70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C25D1FB-5FE3-4B89-B72F-EC0FA44D74A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30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9C2FC-F08B-408E-81C5-E0A494AA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10D39-A574-49B4-9401-1961D66A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FBFF1-8096-4D39-96FC-9960E3044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D3B29D-6722-4BD9-AB4D-F16F8D366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63C124B-9BA5-4BA8-B18A-6622D8246FA4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CE70A28-7AE7-47B8-9F2B-285EF424A7C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008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4AA22-DEB8-4354-A5B6-0F00C0C6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F3EDCC-8CC5-4967-B9FF-57229D58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4B8068-397F-4D8D-852B-348D3F6967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B17029-A0DF-4155-8E9D-C436D782ED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4C570CA-84F7-49E5-9C55-513F406A4100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9A0CA8E-7387-4FF9-9130-1A68EC9466F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5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1B387-859E-4E90-9C9F-8C9BF293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794665-7300-49B1-968E-1CDB05C64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19C814-AF99-4055-990D-B5D04C4BD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02B27D-5E31-49A0-B551-D459B41A1D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BD848-795D-42B0-A158-A3335CA4D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AFD1035-5F01-4E8C-B000-A4393F3E7380}" type="slidenum">
              <a:t>‹N°›</a:t>
            </a:fld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560341-6D2C-4F90-B38A-12630601015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52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E8C94-A13F-4F5C-A4E4-B18740C6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CCE9EC-7B2F-4F88-89AA-6EFBEC70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ED282B-F12F-4A5D-B971-7D9AC260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BE9BEE-B061-44CC-9C1D-0F7D7750A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1F789F-322E-40C6-BE3D-24C1521B3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E2C9208-20F1-48B6-A36E-D72FA20F26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34C7BA4-C761-4CB0-935B-00BB29D0C7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0C1EB01-9863-4F03-8986-5EE4B842EF8D}" type="slidenum">
              <a:t>‹N°›</a:t>
            </a:fld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64D227D-A50B-418C-918E-CCF85E7C0AB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47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505B0-284E-4606-9C0C-8C206B88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733C7A-17BF-4AA1-B240-4A7CD5B504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F5578A-3CED-4300-AD95-EA88E8A90B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8D1AF80-E7A7-457B-8DEC-F2A50C5B3A38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09A09-069B-408B-91B2-60C9857C62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54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5168107-84BA-4AE7-958E-373F425240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1DF9C6-D3E6-46C1-9181-B248DA947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A40981B-95DB-442C-A52D-BB1A95852366}" type="slidenum">
              <a:t>‹N°›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617F6D-D0F6-4D7C-914F-2E23B324201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812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C680AD-C750-4AA2-8EAB-4A9947DF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54769F-E001-4BC4-9592-C5F55217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05972B-904D-4A07-A0EF-A4D6442A3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0DFE3-AF27-4AEC-8E81-EE47370A0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52F1AB-F3B0-4414-A0B4-B75D41BEA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4A1E875-F139-41D9-A063-A6531F28B415}" type="slidenum">
              <a:t>‹N°›</a:t>
            </a:fld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D450D3-5CDC-4FB8-B74A-4F09B60F67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14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B8439-AD0D-4509-9AB2-90FA4DF5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EAFF21-E699-4D3B-A4CD-190F40FF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036908-DDA1-40E9-9CD3-92A65B565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1D9DD-85E8-4761-90B0-A3152B47BD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8403B1-5425-44C7-9A06-B43D5F9E5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ACDB89A-4465-424E-BE2F-1ED2C7CFF4F5}" type="slidenum">
              <a:t>‹N°›</a:t>
            </a:fld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3ACF67-71A1-4C2F-A383-4EC1B184613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33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dawan.fr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57E508-3829-400D-96C0-D265F3730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933889-44BE-4842-8CB4-74D2D7B283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52C318-DE71-43DA-8C8A-76B204A92AF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40000" y="6887160"/>
            <a:ext cx="882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5A1347-7F9B-4BD6-A3F3-C0220263F15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6887160"/>
            <a:ext cx="36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1C9F212-62A8-4D61-A80D-6A1602BCDBA0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B629D88-945C-4F38-8622-5847572A602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6DE81-CF71-4F36-8B34-F889D95778B7}"/>
              </a:ext>
            </a:extLst>
          </p:cNvPr>
          <p:cNvSpPr/>
          <p:nvPr/>
        </p:nvSpPr>
        <p:spPr>
          <a:xfrm>
            <a:off x="360000" y="6443999"/>
            <a:ext cx="9720000" cy="108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108000" tIns="63000" rIns="108000" bIns="63000" anchor="ctr" anchorCtr="1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Paris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569B"/>
                </a:solidFill>
                <a:latin typeface="Trebuchet MS" pitchFamily="34"/>
                <a:ea typeface="MS Gothic" pitchFamily="2"/>
                <a:cs typeface="Times New Roman" pitchFamily="18"/>
              </a:rPr>
              <a:t> 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11, rue Antoine Bourdelle, 75015 PARIS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Nantes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 28, rue de Strasbourg, 44000 NANTES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ahoma" pitchFamily="2"/>
              </a:rPr>
              <a:t>DAWAN Lyon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ahoma" pitchFamily="2"/>
              </a:rPr>
              <a:t>, Batiment de la banque Rhône Alpes, 2ème étage, montée B – 235, cours Lafayette, 69006 LYON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Lille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 16, place du Générale de Gaulle, 6ème étage, 59800 LILLE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sng" strike="noStrike" kern="120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Times New Roman" pitchFamily="18"/>
              </a:rPr>
              <a:t>formation@dawan.fr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16597E07-55EA-4F30-ACA5-C6D2F7F79F4D}"/>
              </a:ext>
            </a:extLst>
          </p:cNvPr>
          <p:cNvSpPr/>
          <p:nvPr/>
        </p:nvSpPr>
        <p:spPr>
          <a:xfrm>
            <a:off x="216000" y="0"/>
            <a:ext cx="0" cy="756000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none" lIns="108000" tIns="63000" rIns="108000" bIns="63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D0C7EB50-BE77-4689-886C-0F954C808493}"/>
              </a:ext>
            </a:extLst>
          </p:cNvPr>
          <p:cNvSpPr/>
          <p:nvPr/>
        </p:nvSpPr>
        <p:spPr>
          <a:xfrm>
            <a:off x="0" y="612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none" lIns="99000" tIns="54000" rIns="99000" bIns="54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D9A941EC-19E4-4FA0-8CBD-2869379B8C19}"/>
              </a:ext>
            </a:extLst>
          </p:cNvPr>
          <p:cNvSpPr/>
          <p:nvPr/>
        </p:nvSpPr>
        <p:spPr>
          <a:xfrm>
            <a:off x="0" y="630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none" lIns="99000" tIns="54000" rIns="99000" bIns="54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3C98CAD6-3E7E-495E-BFBC-205EDCE59863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F431BDD-072E-4837-9679-F4093082B91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5832F65-B24D-442D-87BB-D433E6D49EA5}"/>
              </a:ext>
            </a:extLst>
          </p:cNvPr>
          <p:cNvSpPr txBox="1"/>
          <p:nvPr/>
        </p:nvSpPr>
        <p:spPr>
          <a:xfrm>
            <a:off x="1007999" y="5556600"/>
            <a:ext cx="8460000" cy="43955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compatLnSpc="0">
            <a:spAutoFit/>
          </a:bodyPr>
          <a:lstStyle/>
          <a:p>
            <a:pPr marL="0" marR="0" lvl="0" indent="0" algn="ctr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>
                <a:latin typeface="Arial" pitchFamily="34"/>
                <a:ea typeface="Arial Unicode MS" pitchFamily="2"/>
                <a:cs typeface="Arial" pitchFamily="34"/>
              </a:rPr>
              <a:t>Plus </a:t>
            </a:r>
            <a:r>
              <a:rPr lang="en-US" sz="1400" i="0" u="none">
                <a:latin typeface="Arial" pitchFamily="34"/>
                <a:ea typeface="Arial Unicode MS" pitchFamily="2"/>
                <a:cs typeface="Arial" pitchFamily="34"/>
              </a:rPr>
              <a:t>d'informations sur </a:t>
            </a:r>
            <a:r>
              <a:rPr lang="en-US" sz="1400" i="0" u="sng">
                <a:solidFill>
                  <a:srgbClr val="F20000"/>
                </a:solidFill>
                <a:uFillTx/>
                <a:latin typeface="Arial" pitchFamily="34"/>
                <a:ea typeface="Arial Unicode MS" pitchFamily="2"/>
                <a:cs typeface="Arial" pitchFamily="34"/>
                <a:hlinkClick r:id="rId14"/>
              </a:rPr>
              <a:t>http://www.dawan.fr</a:t>
            </a:r>
          </a:p>
          <a:p>
            <a:pPr marL="0" marR="0" lvl="0" indent="0" algn="ctr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>
                <a:latin typeface="Arial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0810.001.917</a:t>
            </a:r>
            <a:r>
              <a:rPr lang="en-US" sz="1000" i="0" u="none">
                <a:latin typeface="Arial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fr-FR" sz="44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fr-fr/default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msdn.microsoft.com/fr-fr/netframework/default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A29A8B-4D1A-4BDC-A0AE-07F92BEB3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67D561B-AD7E-4B32-9729-11E43DC29D6C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0FE716-6797-4E0C-AD6F-998068E8DFCA}"/>
              </a:ext>
            </a:extLst>
          </p:cNvPr>
          <p:cNvSpPr txBox="1"/>
          <p:nvPr/>
        </p:nvSpPr>
        <p:spPr>
          <a:xfrm>
            <a:off x="3005455" y="1800000"/>
            <a:ext cx="4249089" cy="308849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1" i="0" u="none" strike="noStrike" kern="120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Langage C#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Initiation</a:t>
            </a:r>
            <a:br>
              <a:rPr lang="fr-FR" sz="3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Times New Roman" pitchFamily="18"/>
                <a:cs typeface="Arial" pitchFamily="34"/>
              </a:rPr>
            </a:br>
            <a:endParaRPr lang="fr-FR" sz="3600" b="1" i="0" u="none" strike="noStrike" kern="1200" dirty="0">
              <a:ln>
                <a:noFill/>
              </a:ln>
              <a:solidFill>
                <a:srgbClr val="000000"/>
              </a:solidFill>
              <a:latin typeface="Arial" pitchFamily="34"/>
              <a:ea typeface="Times New Roman" pitchFamily="18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 dirty="0">
              <a:ln>
                <a:noFill/>
              </a:ln>
              <a:solidFill>
                <a:srgbClr val="000000"/>
              </a:solidFill>
              <a:latin typeface="Arial" pitchFamily="34"/>
              <a:ea typeface="Times New Roman" pitchFamily="18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dirty="0">
                <a:solidFill>
                  <a:srgbClr val="000000"/>
                </a:solidFill>
                <a:latin typeface="Trebuchet MS" pitchFamily="34"/>
                <a:ea typeface="Arial" pitchFamily="34"/>
                <a:cs typeface="Arial" pitchFamily="34"/>
              </a:rPr>
              <a:t>Thomas ALDAITZ</a:t>
            </a:r>
            <a:endParaRPr lang="fr-FR" sz="2200" b="1" i="0" u="none" strike="noStrike" kern="1200" dirty="0">
              <a:ln>
                <a:noFill/>
              </a:ln>
              <a:solidFill>
                <a:srgbClr val="000000"/>
              </a:solidFill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fr-FR" sz="22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" pitchFamily="34"/>
                <a:cs typeface="Arial" pitchFamily="34"/>
              </a:rPr>
              <a:t> 18/02/2019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50ABFC-4CCB-41D4-833F-2B555201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8C3C37-4B7E-4527-B39F-C74C79413662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F252AF-863A-4B18-B678-4FD723DFCD0B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Avantages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561E25-85FD-443D-903A-D09EC059DE1E}"/>
              </a:ext>
            </a:extLst>
          </p:cNvPr>
          <p:cNvSpPr txBox="1"/>
          <p:nvPr/>
        </p:nvSpPr>
        <p:spPr>
          <a:xfrm>
            <a:off x="630000" y="2476145"/>
            <a:ext cx="8820000" cy="349199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- Normes et pratiques du web.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Modèles d’application unifiés.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Classes extensibles.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N.B. : le Framework .NET ne fonctionne que sous Windows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Utiliser Mono ou </a:t>
            </a:r>
            <a:r>
              <a:rPr lang="fr-FR" sz="2400" b="0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DotGNU</a:t>
            </a: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 pour d'autres plateformes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046E51-C0ED-4AED-B4B7-279905B7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4099A4-1D43-461A-A2D3-09D83AAC3A98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05549C-B454-416E-A718-1955B045D0F0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Présentation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89E395-C12E-479B-BAA7-0FF7CE7CD049}"/>
              </a:ext>
            </a:extLst>
          </p:cNvPr>
          <p:cNvSpPr txBox="1"/>
          <p:nvPr/>
        </p:nvSpPr>
        <p:spPr>
          <a:xfrm>
            <a:off x="612000" y="1925640"/>
            <a:ext cx="9000000" cy="4192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 Langage orienté objet de type sécurisé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 Très proche du C++ et du Java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lvl="0" hangingPunct="0">
              <a:buSzPct val="45000"/>
              <a:buFont typeface="StarSymbol"/>
              <a:buChar char="●"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Symbol" pitchFamily="2"/>
                <a:cs typeface="Symbol" pitchFamily="2"/>
              </a:rPr>
              <a:t> </a:t>
            </a:r>
            <a:r>
              <a:rPr lang="fr-FR" sz="3200">
                <a:latin typeface="Arial" pitchFamily="34"/>
                <a:ea typeface="Times-Roman" pitchFamily="18"/>
                <a:cs typeface="Times-Roman" pitchFamily="18"/>
              </a:rPr>
              <a:t>RAD (Rapid </a:t>
            </a:r>
            <a:r>
              <a:rPr lang="fr-FR" sz="3200" dirty="0">
                <a:latin typeface="Arial" pitchFamily="34"/>
                <a:ea typeface="Times-Roman" pitchFamily="18"/>
                <a:cs typeface="Times-Roman" pitchFamily="18"/>
              </a:rPr>
              <a:t>application </a:t>
            </a:r>
            <a:r>
              <a:rPr lang="fr-FR" sz="3200" dirty="0" err="1">
                <a:latin typeface="Arial" pitchFamily="34"/>
                <a:ea typeface="Times-Roman" pitchFamily="18"/>
                <a:cs typeface="Times-Roman" pitchFamily="18"/>
              </a:rPr>
              <a:t>development</a:t>
            </a:r>
            <a:r>
              <a:rPr lang="fr-FR" sz="3200" dirty="0">
                <a:latin typeface="Arial" pitchFamily="34"/>
                <a:ea typeface="Times-Roman" pitchFamily="18"/>
                <a:cs typeface="Times-Roman" pitchFamily="18"/>
              </a:rPr>
              <a:t>)</a:t>
            </a:r>
            <a:endParaRPr lang="fr-FR" sz="3200" b="0" i="0" u="none" strike="noStrike" kern="1200" dirty="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Symbol" pitchFamily="2"/>
                <a:cs typeface="Symbol" pitchFamily="2"/>
              </a:rPr>
              <a:t> 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Multi-plateformes (IL)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 Plusieurs versions successives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E77CBC02-0765-4BA6-9FBD-847C9C08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088985-EFDB-44FA-8E79-F777E3911D67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E1AC22-A2EB-44EA-9F9B-7AF3A24BE19C}"/>
              </a:ext>
            </a:extLst>
          </p:cNvPr>
          <p:cNvSpPr txBox="1"/>
          <p:nvPr/>
        </p:nvSpPr>
        <p:spPr>
          <a:xfrm>
            <a:off x="540000" y="3070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Développement C#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8F755D-072F-4631-8CF4-75542C11E566}"/>
              </a:ext>
            </a:extLst>
          </p:cNvPr>
          <p:cNvSpPr txBox="1"/>
          <p:nvPr/>
        </p:nvSpPr>
        <p:spPr>
          <a:xfrm>
            <a:off x="631080" y="1440000"/>
            <a:ext cx="8728920" cy="5245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Applications Windows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Pages ASP.NET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Services Web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Services Windows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S Gothic" pitchFamily="2"/>
                <a:cs typeface="Tahoma" pitchFamily="2"/>
              </a:rPr>
              <a:t>C#.Net Multi-plateformes 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Win32 - Win64 - </a:t>
            </a:r>
            <a:r>
              <a:rPr lang="fr-FR" sz="2800" b="0" i="0" u="none" strike="sng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WinCE</a:t>
            </a: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– </a:t>
            </a:r>
            <a:r>
              <a:rPr lang="fr-FR" sz="2800" b="0" i="0" u="none" strike="sng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WinMobile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S Gothic" pitchFamily="2"/>
                <a:cs typeface="Tahoma" pitchFamily="2"/>
              </a:rPr>
              <a:t>IDE 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Microsoft Visual Studio payant ou version Community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SharpDevelop ou MonoDevelop gratuits mais moins performants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DE8E9C-E017-4886-B8D6-3E6B6FDECA5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7160" y="597924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2E0345D-73AF-41A6-A070-78E935D2BE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97039" y="5979240"/>
            <a:ext cx="7884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973A5E0-80CD-4CC3-A497-8955C95FB36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097040" y="5979240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607A9EA-42B3-4051-9BF3-4C202B8E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0681DF-11F6-4072-B2DF-35AF2E9C5528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F35D84-51E8-446E-9676-E5605D7CF4A3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Programme C#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464CA5-DC73-47FF-ADBA-A0E74D3552AB}"/>
              </a:ext>
            </a:extLst>
          </p:cNvPr>
          <p:cNvSpPr txBox="1"/>
          <p:nvPr/>
        </p:nvSpPr>
        <p:spPr>
          <a:xfrm>
            <a:off x="540000" y="1529640"/>
            <a:ext cx="9000000" cy="1602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Espace de noms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Classes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Méthode main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Classe Console (ReadLine et WriteLine)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FFCC40E-E097-4128-82AA-680C37298817}"/>
              </a:ext>
            </a:extLst>
          </p:cNvPr>
          <p:cNvSpPr/>
          <p:nvPr/>
        </p:nvSpPr>
        <p:spPr>
          <a:xfrm>
            <a:off x="1872360" y="3204360"/>
            <a:ext cx="6553080" cy="363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S Mincho" pitchFamily="49"/>
                <a:cs typeface="MS Mincho" pitchFamily="49"/>
              </a:rPr>
              <a:t>using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System;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S Mincho" pitchFamily="49"/>
                <a:cs typeface="MS Mincho" pitchFamily="49"/>
              </a:rPr>
              <a:t>namespace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MyProgram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{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  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S Mincho" pitchFamily="49"/>
                <a:cs typeface="MS Mincho" pitchFamily="49"/>
              </a:rPr>
              <a:t>class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8080"/>
                </a:solidFill>
                <a:latin typeface="Arial" pitchFamily="34"/>
                <a:ea typeface="MS Mincho" pitchFamily="49"/>
                <a:cs typeface="MS Mincho" pitchFamily="49"/>
              </a:rPr>
              <a:t>HelloWord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808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   {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      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S Mincho" pitchFamily="49"/>
                <a:cs typeface="MS Mincho" pitchFamily="49"/>
              </a:rPr>
              <a:t>static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S Mincho" pitchFamily="49"/>
                <a:cs typeface="MS Mincho" pitchFamily="49"/>
              </a:rPr>
              <a:t>void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Main()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       {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          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8080"/>
                </a:solidFill>
                <a:latin typeface="Arial" pitchFamily="34"/>
                <a:ea typeface="MS Mincho" pitchFamily="49"/>
                <a:cs typeface="MS Mincho" pitchFamily="49"/>
              </a:rPr>
              <a:t>Console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.WriteLine(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800000"/>
                </a:solidFill>
                <a:latin typeface="Arial" pitchFamily="34"/>
                <a:ea typeface="MS Mincho" pitchFamily="49"/>
                <a:cs typeface="MS Mincho" pitchFamily="49"/>
              </a:rPr>
              <a:t>"Hello World !"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);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       }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    }</a:t>
            </a:r>
            <a:b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</a:br>
            <a:r>
              <a:rPr lang="en-US" sz="2000" b="1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61E7DB-8500-43C9-8D6B-9B1A9231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25E2E5-9B3C-4E09-962A-BE2C91BB7554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B52514C-8CB5-473E-82CD-1311F87E99AD}"/>
              </a:ext>
            </a:extLst>
          </p:cNvPr>
          <p:cNvSpPr txBox="1"/>
          <p:nvPr/>
        </p:nvSpPr>
        <p:spPr>
          <a:xfrm>
            <a:off x="540000" y="30744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Débogage et Exécution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F2A5A9-029B-4FDC-897F-0464586C1F7E}"/>
              </a:ext>
            </a:extLst>
          </p:cNvPr>
          <p:cNvSpPr txBox="1"/>
          <p:nvPr/>
        </p:nvSpPr>
        <p:spPr>
          <a:xfrm>
            <a:off x="631440" y="1824119"/>
            <a:ext cx="8908560" cy="4497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Localisation et correction des erreurs :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Erreurs et débogage JIT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Points d’arrêts et pas-à-pas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Examen et modifications des variables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Exécution :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IDE (Start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Without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Debugging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Ligne de commande (nom de l'application)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endParaRPr lang="fr-FR" sz="2200" b="1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5118D0B-D966-4939-B9E5-29A2974E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AF0851-5B3E-4430-BCC7-3AF81D78D43C}" type="slidenum">
              <a:t>15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9CDA3E5-F610-4F71-815F-64F2EC7C82F4}"/>
              </a:ext>
            </a:extLst>
          </p:cNvPr>
          <p:cNvGrpSpPr/>
          <p:nvPr/>
        </p:nvGrpSpPr>
        <p:grpSpPr>
          <a:xfrm>
            <a:off x="1620000" y="1620000"/>
            <a:ext cx="6478920" cy="4349879"/>
            <a:chOff x="1620000" y="1620000"/>
            <a:chExt cx="6478920" cy="4349879"/>
          </a:xfrm>
        </p:grpSpPr>
        <p:sp>
          <p:nvSpPr>
            <p:cNvPr id="3" name="Line 13">
              <a:extLst>
                <a:ext uri="{FF2B5EF4-FFF2-40B4-BE49-F238E27FC236}">
                  <a16:creationId xmlns:a16="http://schemas.microsoft.com/office/drawing/2014/main" id="{EC6CE730-28C5-422C-BB9A-D3AAC53240D0}"/>
                </a:ext>
              </a:extLst>
            </p:cNvPr>
            <p:cNvSpPr/>
            <p:nvPr/>
          </p:nvSpPr>
          <p:spPr>
            <a:xfrm flipH="1">
              <a:off x="4924440" y="3563640"/>
              <a:ext cx="720" cy="2406239"/>
            </a:xfrm>
            <a:prstGeom prst="line">
              <a:avLst/>
            </a:prstGeom>
            <a:noFill/>
            <a:ln w="38160">
              <a:solidFill>
                <a:srgbClr val="4D4D4D"/>
              </a:solidFill>
              <a:custDash>
                <a:ds d="99057" sp="99057"/>
                <a:ds d="399057" sp="99057"/>
              </a:custDash>
              <a:miter/>
            </a:ln>
          </p:spPr>
          <p:txBody>
            <a:bodyPr wrap="non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4" name="Arc 6">
              <a:extLst>
                <a:ext uri="{FF2B5EF4-FFF2-40B4-BE49-F238E27FC236}">
                  <a16:creationId xmlns:a16="http://schemas.microsoft.com/office/drawing/2014/main" id="{63401C23-8526-46D8-AB48-0736312BDDE7}"/>
                </a:ext>
              </a:extLst>
            </p:cNvPr>
            <p:cNvSpPr/>
            <p:nvPr/>
          </p:nvSpPr>
          <p:spPr>
            <a:xfrm>
              <a:off x="6240240" y="3019320"/>
              <a:ext cx="822960" cy="8229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1"/>
                <a:gd name="f8" fmla="val 11929"/>
                <a:gd name="f9" fmla="val 9670"/>
                <a:gd name="f10" fmla="+- 0 0 0"/>
                <a:gd name="f11" fmla="*/ f3 1 21600"/>
                <a:gd name="f12" fmla="*/ f4 1 21600"/>
                <a:gd name="f13" fmla="*/ f10 f0 1"/>
                <a:gd name="f14" fmla="*/ 0 f11 1"/>
                <a:gd name="f15" fmla="*/ 21600 f11 1"/>
                <a:gd name="f16" fmla="*/ 21600 f12 1"/>
                <a:gd name="f17" fmla="*/ 0 f12 1"/>
                <a:gd name="f18" fmla="*/ f13 1 f2"/>
                <a:gd name="f19" fmla="*/ 2147483647 f11 1"/>
                <a:gd name="f20" fmla="*/ 2147483647 f12 1"/>
                <a:gd name="f21" fmla="+- f1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">
                  <a:pos x="f14" y="f17"/>
                </a:cxn>
                <a:cxn ang="f21">
                  <a:pos x="f19" y="f20"/>
                </a:cxn>
                <a:cxn ang="f21">
                  <a:pos x="f14" y="f20"/>
                </a:cxn>
              </a:cxnLst>
              <a:rect l="f14" t="f17" r="f15" b="f16"/>
              <a:pathLst>
                <a:path w="21600" h="21600" fill="none">
                  <a:moveTo>
                    <a:pt x="f7" y="f5"/>
                  </a:moveTo>
                  <a:cubicBezTo>
                    <a:pt x="f8" y="f5"/>
                    <a:pt x="f6" y="f9"/>
                    <a:pt x="f6" y="f6"/>
                  </a:cubicBezTo>
                </a:path>
                <a:path w="21600" h="21600" stroke="0">
                  <a:moveTo>
                    <a:pt x="f7" y="f5"/>
                  </a:moveTo>
                  <a:cubicBezTo>
                    <a:pt x="f8" y="f5"/>
                    <a:pt x="f6" y="f9"/>
                    <a:pt x="f6" y="f6"/>
                  </a:cubicBezTo>
                  <a:lnTo>
                    <a:pt x="f5" y="f6"/>
                  </a:lnTo>
                  <a:close/>
                </a:path>
              </a:pathLst>
            </a:custGeom>
            <a:noFill/>
            <a:ln w="76320">
              <a:solidFill>
                <a:srgbClr val="777777"/>
              </a:solidFill>
              <a:prstDash val="solid"/>
              <a:round/>
              <a:tailEnd type="arrow"/>
            </a:ln>
          </p:spPr>
          <p:txBody>
            <a:bodyPr wrap="none" lIns="90000" tIns="46800" rIns="90000" bIns="46800" anchor="ctr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A1BA2B6F-604A-4F1B-9446-205DAC88F339}"/>
                </a:ext>
              </a:extLst>
            </p:cNvPr>
            <p:cNvSpPr/>
            <p:nvPr/>
          </p:nvSpPr>
          <p:spPr>
            <a:xfrm>
              <a:off x="6207479" y="3842280"/>
              <a:ext cx="1782720" cy="109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3D7DB"/>
                </a:gs>
              </a:gsLst>
              <a:lin ang="2700000"/>
            </a:gradFill>
            <a:ln w="9360">
              <a:solidFill>
                <a:srgbClr val="969696"/>
              </a:solidFill>
              <a:prstDash val="solid"/>
              <a:miter/>
            </a:ln>
            <a:effectLst>
              <a:outerShdw dist="17819" dir="2700000" algn="tl">
                <a:srgbClr val="DDDDDD">
                  <a:alpha val="0"/>
                </a:srgbClr>
              </a:outerShdw>
            </a:effectLst>
          </p:spPr>
          <p:txBody>
            <a:bodyPr wrap="square" lIns="90000" tIns="46800" rIns="90000" bIns="46800" anchor="ctr" anchorCtr="0" compatLnSpc="0">
              <a:noAutofit/>
            </a:bodyPr>
            <a:lstStyle/>
            <a:p>
              <a:pPr marL="0" marR="0" lvl="0" indent="0" algn="ct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Code natif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8F8AF2A1-8D9C-458F-9BBE-3609FBA6EE04}"/>
                </a:ext>
              </a:extLst>
            </p:cNvPr>
            <p:cNvSpPr/>
            <p:nvPr/>
          </p:nvSpPr>
          <p:spPr>
            <a:xfrm>
              <a:off x="1944360" y="3831120"/>
              <a:ext cx="1783080" cy="109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3D7DB"/>
                </a:gs>
              </a:gsLst>
              <a:lin ang="2700000"/>
            </a:gradFill>
            <a:ln w="9360">
              <a:solidFill>
                <a:srgbClr val="969696"/>
              </a:solidFill>
              <a:prstDash val="solid"/>
              <a:miter/>
            </a:ln>
            <a:effectLst>
              <a:outerShdw dist="17819" dir="2700000" algn="tl">
                <a:srgbClr val="DDDDDD">
                  <a:alpha val="0"/>
                </a:srgbClr>
              </a:outerShdw>
            </a:effectLst>
          </p:spPr>
          <p:txBody>
            <a:bodyPr wrap="square" lIns="90000" tIns="46800" rIns="90000" bIns="46800" anchor="ctr" anchorCtr="0" compatLnSpc="0">
              <a:noAutofit/>
            </a:bodyPr>
            <a:lstStyle/>
            <a:p>
              <a:pPr marL="0" marR="0" lvl="0" indent="0" algn="ct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Code C#</a:t>
              </a:r>
            </a:p>
          </p:txBody>
        </p:sp>
        <p:sp>
          <p:nvSpPr>
            <p:cNvPr id="7" name="Arc 9">
              <a:extLst>
                <a:ext uri="{FF2B5EF4-FFF2-40B4-BE49-F238E27FC236}">
                  <a16:creationId xmlns:a16="http://schemas.microsoft.com/office/drawing/2014/main" id="{D54210A7-2C2D-48D9-AC0E-0857081EBA85}"/>
                </a:ext>
              </a:extLst>
            </p:cNvPr>
            <p:cNvSpPr/>
            <p:nvPr/>
          </p:nvSpPr>
          <p:spPr>
            <a:xfrm rot="5400000">
              <a:off x="2053440" y="3846239"/>
              <a:ext cx="822960" cy="81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21497"/>
                <a:gd name="f8" fmla="val 2105"/>
                <a:gd name="f9" fmla="val -1"/>
                <a:gd name="f10" fmla="val 13166"/>
                <a:gd name="f11" fmla="val 1082"/>
                <a:gd name="f12" fmla="val 10382"/>
                <a:gd name="f13" fmla="+- 0 0 0"/>
                <a:gd name="f14" fmla="*/ f3 1 21600"/>
                <a:gd name="f15" fmla="*/ f4 1 21497"/>
                <a:gd name="f16" fmla="*/ f13 f0 1"/>
                <a:gd name="f17" fmla="*/ 0 f14 1"/>
                <a:gd name="f18" fmla="*/ 21600 f14 1"/>
                <a:gd name="f19" fmla="*/ 21497 f15 1"/>
                <a:gd name="f20" fmla="*/ 0 f15 1"/>
                <a:gd name="f21" fmla="*/ 2147483647 f14 1"/>
                <a:gd name="f22" fmla="*/ f16 1 f2"/>
                <a:gd name="f23" fmla="*/ 2147483647 f15 1"/>
                <a:gd name="f24" fmla="+- f2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21" y="f20"/>
                </a:cxn>
                <a:cxn ang="f24">
                  <a:pos x="f21" y="f23"/>
                </a:cxn>
                <a:cxn ang="f24">
                  <a:pos x="f17" y="f23"/>
                </a:cxn>
              </a:cxnLst>
              <a:rect l="f17" t="f20" r="f18" b="f19"/>
              <a:pathLst>
                <a:path w="21600" h="21497" fill="none">
                  <a:moveTo>
                    <a:pt x="f8" y="f9"/>
                  </a:moveTo>
                  <a:cubicBezTo>
                    <a:pt x="f10" y="f11"/>
                    <a:pt x="f6" y="f12"/>
                    <a:pt x="f6" y="f7"/>
                  </a:cubicBezTo>
                </a:path>
                <a:path w="21600" h="21497" stroke="0">
                  <a:moveTo>
                    <a:pt x="f8" y="f9"/>
                  </a:moveTo>
                  <a:cubicBezTo>
                    <a:pt x="f10" y="f11"/>
                    <a:pt x="f6" y="f12"/>
                    <a:pt x="f6" y="f7"/>
                  </a:cubicBezTo>
                  <a:lnTo>
                    <a:pt x="f5" y="f7"/>
                  </a:lnTo>
                  <a:close/>
                </a:path>
              </a:pathLst>
            </a:custGeom>
            <a:noFill/>
            <a:ln w="76320">
              <a:solidFill>
                <a:srgbClr val="777777"/>
              </a:solidFill>
              <a:prstDash val="solid"/>
              <a:round/>
              <a:tailEnd type="arrow"/>
            </a:ln>
          </p:spPr>
          <p:txBody>
            <a:bodyPr wrap="none" lIns="90000" tIns="46800" rIns="90000" bIns="46800" anchor="ctr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65EBBAC8-5528-4FBC-823E-9362460FAF7F}"/>
                </a:ext>
              </a:extLst>
            </p:cNvPr>
            <p:cNvSpPr/>
            <p:nvPr/>
          </p:nvSpPr>
          <p:spPr>
            <a:xfrm>
              <a:off x="1620000" y="2601000"/>
              <a:ext cx="1440000" cy="357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0" tIns="0" rIns="0" bIns="0" anchor="t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Compilateur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FC2F107C-D0F6-4328-A0C6-FA7CFB086585}"/>
                </a:ext>
              </a:extLst>
            </p:cNvPr>
            <p:cNvSpPr/>
            <p:nvPr/>
          </p:nvSpPr>
          <p:spPr>
            <a:xfrm>
              <a:off x="6738840" y="2471039"/>
              <a:ext cx="1360080" cy="81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0" tIns="0" rIns="0" bIns="0" anchor="t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Just-In-Time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Compiler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(JIT)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1CCEB311-20FF-46FA-B029-526FFA36DC10}"/>
                </a:ext>
              </a:extLst>
            </p:cNvPr>
            <p:cNvSpPr/>
            <p:nvPr/>
          </p:nvSpPr>
          <p:spPr>
            <a:xfrm>
              <a:off x="1814400" y="5451120"/>
              <a:ext cx="2397240" cy="357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0" tIns="0" rIns="0" bIns="0" anchor="t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Compile-time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2E572A49-C824-4259-8DB8-521DF0058297}"/>
                </a:ext>
              </a:extLst>
            </p:cNvPr>
            <p:cNvSpPr/>
            <p:nvPr/>
          </p:nvSpPr>
          <p:spPr>
            <a:xfrm>
              <a:off x="5509080" y="5451120"/>
              <a:ext cx="2396880" cy="357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0" tIns="0" rIns="0" bIns="0" anchor="t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             Run-time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048C943C-74EF-45DD-BD06-429C06090CB9}"/>
                </a:ext>
              </a:extLst>
            </p:cNvPr>
            <p:cNvSpPr/>
            <p:nvPr/>
          </p:nvSpPr>
          <p:spPr>
            <a:xfrm>
              <a:off x="3758759" y="1952280"/>
              <a:ext cx="2397240" cy="1616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3D7DB"/>
                </a:gs>
              </a:gsLst>
              <a:lin ang="2700000"/>
            </a:gradFill>
            <a:ln w="9360">
              <a:solidFill>
                <a:srgbClr val="969696"/>
              </a:solidFill>
              <a:prstDash val="solid"/>
              <a:miter/>
            </a:ln>
            <a:effectLst>
              <a:outerShdw dist="17819" dir="2700000" algn="tl">
                <a:srgbClr val="DDDDDD">
                  <a:alpha val="0"/>
                </a:srgbClr>
              </a:outerShdw>
            </a:effectLst>
          </p:spPr>
          <p:txBody>
            <a:bodyPr wrap="square" lIns="90000" tIns="46800" rIns="90000" bIns="46800" anchor="ctr" anchorCtr="0" compatLnSpc="0">
              <a:noAutofit/>
            </a:bodyPr>
            <a:lstStyle/>
            <a:p>
              <a:pPr marL="0" marR="0" lvl="0" indent="0" algn="ct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Microsoft Intermediate Language</a:t>
              </a:r>
            </a:p>
            <a:p>
              <a:pPr marL="0" marR="0" lvl="0" indent="0" algn="ct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(MSIL)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E904ED4-0EA4-408F-96EF-1BFDE10E64C6}"/>
                </a:ext>
              </a:extLst>
            </p:cNvPr>
            <p:cNvSpPr/>
            <p:nvPr/>
          </p:nvSpPr>
          <p:spPr>
            <a:xfrm>
              <a:off x="4925160" y="1620000"/>
              <a:ext cx="0" cy="324000"/>
            </a:xfrm>
            <a:prstGeom prst="line">
              <a:avLst/>
            </a:prstGeom>
            <a:noFill/>
            <a:ln w="38160">
              <a:solidFill>
                <a:srgbClr val="4D4D4D"/>
              </a:solidFill>
              <a:custDash>
                <a:ds d="99057" sp="99057"/>
                <a:ds d="399057" sp="99057"/>
              </a:custDash>
              <a:miter/>
            </a:ln>
          </p:spPr>
          <p:txBody>
            <a:bodyPr wrap="non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825255E6-1506-41AD-8032-7E2ABFF5C2B8}"/>
              </a:ext>
            </a:extLst>
          </p:cNvPr>
          <p:cNvSpPr txBox="1"/>
          <p:nvPr/>
        </p:nvSpPr>
        <p:spPr>
          <a:xfrm>
            <a:off x="540000" y="3070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Etapes de compilation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1A37C20-19EF-4247-AEE6-14659E54C1C6}"/>
              </a:ext>
            </a:extLst>
          </p:cNvPr>
          <p:cNvSpPr txBox="1"/>
          <p:nvPr/>
        </p:nvSpPr>
        <p:spPr>
          <a:xfrm>
            <a:off x="540000" y="5940000"/>
            <a:ext cx="9000000" cy="933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sng" strike="noStrike" kern="1200">
                <a:ln>
                  <a:noFill/>
                </a:ln>
                <a:uFillTx/>
                <a:latin typeface="Arial" pitchFamily="18"/>
                <a:ea typeface="MS Gothic" pitchFamily="2"/>
                <a:cs typeface="Tahoma" pitchFamily="2"/>
              </a:rPr>
              <a:t>En ligne de commande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              csc.exe                                msbuild.exe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8901BD-B569-4A02-A8C1-C7CC9E02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468F97-1E2C-46DD-8593-697B06FF749D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885CA4-9E13-4A4D-9471-21FBB0C5D094}"/>
              </a:ext>
            </a:extLst>
          </p:cNvPr>
          <p:cNvSpPr txBox="1"/>
          <p:nvPr/>
        </p:nvSpPr>
        <p:spPr>
          <a:xfrm>
            <a:off x="540000" y="30564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Objectifs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95239DB-5E48-4FE1-8204-44814A528E72}"/>
              </a:ext>
            </a:extLst>
          </p:cNvPr>
          <p:cNvSpPr txBox="1"/>
          <p:nvPr/>
        </p:nvSpPr>
        <p:spPr>
          <a:xfrm>
            <a:off x="580320" y="1835999"/>
            <a:ext cx="8887680" cy="2369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 Apprendre à développer avec C#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 Créer des interfaces de gestion de bases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 Manipuler des objets de la plate-forme .NET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7F5678-790D-4B91-A3F4-75F69DF0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2AD65C-F1A4-40CE-94A8-91F9F7CD861B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0D6C4DF-D5D7-4C00-8953-4767980717F0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Bibliographie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1A382A-BE85-4954-9836-FDFC52346352}"/>
              </a:ext>
            </a:extLst>
          </p:cNvPr>
          <p:cNvSpPr txBox="1"/>
          <p:nvPr/>
        </p:nvSpPr>
        <p:spPr>
          <a:xfrm>
            <a:off x="540000" y="1800000"/>
            <a:ext cx="8898120" cy="1216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MSDN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 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  <a:hlinkClick r:id="rId3"/>
              </a:rPr>
              <a:t>http://msdn.microsoft.com/fr-fr/default.aspx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Centre .NET Framework 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  <a:hlinkClick r:id="rId4"/>
              </a:rPr>
              <a:t>http://msdn.microsoft.com/fr-fr/netframework/default.aspx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18ECF7-270E-4F92-8EA3-F84FDE71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EB7AFE-9E16-4E27-9E62-2E2C05F753D4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61AFED-E44C-412A-9AB2-D07C7C665EC5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Plan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67C0A4-90E8-4721-B0EF-39EF65BDC0E5}"/>
              </a:ext>
            </a:extLst>
          </p:cNvPr>
          <p:cNvSpPr txBox="1"/>
          <p:nvPr/>
        </p:nvSpPr>
        <p:spPr>
          <a:xfrm>
            <a:off x="648000" y="1835999"/>
            <a:ext cx="8820000" cy="40539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Framework .NET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Langage C#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Syntaxe du langage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Tableaux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Méthodes et paramètres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Gestion des exceptions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Classes fondamentales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Applications graphiques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D1B797BF-F80E-4DE6-85A7-75E84228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B7BB8D-C19A-44E8-8D7F-D442CA572373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4AA70A-024D-46B7-B0B8-14FE198E2AC0}"/>
              </a:ext>
            </a:extLst>
          </p:cNvPr>
          <p:cNvSpPr txBox="1"/>
          <p:nvPr/>
        </p:nvSpPr>
        <p:spPr>
          <a:xfrm>
            <a:off x="540000" y="2196000"/>
            <a:ext cx="9000000" cy="1882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Framework .NET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7924C0B-096B-4FC4-8EFE-03CE95DF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FEA6F6-8D96-42A9-AF22-3617041EF498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1563360-1B12-4ABF-9990-B1749559960E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Plateforme .NET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2023B2-F589-4871-A0E3-FF0EE989434F}"/>
              </a:ext>
            </a:extLst>
          </p:cNvPr>
          <p:cNvSpPr txBox="1"/>
          <p:nvPr/>
        </p:nvSpPr>
        <p:spPr>
          <a:xfrm>
            <a:off x="612000" y="1475999"/>
            <a:ext cx="8820000" cy="2700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- Utilisation :</a:t>
            </a: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Développement – Déploiement – Exécution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- Applications :</a:t>
            </a: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Web, Windows, Mobile, serveurs, jeux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- Langages supportés : </a:t>
            </a: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VB .NET, J#, C#, etc.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- Gratuite</a:t>
            </a:r>
          </a:p>
          <a:p>
            <a:pPr marL="432000" marR="0" lvl="0" indent="-3240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</a:t>
            </a:r>
            <a:r>
              <a:rPr lang="fr-FR" sz="2400" b="1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 Installation :</a:t>
            </a: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intégrée à certaines éditions Windows </a:t>
            </a:r>
            <a:r>
              <a:rPr lang="fr-FR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Téléchargeable via MSDN ou Windows Update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50CD4D-00CA-47F2-B9EF-0AB70FAD423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40000" y="3960000"/>
            <a:ext cx="3528000" cy="30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CA7D31-AF32-4E1C-9656-12123BE3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B39A0E-8427-429E-A39E-3F36F706F82D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A3E69E-F3DB-48D5-839A-9A2087CB5894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Versions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96F0EB-49C2-4E38-AFA1-EACB8991692E}"/>
              </a:ext>
            </a:extLst>
          </p:cNvPr>
          <p:cNvSpPr txBox="1"/>
          <p:nvPr/>
        </p:nvSpPr>
        <p:spPr>
          <a:xfrm>
            <a:off x="540000" y="1469160"/>
            <a:ext cx="9000000" cy="54759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en-US" sz="3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Juin 2000 : Lancement du développement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Février 2002 : .NET Framework 1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Mars 2003 : .NET Framework 1.1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Novembre 2006 : .NET Framework 2.0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Novembre 2007 : .NET Framework 3.0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- 2008 : .NET Framework 3.5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- 2010 : .NET </a:t>
            </a:r>
            <a:r>
              <a:rPr lang="en-US" sz="3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Framework 4.0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- 2012 : .NET Framework 4.5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8450215-AB36-4C1A-AF9A-50A8E341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56B976-5474-454E-BFC4-AF5B37E6977F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411A57B-A070-4724-9E65-ACDF46535B45}"/>
              </a:ext>
            </a:extLst>
          </p:cNvPr>
          <p:cNvSpPr txBox="1"/>
          <p:nvPr/>
        </p:nvSpPr>
        <p:spPr>
          <a:xfrm>
            <a:off x="288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Common Language Runtime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301F2D-C4CF-4D95-889B-0741F4299FDB}"/>
              </a:ext>
            </a:extLst>
          </p:cNvPr>
          <p:cNvSpPr txBox="1"/>
          <p:nvPr/>
        </p:nvSpPr>
        <p:spPr>
          <a:xfrm>
            <a:off x="540000" y="1421640"/>
            <a:ext cx="9000000" cy="2809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Implémentation du standard « </a:t>
            </a:r>
            <a:r>
              <a:rPr lang="en-GB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Common Language Infrastructure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 »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Concepts : 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Debug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- Typage (Common Type System) -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Exceptions...</a:t>
            </a:r>
          </a:p>
          <a:p>
            <a:pPr marL="342900" marR="0" lvl="0" indent="-3429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Fonctions : Gestion du contexte d'exécution et de la mémoire </a:t>
            </a:r>
          </a:p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  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Versioning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des applications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Sécurité et intégrité des applications (signatures)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Interopérabilité COM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A3A8B5-5AA8-49B0-A920-29F607B87E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48000" y="4122720"/>
            <a:ext cx="5220000" cy="2897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1910A9-C561-43A3-8D2A-F8948BD7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5821CE-735B-4072-BD56-18DD4E364133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77B8DE-1708-49F4-96C1-FB64F724052A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Bibliothèque de classes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8CC605-EBD1-434C-98D3-8DCE6B389A0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15999" y="1728000"/>
            <a:ext cx="6336000" cy="5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Personnalisé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StarSymbol</vt:lpstr>
      <vt:lpstr>Times New Roman</vt:lpstr>
      <vt:lpstr>Trebuchet MS</vt:lpstr>
      <vt:lpstr>Standard</vt:lpstr>
      <vt:lpstr>Standard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843</cp:revision>
  <cp:lastPrinted>2018-07-09T12:41:35Z</cp:lastPrinted>
  <dcterms:created xsi:type="dcterms:W3CDTF">2007-10-18T14:41:09Z</dcterms:created>
  <dcterms:modified xsi:type="dcterms:W3CDTF">2019-02-18T08:28:43Z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