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5" r:id="rId11"/>
    <p:sldId id="280" r:id="rId12"/>
    <p:sldId id="281" r:id="rId13"/>
    <p:sldId id="286" r:id="rId14"/>
    <p:sldId id="282" r:id="rId15"/>
    <p:sldId id="283" r:id="rId16"/>
    <p:sldId id="284" r:id="rId17"/>
    <p:sldId id="287" r:id="rId18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5A6E73BC-AB5D-4D95-A667-1B7CC39F060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4EE5DAC-3754-445B-AF77-48A3AAD63489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9055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4E0A58-4919-49F0-875C-4DB709BC81D5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B33251-174B-4AC8-9943-84D6A509DC34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9055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AEF922F4-6266-4E8C-A596-FACA6D164C2E}" type="slidenum">
              <a:t>‹N°›</a:t>
            </a:fld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353782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BDB6D14-3E0A-4D5B-8F86-A00AAF73E9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EDEA3B9-4EDE-4A30-8C41-91392DEA57CF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82EF4C0F-F096-46B5-A6A3-862D4A6414E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9DCD99-2B98-448B-9AA6-950E46310B63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C177A3F-7BB2-4AEC-BAD4-1C18E7653AFF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F600C5-B0BF-4530-8773-3FE997C643D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algn="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3F435465-406C-41C1-A622-3FBAB53018A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9048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fr-FR" sz="2000" b="0" i="0" u="none" strike="noStrike" kern="1200">
        <a:ln>
          <a:noFill/>
        </a:ln>
        <a:latin typeface="Arial" pitchFamily="18"/>
        <a:ea typeface="MS Gothic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91A757-03B9-4459-84DD-1B4DB69B679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B1CB7A7-68DA-40BE-B79B-FEEA2CA8D00B}" type="slidenum">
              <a:t>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3121E2B-4B48-444D-8E77-F0ACEF72CD9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FEF4537-6C54-4304-A62E-6462333D14B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28577F-99D4-4371-AE00-78EBAD9F5CA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E83D1C6-458E-4A1A-8D0D-2040E5D549D8}" type="slidenum">
              <a:t>10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A0A288F-C542-4145-B7C8-4482E8D9303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CFAF5E0-867E-44D3-A533-08F8B10D3F6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815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EA09EA-FFEA-4AFF-91E8-0BF5678C2D6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2FA73E0-9660-4CC2-A2E9-B41DDA39BE39}" type="slidenum">
              <a:t>11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7757C51-E442-42B3-B8B1-60F4989AE11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40FD8DC-D9E1-43FC-A48C-A71860B7CB1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07599D-0397-49D7-8A52-59363E225A9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646E00F-2D18-427A-9820-D050592F1B45}" type="slidenum">
              <a:t>12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87D16CD-529B-4E7A-AE39-94C7738B9C7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28A3868-50D7-4A64-9EFE-A21070DD363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28577F-99D4-4371-AE00-78EBAD9F5CA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E83D1C6-458E-4A1A-8D0D-2040E5D549D8}" type="slidenum">
              <a:t>13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A0A288F-C542-4145-B7C8-4482E8D9303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CFAF5E0-867E-44D3-A533-08F8B10D3F6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36000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3F3CC8-CA5E-4872-A908-2C001A33512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8F02E8A-A606-46B8-A6BE-38D9C2C783AC}" type="slidenum">
              <a:t>14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76775C1-4C24-40AC-A269-D256D17396D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51F883C-4C4F-46F2-B14E-3A9ADE48B06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F239CF-B149-4F11-B26A-9F2D7B20D8B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99E1282-5EC5-4681-A541-5E7348FA8567}" type="slidenum">
              <a:t>15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1C476DB-E26E-4D61-BAA0-9B736FFC6F2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C7638E5-67AB-49FE-86C7-BCDDC8392E4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7293EC-0712-4F30-8B26-87E17CE8B1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5A713D6-CD9C-4BF0-A97B-CF5E5F5CE63D}" type="slidenum">
              <a:t>16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934311F-5524-4493-9763-F9119CF9119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495E76C-A14E-440E-A114-57907B51BFE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28577F-99D4-4371-AE00-78EBAD9F5CA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E83D1C6-458E-4A1A-8D0D-2040E5D549D8}" type="slidenum">
              <a:t>17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A0A288F-C542-4145-B7C8-4482E8D9303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CFAF5E0-867E-44D3-A533-08F8B10D3F6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3460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A18899B-B15E-44CE-8DBB-E10DFBDD8A0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8F3E8FE-9792-4C3C-AF03-B384A0D3CEC2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8A16F2A-D9B0-474A-904E-645E748562A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E61DB2B-3E15-47BA-9B87-63D11CCF4FC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5E0911C-8B92-4A5E-92D7-A34A2E813C1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FAAD157-C2A9-4F2F-89CE-D5A8D6E5447E}" type="slidenum">
              <a:t>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F379BEC-F5F4-4874-86CD-DDC73F492DB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BC64B7B-B0DC-404A-A963-DA07F4B83D6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D5D449-692E-44C4-84B1-8EE04D1F931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4E479FC-5118-48FF-AF0E-CDD2C74DE061}" type="slidenum">
              <a:t>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3E2D54A-0954-48FA-83B4-C7E1B5AD051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E0FABB8-01B6-4C30-9213-541161466C8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2283F1-7E70-42EA-AF43-4F1D29886D0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DD5D6B3-7A72-4555-B7A4-F367D9E1BDEF}" type="slidenum">
              <a:t>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138A05D-1EDE-466E-965B-7F679751A0B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8897923-1A8B-4D5C-BDBC-6F6F97E5FDE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pPr lvl="0"/>
            <a:r>
              <a:rPr lang="fr-FR"/>
              <a:t>Var uniquement pour des variables locales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B6273CD-6E4E-44D0-87C4-A40618681F8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B622A5F-AB33-4972-9CE4-191190580453}" type="slidenum">
              <a:t>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FED7FD3-2691-467C-9851-814DDFF6879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7BC76C6-944D-49E6-8D2C-3140C7E863A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53B4A9A-3C14-4C55-AA09-57752998B51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810F7CD-4B46-4823-8E6D-05433CF776BF}" type="slidenum">
              <a:t>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678054F-B52C-4941-A1D1-5D0F0EA02DF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CBB6F1C-D11A-424D-9D2D-642F27AF36D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28577F-99D4-4371-AE00-78EBAD9F5CA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E83D1C6-458E-4A1A-8D0D-2040E5D549D8}" type="slidenum">
              <a:t>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A0A288F-C542-4145-B7C8-4482E8D9303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CFAF5E0-867E-44D3-A533-08F8B10D3F6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5F84D4D-ECA7-453A-9DCE-AB15F51E400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5231CDF-AD44-40B4-9D0B-978E5298F1FC}" type="slidenum">
              <a:t>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02FEC39-DF06-42C0-BE64-BD6D411A01E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69C9462-E78F-49C7-8C11-A0185065E6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E7703F-874F-41C4-9F64-45C957C19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DA3D4B9-5CF5-4855-A9CA-D5B626380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817931-D738-4127-9775-A4F1393C2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670CE8-AD42-4362-B4A7-F14F6BF76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488123-3D62-4512-9D73-5BC5120CC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7162CF-860A-49EA-9115-EE5490AF767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7320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1F41C-61CB-49CE-98DD-9C52A9F55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457496-38B2-42CC-90E6-1D27E3FDC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25E61F-8609-44D1-81AC-6DB58D166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3FB82F-C94E-4E31-AB1D-94ED04F39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42296D-6081-4581-B43D-B3FD719AD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5FAAE8-324B-4106-AE5E-23014306FFA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5319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350D882-4685-4655-852E-654B24D206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49213"/>
            <a:ext cx="2266950" cy="6103937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5E6093E-7C10-4270-85A0-C327727EB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49213"/>
            <a:ext cx="6653212" cy="610393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EE326C-6457-4914-A9C5-51A234D50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367725-B954-4644-BB28-80E4A27F2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9D961E-D1FE-4B56-A070-AD51E1424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A842D7-76EB-4710-A1A4-C8779B25819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895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BF2493-674F-4532-8A36-88EF01CBA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9D1B58-88F3-414C-B8A0-2BF137D1E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D61692-0F83-47FE-BFFA-709FD6CF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734915-4025-4A46-9C20-F59C7F525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A0283C-B622-46AD-8646-0D310F872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23665E-1E63-490D-B909-A3741BF45B3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56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473594-BEF1-43BC-BFB8-F20C04675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52EA2F-B033-45A6-ACD4-58AB8C1C0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DBFB4E-767D-4B26-B705-1416941F2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0A3D4C-3FEE-465A-82AF-135D59B55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E4D8B1-0473-465D-9723-15706C78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91086DF-92E0-45B7-A861-36DE206DAB1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6590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AD34DE-6418-4E4D-9693-C59D36970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6135C3-FA35-4C9A-B5DA-60DAC9BD05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EDC5775-4841-484A-A242-1E125CB0D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54BA135-0D52-42FD-9443-D7530E8B7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27E650-682E-49B9-A7F7-9C520ACB5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139734-92AB-46BD-A47D-41B4EA362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1D961CB-A8EB-409C-8DBA-FE62358D863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10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CC5FAC-0C29-4AE5-886D-8C2909D9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A1AF90-618A-435E-A7FD-53E250A95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F7AFBD-0645-46D2-82CD-296404F3F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4D29587-32E0-46D6-91A3-F3704F7139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F482E34-FD77-49A9-8483-E49B61267C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AB8FD6E-CFAA-4B48-A74F-08923B21C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0F09276-E31B-479F-82D6-91AA7712E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FA16919-9D0C-4621-9DC7-177B26E9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14523AF-FAD1-4F73-90E9-6E48366C130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429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821186-2A40-4D87-A525-691E7CFF3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342A54-5C5B-49E6-BC30-1EE851F19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1F852EE-6F71-43A1-B342-E5FE8FC25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04EF7C-C13D-4837-85CC-F8DACC921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F4EE94-EF47-4E72-855A-1900EEF829C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3046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DA14E9D-9932-4E2D-9F38-62972DA45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F73457A-331D-4500-99F0-39A6546E8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5E9D39-1F28-4C54-A4AF-5CD042A4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ACEA58B-206D-42DB-AA5D-0F2B33A491A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40172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EF116F-83A2-48D2-ACCA-BE62ACFDF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FBF7D2-CF49-42DA-BD51-1D2F887C0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E410FC0-891F-4356-B98B-D0B637366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A4592F-F9B2-4191-BB8D-DABA97A1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1F48E6-2329-4BCA-9FF6-44A4BBD92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FE4B3B-778B-4D69-B7AF-A8AA05831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6F4DFD3-9C78-4B4B-8169-1209AF7839A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182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A87D22-54AB-4EDD-8F86-1994711B9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C907B92-00B3-4DB3-8856-F2CB58B32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57BD006-7BF6-4B6D-B02C-1E688374F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F804EA-0429-42CF-856D-028B5D464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00C563-54F2-475C-ACFA-89BAC3DE4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CA82A7-E492-4C48-9544-385EB3C4E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96A696-3884-495E-810E-ACF812EE67B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7704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8A0AB7B-7D77-4453-917E-A82591A26F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49320"/>
            <a:ext cx="9071640" cy="1390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CA85E9-8C9E-4A47-87E2-E7267E544E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69C1CF-A16B-402F-86FA-ADABBA8D872F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13533E-28DD-4BEB-A0B5-52A1BD7F5BF0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335D38B-9338-45BE-9F45-048AD5ACF333}"/>
              </a:ext>
            </a:extLst>
          </p:cNvPr>
          <p:cNvSpPr txBox="1"/>
          <p:nvPr/>
        </p:nvSpPr>
        <p:spPr>
          <a:xfrm>
            <a:off x="503999" y="6887520"/>
            <a:ext cx="396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0" marR="0" lvl="0" indent="0" hangingPunct="0">
              <a:buNone/>
              <a:tabLst/>
            </a:pPr>
            <a:endParaRPr lang="fr-FR" sz="1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C96115-ACE7-4ABF-8651-86D68B088BB2}"/>
              </a:ext>
            </a:extLst>
          </p:cNvPr>
          <p:cNvSpPr txBox="1"/>
          <p:nvPr/>
        </p:nvSpPr>
        <p:spPr>
          <a:xfrm>
            <a:off x="503999" y="6887880"/>
            <a:ext cx="396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0" marR="0" lvl="0" indent="0" hangingPunct="0">
              <a:buNone/>
              <a:tabLst/>
            </a:pPr>
            <a:endParaRPr lang="fr-FR" sz="1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D9FB702-3EC2-406E-945B-A00F2C65164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7092000"/>
            <a:ext cx="231264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3ABEC8EA-D034-470F-8EDA-00D02E768502}" type="slidenum">
              <a:t>‹N°›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CDFBBA-9A8A-4EB5-B286-62BB5D312D8A}"/>
              </a:ext>
            </a:extLst>
          </p:cNvPr>
          <p:cNvSpPr/>
          <p:nvPr/>
        </p:nvSpPr>
        <p:spPr>
          <a:xfrm>
            <a:off x="0" y="7020000"/>
            <a:ext cx="10080000" cy="360000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" tIns="9000" rIns="9000" bIns="9000" anchor="ctr" anchorCtr="1"/>
          <a:lstStyle/>
          <a:p>
            <a:pPr marL="0" marR="0" lvl="0" indent="0" algn="ctr" hangingPunct="0">
              <a:buNone/>
              <a:tabLst/>
            </a:pPr>
            <a:r>
              <a:rPr lang="fr-FR" sz="1400" kern="1200"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400" kern="1200"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10" name="Connecteur droit 9">
            <a:extLst>
              <a:ext uri="{FF2B5EF4-FFF2-40B4-BE49-F238E27FC236}">
                <a16:creationId xmlns:a16="http://schemas.microsoft.com/office/drawing/2014/main" id="{9B7469B5-FE14-4A55-B28F-057816E4C8B1}"/>
              </a:ext>
            </a:extLst>
          </p:cNvPr>
          <p:cNvSpPr/>
          <p:nvPr/>
        </p:nvSpPr>
        <p:spPr>
          <a:xfrm>
            <a:off x="1080" y="1440000"/>
            <a:ext cx="10076760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hangingPunct="0">
              <a:buNone/>
              <a:tabLst/>
            </a:pPr>
            <a:endParaRPr lang="fr-FR" sz="2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7E726E3-4237-4344-83BC-93617EF7E682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tretch>
            <a:fillRect/>
          </a:stretch>
        </p:blipFill>
        <p:spPr>
          <a:xfrm>
            <a:off x="8821080" y="180000"/>
            <a:ext cx="1081800" cy="10850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hangingPunct="0">
        <a:buNone/>
        <a:tabLst/>
        <a:defRPr lang="fr-FR" sz="4800" b="0" i="0" u="none" strike="noStrike" kern="1200">
          <a:ln>
            <a:noFill/>
          </a:ln>
          <a:solidFill>
            <a:srgbClr val="FF00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Lucida Sans Unicode" pitchFamily="2"/>
          <a:cs typeface="Tahoma" pitchFamily="2"/>
        </a:defRPr>
      </a:lvl1pPr>
    </p:titleStyle>
    <p:bodyStyle>
      <a:lvl1pPr marL="0" marR="0" indent="0" hangingPunct="0">
        <a:spcBef>
          <a:spcPts val="0"/>
        </a:spcBef>
        <a:spcAft>
          <a:spcPts val="1417"/>
        </a:spcAft>
        <a:tabLst/>
        <a:defRPr lang="fr-FR" sz="3200" b="0" i="0" u="none" strike="noStrike" kern="1200">
          <a:ln>
            <a:noFill/>
          </a:ln>
          <a:latin typeface="Arial" pitchFamily="18"/>
          <a:cs typeface="Tahoma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9DD43870-68F2-4C1E-B371-993F32EFB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BA841D6-B7A6-41CA-AC98-A6494AC37F66}" type="slidenum">
              <a:t>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510F2EA-2CD5-4585-BBD6-2CE0EF0A40CE}"/>
              </a:ext>
            </a:extLst>
          </p:cNvPr>
          <p:cNvSpPr txBox="1"/>
          <p:nvPr/>
        </p:nvSpPr>
        <p:spPr>
          <a:xfrm>
            <a:off x="540000" y="2520360"/>
            <a:ext cx="9000000" cy="18824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6000" b="0" i="0" u="none" strike="noStrike" kern="120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Syntaxe du langage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3600" b="1" i="0" u="none" strike="noStrike" kern="1200">
              <a:ln>
                <a:noFill/>
              </a:ln>
              <a:solidFill>
                <a:srgbClr val="333399"/>
              </a:solidFill>
              <a:effectLst>
                <a:outerShdw dist="17961" dir="2700000">
                  <a:scrgbClr r="0" g="0" b="0"/>
                </a:outerShdw>
              </a:effectLst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34"/>
              <a:ea typeface="Arial" pitchFamily="34"/>
              <a:cs typeface="Arial" pitchFamily="3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B731EC0-BEE4-4545-9CE1-B0072D82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1031DB1-0EBB-4B3C-9B56-703DB1EE93CD}" type="slidenum">
              <a:t>10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A6E15DE-61E1-49C2-9EF2-376BEDE773B7}"/>
              </a:ext>
            </a:extLst>
          </p:cNvPr>
          <p:cNvSpPr txBox="1"/>
          <p:nvPr/>
        </p:nvSpPr>
        <p:spPr>
          <a:xfrm>
            <a:off x="540000" y="30852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 dirty="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Atelier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2D88CD5-A413-4DD7-A7FB-DEF80157418D}"/>
              </a:ext>
            </a:extLst>
          </p:cNvPr>
          <p:cNvSpPr txBox="1"/>
          <p:nvPr/>
        </p:nvSpPr>
        <p:spPr>
          <a:xfrm>
            <a:off x="0" y="3472543"/>
            <a:ext cx="8928000" cy="166801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342720" marR="0" lvl="0" indent="-342720" algn="just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45000"/>
              <a:buFont typeface="StarSymbol"/>
              <a:buChar char="●"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Créer un questionnaire qui génère un messa</a:t>
            </a:r>
            <a:r>
              <a:rPr lang="fr-FR" sz="2800" dirty="0">
                <a:latin typeface="Arial" pitchFamily="18"/>
                <a:ea typeface="MS Gothic" pitchFamily="2"/>
                <a:cs typeface="Tahoma" pitchFamily="2"/>
              </a:rPr>
              <a:t>ge de salutation</a:t>
            </a:r>
          </a:p>
          <a:p>
            <a:pPr marL="342720" marR="0" lvl="0" indent="-342720" algn="just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45000"/>
              <a:buFont typeface="StarSymbol"/>
              <a:buChar char="●"/>
              <a:tabLst/>
            </a:pPr>
            <a:r>
              <a:rPr lang="fr-FR" sz="2800" dirty="0">
                <a:latin typeface="Arial" pitchFamily="18"/>
                <a:ea typeface="MS Gothic" pitchFamily="2"/>
                <a:cs typeface="Tahoma" pitchFamily="2"/>
              </a:rPr>
              <a:t>Puis permettre de faire une addition entre deux chiffres</a:t>
            </a:r>
          </a:p>
          <a:p>
            <a:pPr marL="342720" marR="0" lvl="0" indent="-342720" algn="just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45000"/>
              <a:buFont typeface="StarSymbol"/>
              <a:buChar char="●"/>
              <a:tabLst/>
            </a:pPr>
            <a:endParaRPr lang="fr-FR" sz="28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947832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8F7FEE9D-F5BE-4E96-9063-77989B272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447C0DA-657C-4AE6-ABBB-FE0D3411F675}" type="slidenum">
              <a:t>11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7C7E4A3-AA67-4080-BB08-3F9058E6ADFF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Structures Conditionnelles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B2AD523-0AEF-4F0B-A583-E8570C0D317F}"/>
              </a:ext>
            </a:extLst>
          </p:cNvPr>
          <p:cNvSpPr txBox="1"/>
          <p:nvPr/>
        </p:nvSpPr>
        <p:spPr>
          <a:xfrm>
            <a:off x="612000" y="1856160"/>
            <a:ext cx="8640000" cy="2788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if / </a:t>
            </a:r>
            <a:r>
              <a:rPr lang="fr-FR" sz="32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else</a:t>
            </a:r>
            <a:endParaRPr lang="fr-FR" sz="32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32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32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32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32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4D85B2C7-28DF-44F5-A647-DE11D03D2AF0}"/>
              </a:ext>
            </a:extLst>
          </p:cNvPr>
          <p:cNvSpPr/>
          <p:nvPr/>
        </p:nvSpPr>
        <p:spPr>
          <a:xfrm>
            <a:off x="1800000" y="2520000"/>
            <a:ext cx="6553080" cy="37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int</a:t>
            </a: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 i = 25;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if</a:t>
            </a: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 (i == 22) 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// traitement 1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} </a:t>
            </a:r>
            <a:r>
              <a:rPr lang="en-US" sz="24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else</a:t>
            </a: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24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if</a:t>
            </a: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 (i == 25) 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// traitement 2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} </a:t>
            </a:r>
            <a:r>
              <a:rPr lang="en-US" sz="24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else</a:t>
            </a: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 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// traitement par défaut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C4FF16EF-325F-4F22-95C3-1E5A1D1B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6C99F8-1C94-45AA-8FC6-3B6EF0F0626C}" type="slidenum">
              <a:t>12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A09AF8A-92C3-4034-A293-224B209FF3D0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Structures Conditionnelles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8620AD6-DE87-46F6-AFF4-4CA96D4E1448}"/>
              </a:ext>
            </a:extLst>
          </p:cNvPr>
          <p:cNvSpPr txBox="1"/>
          <p:nvPr/>
        </p:nvSpPr>
        <p:spPr>
          <a:xfrm>
            <a:off x="612000" y="1604160"/>
            <a:ext cx="8640000" cy="48758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Switch/Case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32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32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32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32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32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32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32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7E0D2473-9F50-4141-B109-C184A819560D}"/>
              </a:ext>
            </a:extLst>
          </p:cNvPr>
          <p:cNvSpPr/>
          <p:nvPr/>
        </p:nvSpPr>
        <p:spPr>
          <a:xfrm>
            <a:off x="1846800" y="2243880"/>
            <a:ext cx="6553080" cy="3516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switch</a:t>
            </a:r>
            <a:r>
              <a:rPr lang="fr-FR" sz="24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(n) </a:t>
            </a:r>
            <a:br>
              <a:rPr lang="fr-FR" sz="24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</a:br>
            <a:r>
              <a:rPr lang="fr-FR" sz="24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{</a:t>
            </a:r>
            <a:br>
              <a:rPr lang="fr-FR" sz="24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</a:br>
            <a:r>
              <a:rPr lang="fr-FR" sz="24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	</a:t>
            </a:r>
            <a:r>
              <a:rPr lang="fr-FR" sz="24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case</a:t>
            </a:r>
            <a:r>
              <a:rPr lang="fr-FR" sz="24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 1: </a:t>
            </a:r>
            <a:br>
              <a:rPr lang="fr-FR" sz="24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</a:br>
            <a:r>
              <a:rPr lang="fr-FR" sz="24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	</a:t>
            </a:r>
            <a:r>
              <a:rPr lang="fr-FR" sz="24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case</a:t>
            </a:r>
            <a:r>
              <a:rPr lang="fr-FR" sz="24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 2: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		x = 4;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		</a:t>
            </a:r>
            <a:r>
              <a:rPr lang="fr-FR" sz="24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break</a:t>
            </a:r>
            <a:r>
              <a:rPr lang="fr-FR" sz="24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;</a:t>
            </a:r>
            <a:br>
              <a:rPr lang="fr-FR" sz="24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</a:br>
            <a:r>
              <a:rPr lang="fr-FR" sz="24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	</a:t>
            </a:r>
            <a:r>
              <a:rPr lang="fr-FR" sz="24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default</a:t>
            </a:r>
            <a:r>
              <a:rPr lang="fr-FR" sz="24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		x = 5;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		</a:t>
            </a:r>
            <a:r>
              <a:rPr lang="fr-FR" sz="24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break</a:t>
            </a:r>
            <a:r>
              <a:rPr lang="fr-FR" sz="24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;</a:t>
            </a:r>
            <a:br>
              <a:rPr lang="fr-FR" sz="24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</a:br>
            <a:r>
              <a:rPr lang="fr-FR" sz="24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B731EC0-BEE4-4545-9CE1-B0072D82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1031DB1-0EBB-4B3C-9B56-703DB1EE93CD}" type="slidenum">
              <a:t>13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A6E15DE-61E1-49C2-9EF2-376BEDE773B7}"/>
              </a:ext>
            </a:extLst>
          </p:cNvPr>
          <p:cNvSpPr txBox="1"/>
          <p:nvPr/>
        </p:nvSpPr>
        <p:spPr>
          <a:xfrm>
            <a:off x="540000" y="30852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 dirty="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Atelier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2D88CD5-A413-4DD7-A7FB-DEF80157418D}"/>
              </a:ext>
            </a:extLst>
          </p:cNvPr>
          <p:cNvSpPr txBox="1"/>
          <p:nvPr/>
        </p:nvSpPr>
        <p:spPr>
          <a:xfrm>
            <a:off x="0" y="3472543"/>
            <a:ext cx="8928000" cy="166801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342720" marR="0" lvl="0" indent="-342720" algn="just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45000"/>
              <a:buFont typeface="StarSymbol"/>
              <a:buChar char="●"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Le questionnaire doit avoir un message qui </a:t>
            </a:r>
            <a:endParaRPr lang="fr-FR" sz="2800" dirty="0">
              <a:latin typeface="Arial" pitchFamily="18"/>
              <a:ea typeface="MS Gothic" pitchFamily="2"/>
              <a:cs typeface="Tahoma" pitchFamily="2"/>
            </a:endParaRPr>
          </a:p>
          <a:p>
            <a:pPr marR="0" lvl="0" algn="just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45000"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s’adapte à la civilité (Mr, Mme, Dr)</a:t>
            </a:r>
          </a:p>
          <a:p>
            <a:pPr algn="just">
              <a:spcBef>
                <a:spcPts val="550"/>
              </a:spcBef>
              <a:spcAft>
                <a:spcPts val="825"/>
              </a:spcAft>
              <a:buSzPct val="45000"/>
            </a:pPr>
            <a:r>
              <a:rPr lang="fr-FR" sz="2800">
                <a:latin typeface="Arial" pitchFamily="18"/>
                <a:ea typeface="MS Gothic" pitchFamily="2"/>
                <a:cs typeface="Tahoma" pitchFamily="2"/>
              </a:rPr>
              <a:t>Créer un programme qui dit si un chiffre est pair ou impaire</a:t>
            </a:r>
          </a:p>
          <a:p>
            <a:pPr marL="342720" indent="-342720" algn="just">
              <a:spcBef>
                <a:spcPts val="550"/>
              </a:spcBef>
              <a:spcAft>
                <a:spcPts val="825"/>
              </a:spcAft>
              <a:buSzPct val="45000"/>
              <a:buFont typeface="StarSymbol"/>
              <a:buChar char="●"/>
            </a:pPr>
            <a:r>
              <a:rPr lang="fr-FR" sz="2800">
                <a:latin typeface="Arial" pitchFamily="18"/>
                <a:ea typeface="MS Gothic" pitchFamily="2"/>
                <a:cs typeface="Tahoma" pitchFamily="2"/>
              </a:rPr>
              <a:t>Créer </a:t>
            </a:r>
            <a:r>
              <a:rPr lang="fr-FR" sz="2800" dirty="0">
                <a:latin typeface="Arial" pitchFamily="18"/>
                <a:ea typeface="MS Gothic" pitchFamily="2"/>
                <a:cs typeface="Tahoma" pitchFamily="2"/>
              </a:rPr>
              <a:t>un compteur de lettre dans un mot</a:t>
            </a:r>
          </a:p>
          <a:p>
            <a:pPr marL="342720" marR="0" lvl="0" indent="-342720" algn="just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45000"/>
              <a:buFont typeface="StarSymbol"/>
              <a:buChar char="●"/>
              <a:tabLst/>
            </a:pPr>
            <a:r>
              <a:rPr lang="fr-FR" sz="2800" dirty="0">
                <a:latin typeface="Arial" pitchFamily="18"/>
                <a:ea typeface="MS Gothic" pitchFamily="2"/>
                <a:cs typeface="Tahoma" pitchFamily="2"/>
              </a:rPr>
              <a:t>Le compteur de lettre doit valider les messages</a:t>
            </a:r>
          </a:p>
          <a:p>
            <a:pPr marL="342720" marR="0" lvl="0" indent="-342720" algn="just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45000"/>
              <a:buFont typeface="StarSymbol"/>
              <a:buChar char="●"/>
              <a:tabLst/>
            </a:pPr>
            <a:endParaRPr lang="fr-FR" sz="28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950199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46C7D56B-1FBD-4147-AE47-51376B8C1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286C0A2-D135-4A96-8D3B-55DC3B86F71C}" type="slidenum">
              <a:t>14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B5451FA-CCF5-4929-B58F-40283720893F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Structures Conditionnelles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EC143C7-B720-4CC7-A001-9F99F26DA3DE}"/>
              </a:ext>
            </a:extLst>
          </p:cNvPr>
          <p:cNvSpPr txBox="1"/>
          <p:nvPr/>
        </p:nvSpPr>
        <p:spPr>
          <a:xfrm>
            <a:off x="612000" y="1532160"/>
            <a:ext cx="8640000" cy="2788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opérateur ternaire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6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6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0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6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Équivalent à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3E878573-B631-4F08-9741-4A604DB92D9E}"/>
              </a:ext>
            </a:extLst>
          </p:cNvPr>
          <p:cNvSpPr/>
          <p:nvPr/>
        </p:nvSpPr>
        <p:spPr>
          <a:xfrm>
            <a:off x="1846800" y="2243880"/>
            <a:ext cx="6553080" cy="1392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int </a:t>
            </a:r>
            <a:r>
              <a:rPr lang="en-US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monEntier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= 25;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string </a:t>
            </a:r>
            <a:r>
              <a:rPr lang="en-US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resultatTest;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resultatTest = (m</a:t>
            </a:r>
            <a:r>
              <a:rPr lang="en-US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onEntier &lt; 25)?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CC0000"/>
                </a:solidFill>
                <a:latin typeface="Courier New" pitchFamily="49"/>
                <a:ea typeface="MS Mincho" pitchFamily="49"/>
                <a:cs typeface="MS Mincho" pitchFamily="49"/>
              </a:rPr>
              <a:t>"Variable inferieure a 25"</a:t>
            </a:r>
            <a:r>
              <a:rPr lang="en-US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: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CC0000"/>
                </a:solidFill>
                <a:latin typeface="Courier New" pitchFamily="49"/>
                <a:ea typeface="MS Mincho" pitchFamily="49"/>
                <a:cs typeface="MS Mincho" pitchFamily="49"/>
              </a:rPr>
              <a:t>"Variable superieure a 25"</a:t>
            </a:r>
            <a:r>
              <a:rPr lang="en-US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;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E38474FD-F251-4363-8D3C-F336B1F11218}"/>
              </a:ext>
            </a:extLst>
          </p:cNvPr>
          <p:cNvSpPr/>
          <p:nvPr/>
        </p:nvSpPr>
        <p:spPr>
          <a:xfrm>
            <a:off x="1846800" y="4259880"/>
            <a:ext cx="6553080" cy="25801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int </a:t>
            </a:r>
            <a:r>
              <a:rPr lang="en-US" sz="1600" b="1" i="0" u="none" strike="noStrike" kern="1200" dirty="0" err="1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monEntier</a:t>
            </a:r>
            <a:r>
              <a:rPr lang="en-US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16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= 25;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String </a:t>
            </a:r>
            <a:r>
              <a:rPr lang="en-US" sz="1600" b="1" i="0" u="none" strike="noStrike" kern="1200" dirty="0" err="1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resultatTest</a:t>
            </a:r>
            <a:r>
              <a:rPr lang="en-US" sz="16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if (</a:t>
            </a:r>
            <a:r>
              <a:rPr lang="en-US" sz="1600" b="1" i="0" u="none" strike="noStrike" kern="120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monEntier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 &lt; 25) 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 dirty="0">
                <a:ln>
                  <a:noFill/>
                </a:ln>
                <a:solidFill>
                  <a:srgbClr val="009933"/>
                </a:solidFill>
                <a:latin typeface="Courier New" pitchFamily="49"/>
                <a:ea typeface="MS Mincho" pitchFamily="49"/>
                <a:cs typeface="MS Mincho" pitchFamily="49"/>
              </a:rPr>
              <a:t>	</a:t>
            </a:r>
            <a:r>
              <a:rPr lang="en-US" sz="1600" b="1" i="0" u="none" strike="noStrike" kern="1200" dirty="0" err="1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resultatTest</a:t>
            </a:r>
            <a:r>
              <a:rPr lang="en-US" sz="16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 = </a:t>
            </a:r>
            <a:r>
              <a:rPr lang="en-US" sz="1600" b="1" i="0" u="none" strike="noStrike" kern="1200" dirty="0">
                <a:ln>
                  <a:noFill/>
                </a:ln>
                <a:solidFill>
                  <a:srgbClr val="CC0000"/>
                </a:solidFill>
                <a:latin typeface="Courier New" pitchFamily="49"/>
                <a:ea typeface="MS Mincho" pitchFamily="49"/>
                <a:cs typeface="MS Mincho" pitchFamily="49"/>
              </a:rPr>
              <a:t>"Variable </a:t>
            </a:r>
            <a:r>
              <a:rPr lang="en-US" sz="1600" b="1" i="0" u="none" strike="noStrike" kern="1200" dirty="0" err="1">
                <a:ln>
                  <a:noFill/>
                </a:ln>
                <a:solidFill>
                  <a:srgbClr val="CC0000"/>
                </a:solidFill>
                <a:latin typeface="Courier New" pitchFamily="49"/>
                <a:ea typeface="MS Mincho" pitchFamily="49"/>
                <a:cs typeface="MS Mincho" pitchFamily="49"/>
              </a:rPr>
              <a:t>inferieure</a:t>
            </a:r>
            <a:r>
              <a:rPr lang="en-US" sz="1600" b="1" i="0" u="none" strike="noStrike" kern="1200" dirty="0">
                <a:ln>
                  <a:noFill/>
                </a:ln>
                <a:solidFill>
                  <a:srgbClr val="CC0000"/>
                </a:solidFill>
                <a:latin typeface="Courier New" pitchFamily="49"/>
                <a:ea typeface="MS Mincho" pitchFamily="49"/>
                <a:cs typeface="MS Mincho" pitchFamily="49"/>
              </a:rPr>
              <a:t> a 25"</a:t>
            </a:r>
            <a:r>
              <a:rPr lang="en-US" sz="16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} else 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 dirty="0">
                <a:ln>
                  <a:noFill/>
                </a:ln>
                <a:solidFill>
                  <a:srgbClr val="009933"/>
                </a:solidFill>
                <a:latin typeface="Courier New" pitchFamily="49"/>
                <a:ea typeface="MS Mincho" pitchFamily="49"/>
                <a:cs typeface="MS Mincho" pitchFamily="49"/>
              </a:rPr>
              <a:t>	</a:t>
            </a:r>
            <a:r>
              <a:rPr lang="en-US" sz="1600" b="1" i="0" u="none" strike="noStrike" kern="1200" dirty="0" err="1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resultatTest</a:t>
            </a:r>
            <a:r>
              <a:rPr lang="en-US" sz="16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 = </a:t>
            </a:r>
            <a:r>
              <a:rPr lang="en-US" sz="1600" b="1" i="0" u="none" strike="noStrike" kern="1200" dirty="0">
                <a:ln>
                  <a:noFill/>
                </a:ln>
                <a:solidFill>
                  <a:srgbClr val="CC0000"/>
                </a:solidFill>
                <a:latin typeface="Courier New" pitchFamily="49"/>
                <a:ea typeface="MS Mincho" pitchFamily="49"/>
                <a:cs typeface="MS Mincho" pitchFamily="49"/>
              </a:rPr>
              <a:t>"Variable </a:t>
            </a:r>
            <a:r>
              <a:rPr lang="en-US" sz="1600" b="1" i="0" u="none" strike="noStrike" kern="1200" dirty="0" err="1">
                <a:ln>
                  <a:noFill/>
                </a:ln>
                <a:solidFill>
                  <a:srgbClr val="CC0000"/>
                </a:solidFill>
                <a:latin typeface="Courier New" pitchFamily="49"/>
                <a:ea typeface="MS Mincho" pitchFamily="49"/>
                <a:cs typeface="MS Mincho" pitchFamily="49"/>
              </a:rPr>
              <a:t>superieure</a:t>
            </a:r>
            <a:r>
              <a:rPr lang="en-US" sz="1600" b="1" i="0" u="none" strike="noStrike" kern="1200" dirty="0">
                <a:ln>
                  <a:noFill/>
                </a:ln>
                <a:solidFill>
                  <a:srgbClr val="CC0000"/>
                </a:solidFill>
                <a:latin typeface="Courier New" pitchFamily="49"/>
                <a:ea typeface="MS Mincho" pitchFamily="49"/>
                <a:cs typeface="MS Mincho" pitchFamily="49"/>
              </a:rPr>
              <a:t> a 25"</a:t>
            </a:r>
            <a:r>
              <a:rPr lang="en-US" sz="16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3">
            <a:extLst>
              <a:ext uri="{FF2B5EF4-FFF2-40B4-BE49-F238E27FC236}">
                <a16:creationId xmlns:a16="http://schemas.microsoft.com/office/drawing/2014/main" id="{D6C010F4-1788-4281-9C27-CB2C76BB8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626293F-30CE-45AF-A964-512A7E2248A8}" type="slidenum">
              <a:t>15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3211451-0DB1-4A5E-8C0F-35DD3106170C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Boucles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3BCD095-C1CB-4A94-8D94-AC0F1A527BEE}"/>
              </a:ext>
            </a:extLst>
          </p:cNvPr>
          <p:cNvSpPr txBox="1"/>
          <p:nvPr/>
        </p:nvSpPr>
        <p:spPr>
          <a:xfrm>
            <a:off x="720000" y="1451820"/>
            <a:ext cx="8640000" cy="5030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for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32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32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</a:t>
            </a:r>
            <a:r>
              <a:rPr lang="fr-FR" sz="32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while</a:t>
            </a: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/do...</a:t>
            </a:r>
            <a:r>
              <a:rPr lang="fr-FR" sz="32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while</a:t>
            </a:r>
            <a:endParaRPr lang="fr-FR" sz="32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32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32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</a:t>
            </a:r>
            <a:r>
              <a:rPr lang="fr-FR" sz="32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foreach</a:t>
            </a:r>
            <a:endParaRPr lang="fr-FR" sz="32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32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6685F383-7743-4623-BD8C-3EB56E62DAF9}"/>
              </a:ext>
            </a:extLst>
          </p:cNvPr>
          <p:cNvSpPr/>
          <p:nvPr/>
        </p:nvSpPr>
        <p:spPr>
          <a:xfrm>
            <a:off x="1846800" y="2099880"/>
            <a:ext cx="6553080" cy="996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Gothic" pitchFamily="2"/>
                <a:cs typeface="Tahoma" pitchFamily="2"/>
              </a:rPr>
              <a:t>for 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(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Gothic" pitchFamily="2"/>
                <a:cs typeface="Tahoma" pitchFamily="2"/>
              </a:rPr>
              <a:t>int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 i=1;i&lt;=117;i++)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{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	//Instructions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}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4B03F63E-4AAC-4949-9F08-F7EA4B0B9A2C}"/>
              </a:ext>
            </a:extLst>
          </p:cNvPr>
          <p:cNvSpPr/>
          <p:nvPr/>
        </p:nvSpPr>
        <p:spPr>
          <a:xfrm>
            <a:off x="1846800" y="3827879"/>
            <a:ext cx="3013200" cy="16441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 dirty="0" err="1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Gothic" pitchFamily="2"/>
                <a:cs typeface="Tahoma" pitchFamily="2"/>
              </a:rPr>
              <a:t>int</a:t>
            </a:r>
            <a:r>
              <a:rPr lang="fr-FR" sz="16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 i=1 ;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 dirty="0" err="1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Gothic" pitchFamily="2"/>
                <a:cs typeface="Tahoma" pitchFamily="2"/>
              </a:rPr>
              <a:t>while</a:t>
            </a:r>
            <a:r>
              <a:rPr lang="fr-FR" sz="1600" b="1" i="0" u="none" strike="noStrike" kern="1200" dirty="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fr-FR" sz="16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(i&lt;=10)</a:t>
            </a:r>
            <a:r>
              <a:rPr lang="fr-FR" sz="16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{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	//Instructions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	i++ ;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}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69D407AA-EFC6-466F-8790-DA14167B5707}"/>
              </a:ext>
            </a:extLst>
          </p:cNvPr>
          <p:cNvSpPr/>
          <p:nvPr/>
        </p:nvSpPr>
        <p:spPr>
          <a:xfrm>
            <a:off x="5220000" y="3827879"/>
            <a:ext cx="3096359" cy="16441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 dirty="0" err="1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Gothic" pitchFamily="2"/>
                <a:cs typeface="Tahoma" pitchFamily="2"/>
              </a:rPr>
              <a:t>int</a:t>
            </a:r>
            <a:r>
              <a:rPr lang="fr-FR" sz="16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 i=1 ;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 dirty="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Gothic" pitchFamily="2"/>
                <a:cs typeface="Tahoma" pitchFamily="2"/>
              </a:rPr>
              <a:t>do </a:t>
            </a:r>
            <a:r>
              <a:rPr lang="fr-FR" sz="16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{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	//Instructions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	i++ ;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} </a:t>
            </a:r>
            <a:r>
              <a:rPr lang="fr-FR" sz="1600" b="1" i="0" u="none" strike="noStrike" kern="1200" dirty="0" err="1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Gothic" pitchFamily="2"/>
                <a:cs typeface="Tahoma" pitchFamily="2"/>
              </a:rPr>
              <a:t>while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(i&lt;=10);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C471DF66-7AFC-43CE-83C4-6D7C92E3104F}"/>
              </a:ext>
            </a:extLst>
          </p:cNvPr>
          <p:cNvSpPr/>
          <p:nvPr/>
        </p:nvSpPr>
        <p:spPr>
          <a:xfrm>
            <a:off x="1846800" y="5987880"/>
            <a:ext cx="6553080" cy="996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Gothic" pitchFamily="2"/>
                <a:cs typeface="Tahoma" pitchFamily="2"/>
              </a:rPr>
              <a:t>foreach 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(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Gothic" pitchFamily="2"/>
                <a:cs typeface="Tahoma" pitchFamily="2"/>
              </a:rPr>
              <a:t>string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 s 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Gothic" pitchFamily="2"/>
                <a:cs typeface="Tahoma" pitchFamily="2"/>
              </a:rPr>
              <a:t>in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 tabString)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{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	//Instructions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6606E1-4FE0-426D-8E6A-A6EB1476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5D5349A-F7FB-4F66-A363-61E2AFCC4C10}" type="slidenum">
              <a:t>16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68AAFBE-1C3D-48F7-A19A-0891BE3C9B51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Instructions de saut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27F6F9E-4FDB-4850-9BBB-92A8F43BC7CD}"/>
              </a:ext>
            </a:extLst>
          </p:cNvPr>
          <p:cNvSpPr txBox="1"/>
          <p:nvPr/>
        </p:nvSpPr>
        <p:spPr>
          <a:xfrm>
            <a:off x="720000" y="1856879"/>
            <a:ext cx="8640000" cy="47160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457200" marR="0" lvl="0" indent="-45720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FontTx/>
              <a:buChar char="-"/>
              <a:tabLst/>
            </a:pPr>
            <a:r>
              <a:rPr lang="fr-FR" sz="3200" b="1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break</a:t>
            </a: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 : termine le traitement de boucle ou </a:t>
            </a:r>
          </a:p>
          <a:p>
            <a:pPr marR="0" lv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de switch courant</a:t>
            </a:r>
          </a:p>
          <a:p>
            <a:pPr marL="457200" marR="0" lvl="0" indent="-45720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FontTx/>
              <a:buChar char="-"/>
              <a:tabLst/>
            </a:pPr>
            <a:r>
              <a:rPr lang="fr-FR" sz="3200" b="1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continue</a:t>
            </a: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 : passe à l'itération suivante </a:t>
            </a:r>
          </a:p>
          <a:p>
            <a:pPr marR="0" lv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dans un traitement de boucle</a:t>
            </a:r>
          </a:p>
          <a:p>
            <a:pPr marL="457200" marR="0" lvl="0" indent="-45720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FontTx/>
              <a:buChar char="-"/>
              <a:tabLst/>
            </a:pPr>
            <a:r>
              <a:rPr lang="fr-FR" sz="3200" b="1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goto</a:t>
            </a: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 : se débranche vers un case </a:t>
            </a:r>
          </a:p>
          <a:p>
            <a:pPr marR="0" lv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particulier dans un switch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32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B731EC0-BEE4-4545-9CE1-B0072D82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1031DB1-0EBB-4B3C-9B56-703DB1EE93CD}" type="slidenum">
              <a:t>17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A6E15DE-61E1-49C2-9EF2-376BEDE773B7}"/>
              </a:ext>
            </a:extLst>
          </p:cNvPr>
          <p:cNvSpPr txBox="1"/>
          <p:nvPr/>
        </p:nvSpPr>
        <p:spPr>
          <a:xfrm>
            <a:off x="540000" y="30852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 dirty="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Atelier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2D88CD5-A413-4DD7-A7FB-DEF80157418D}"/>
              </a:ext>
            </a:extLst>
          </p:cNvPr>
          <p:cNvSpPr txBox="1"/>
          <p:nvPr/>
        </p:nvSpPr>
        <p:spPr>
          <a:xfrm>
            <a:off x="177366" y="2391659"/>
            <a:ext cx="9725891" cy="2938648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342720" marR="0" lvl="0" indent="-342720" algn="just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45000"/>
              <a:buFont typeface="StarSymbol"/>
              <a:buChar char="●"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Le questionnaire doit s’assurer que la civilité existe</a:t>
            </a:r>
            <a:endParaRPr lang="fr-FR" sz="2800" dirty="0"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algn="just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45000"/>
              <a:buFont typeface="StarSymbol"/>
              <a:buChar char="●"/>
              <a:tabLst/>
            </a:pPr>
            <a:r>
              <a:rPr lang="fr-FR" sz="2800" dirty="0">
                <a:latin typeface="Arial" pitchFamily="18"/>
                <a:ea typeface="MS Gothic" pitchFamily="2"/>
                <a:cs typeface="Tahoma" pitchFamily="2"/>
              </a:rPr>
              <a:t>Le compteur de lettre doit stocker les messages</a:t>
            </a:r>
          </a:p>
          <a:p>
            <a:pPr marR="0" lvl="0" algn="just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45000"/>
              <a:tabLst/>
            </a:pPr>
            <a:r>
              <a:rPr lang="fr-FR" sz="2800" dirty="0">
                <a:latin typeface="Arial" pitchFamily="18"/>
                <a:ea typeface="MS Gothic" pitchFamily="2"/>
                <a:cs typeface="Tahoma" pitchFamily="2"/>
              </a:rPr>
              <a:t>Jusqu’à ce qu’on tape « /exit » et donner le résultat total</a:t>
            </a:r>
          </a:p>
          <a:p>
            <a:pPr marL="457200" marR="0" lvl="0" indent="-457200" algn="just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fr-FR" sz="2800" dirty="0">
                <a:latin typeface="Arial" pitchFamily="18"/>
                <a:ea typeface="MS Gothic" pitchFamily="2"/>
                <a:cs typeface="Tahoma" pitchFamily="2"/>
              </a:rPr>
              <a:t>Créer un cadrillage dynamiquement</a:t>
            </a:r>
          </a:p>
          <a:p>
            <a:pPr marL="342720" marR="0" lvl="0" indent="-342720" algn="just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45000"/>
              <a:buFont typeface="StarSymbol"/>
              <a:buChar char="●"/>
              <a:tabLst/>
            </a:pPr>
            <a:endParaRPr lang="fr-FR" sz="28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720382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50DFCC-C3F8-4A26-941F-96DE02D1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28CE2F4-64D5-4712-B5AA-B19B0D9B035F}" type="slidenum">
              <a:t>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19C7832-FAC3-4E98-B186-0D4A0F3F6A3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94320"/>
            <a:ext cx="9071640" cy="1300680"/>
          </a:xfrm>
        </p:spPr>
        <p:txBody>
          <a:bodyPr/>
          <a:lstStyle/>
          <a:p>
            <a:pPr lvl="0"/>
            <a:r>
              <a:rPr lang="fr-FR">
                <a:cs typeface="Arial" pitchFamily="34"/>
              </a:rPr>
              <a:t>Base du langage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F80725-35CF-42E2-936D-A7B26279EF2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697039"/>
            <a:ext cx="9071640" cy="4899240"/>
          </a:xfrm>
        </p:spPr>
        <p:txBody>
          <a:bodyPr/>
          <a:lstStyle/>
          <a:p>
            <a:pPr lvl="0" hangingPunct="1">
              <a:buSzPct val="45000"/>
              <a:buFont typeface="StarSymbol"/>
              <a:buChar char="●"/>
            </a:pPr>
            <a:r>
              <a:rPr lang="fr-FR"/>
              <a:t>Les erreurs de syntaxes sont interdites et vérifiées à la compilation</a:t>
            </a:r>
          </a:p>
          <a:p>
            <a:pPr lvl="0" hangingPunct="1">
              <a:buSzPct val="45000"/>
              <a:buFont typeface="StarSymbol"/>
              <a:buChar char="●"/>
            </a:pPr>
            <a:r>
              <a:rPr lang="fr-FR"/>
              <a:t>Instructions les unes après les autres séparées par des « ; », code en UTF-8</a:t>
            </a:r>
          </a:p>
          <a:p>
            <a:pPr lvl="0" hangingPunct="1">
              <a:buSzPct val="45000"/>
              <a:buFont typeface="StarSymbol"/>
              <a:buChar char="●"/>
            </a:pPr>
            <a:r>
              <a:rPr lang="fr-FR"/>
              <a:t>Casse sensitive : différences entre majuscules et minuscules</a:t>
            </a:r>
          </a:p>
          <a:p>
            <a:pPr lvl="0" hangingPunct="1">
              <a:buSzPct val="45000"/>
              <a:buFont typeface="StarSymbol"/>
              <a:buChar char="●"/>
            </a:pPr>
            <a:r>
              <a:rPr lang="fr-FR"/>
              <a:t>Commentaires :</a:t>
            </a:r>
          </a:p>
          <a:p>
            <a:pPr marL="0" lvl="1" inden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fr-FR" sz="2800">
                <a:solidFill>
                  <a:srgbClr val="808000"/>
                </a:solidFill>
                <a:latin typeface="Courier New" pitchFamily="49"/>
                <a:cs typeface="Tahoma" pitchFamily="2"/>
              </a:rPr>
              <a:t>//fin de la ligne</a:t>
            </a:r>
          </a:p>
          <a:p>
            <a:pPr marL="0" lvl="1" inden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fr-FR" sz="2800">
                <a:solidFill>
                  <a:srgbClr val="808000"/>
                </a:solidFill>
                <a:latin typeface="Courier New" pitchFamily="49"/>
                <a:cs typeface="Tahoma" pitchFamily="2"/>
              </a:rPr>
              <a:t>/* documentation */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CD2E22-EBB9-4616-A6CA-953C4C45D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B3E1C38-46BF-4F9E-AFCA-12517183A7DA}" type="slidenum">
              <a:t>3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4DB789D-C046-4D60-AEC6-7CDEAA73AC33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Types de données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7ED9990-7183-4D09-9C1B-618589B95DF9}"/>
              </a:ext>
            </a:extLst>
          </p:cNvPr>
          <p:cNvSpPr txBox="1"/>
          <p:nvPr/>
        </p:nvSpPr>
        <p:spPr>
          <a:xfrm>
            <a:off x="576000" y="1692000"/>
            <a:ext cx="9000000" cy="5102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Types communs (System)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10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Types simples et Types références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10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Déclaration de variables, affectation de valeurs, constantes …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10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Tableaux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10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Enumérations (enum)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10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Structures (struct)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u numéro de diapositive 3">
            <a:extLst>
              <a:ext uri="{FF2B5EF4-FFF2-40B4-BE49-F238E27FC236}">
                <a16:creationId xmlns:a16="http://schemas.microsoft.com/office/drawing/2014/main" id="{0C62F977-D02A-4798-BA7F-4AC37715A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38B59AA-E4FA-4E18-978B-702792296C16}" type="slidenum">
              <a:t>4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89F2387-3D70-4578-81A0-9E285AE0A92A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Types de données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B71FF2B-B715-41CC-8817-B6C93A546B26}"/>
              </a:ext>
            </a:extLst>
          </p:cNvPr>
          <p:cNvSpPr txBox="1"/>
          <p:nvPr/>
        </p:nvSpPr>
        <p:spPr>
          <a:xfrm>
            <a:off x="576000" y="1692000"/>
            <a:ext cx="9000000" cy="5102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Types communs (System)</a:t>
            </a:r>
          </a:p>
          <a:p>
            <a:pPr marL="0" marR="0" lvl="3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Entiers : Byte/</a:t>
            </a:r>
            <a:r>
              <a:rPr lang="fr-FR" sz="28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SByte</a:t>
            </a:r>
            <a:r>
              <a:rPr lang="fr-FR" sz="28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(8 bits), Short/</a:t>
            </a:r>
            <a:r>
              <a:rPr lang="fr-FR" sz="28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UShort</a:t>
            </a:r>
            <a:r>
              <a:rPr lang="fr-FR" sz="28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(16 bits), </a:t>
            </a:r>
          </a:p>
          <a:p>
            <a:pPr marL="0" marR="0" lvl="3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Integer/</a:t>
            </a:r>
            <a:r>
              <a:rPr lang="fr-FR" sz="28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UInteger</a:t>
            </a:r>
            <a:r>
              <a:rPr lang="fr-FR" sz="28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(32 bits), Long/</a:t>
            </a:r>
            <a:r>
              <a:rPr lang="fr-FR" sz="28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ULong</a:t>
            </a:r>
            <a:r>
              <a:rPr lang="fr-FR" sz="28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(64 bits)</a:t>
            </a:r>
          </a:p>
          <a:p>
            <a:pPr marL="0" marR="0" lvl="3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Flottants : Single (32 bits), Double (64 bits)</a:t>
            </a:r>
          </a:p>
          <a:p>
            <a:pPr marL="0" marR="0" lvl="3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28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Decimal</a:t>
            </a:r>
            <a:r>
              <a:rPr lang="fr-FR" sz="28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(128 bits)</a:t>
            </a:r>
          </a:p>
          <a:p>
            <a:pPr marL="0" marR="0" lvl="3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Autres : Boolean, Date, Char, String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10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Types simples et Types références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8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8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5D5A6BF0-E22B-4C85-AB09-0351AD9EE372}"/>
              </a:ext>
            </a:extLst>
          </p:cNvPr>
          <p:cNvGrpSpPr/>
          <p:nvPr/>
        </p:nvGrpSpPr>
        <p:grpSpPr>
          <a:xfrm>
            <a:off x="1527480" y="5436000"/>
            <a:ext cx="2072520" cy="1421280"/>
            <a:chOff x="1527480" y="5436000"/>
            <a:chExt cx="2072520" cy="1421280"/>
          </a:xfrm>
        </p:grpSpPr>
        <p:sp>
          <p:nvSpPr>
            <p:cNvPr id="5" name="Organigramme : Processus 5">
              <a:extLst>
                <a:ext uri="{FF2B5EF4-FFF2-40B4-BE49-F238E27FC236}">
                  <a16:creationId xmlns:a16="http://schemas.microsoft.com/office/drawing/2014/main" id="{F705E176-80C7-4467-BC14-A21DB45CE74F}"/>
                </a:ext>
              </a:extLst>
            </p:cNvPr>
            <p:cNvSpPr/>
            <p:nvPr/>
          </p:nvSpPr>
          <p:spPr>
            <a:xfrm>
              <a:off x="1527480" y="6150240"/>
              <a:ext cx="1252080" cy="3499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0 f9 1"/>
                <a:gd name="f13" fmla="*/ f10 1 f2"/>
                <a:gd name="f14" fmla="*/ 0 f8 1"/>
                <a:gd name="f15" fmla="*/ 10800 f9 1"/>
                <a:gd name="f16" fmla="*/ 21600 f9 1"/>
                <a:gd name="f17" fmla="*/ 21600 f8 1"/>
                <a:gd name="f18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">
                  <a:pos x="f11" y="f12"/>
                </a:cxn>
                <a:cxn ang="f18">
                  <a:pos x="f14" y="f15"/>
                </a:cxn>
                <a:cxn ang="f18">
                  <a:pos x="f11" y="f16"/>
                </a:cxn>
                <a:cxn ang="f18">
                  <a:pos x="f17" y="f15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25560">
              <a:solidFill>
                <a:srgbClr val="95B0C6"/>
              </a:solidFill>
              <a:prstDash val="solid"/>
              <a:miter/>
            </a:ln>
          </p:spPr>
          <p:txBody>
            <a:bodyPr wrap="none" lIns="90000" tIns="46800" rIns="90000" bIns="46800" anchor="t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Variable_3</a:t>
              </a:r>
            </a:p>
          </p:txBody>
        </p:sp>
        <p:sp>
          <p:nvSpPr>
            <p:cNvPr id="6" name="Organigramme : Processus 6">
              <a:extLst>
                <a:ext uri="{FF2B5EF4-FFF2-40B4-BE49-F238E27FC236}">
                  <a16:creationId xmlns:a16="http://schemas.microsoft.com/office/drawing/2014/main" id="{4F76D153-24F6-42B8-8CCB-12351450C739}"/>
                </a:ext>
              </a:extLst>
            </p:cNvPr>
            <p:cNvSpPr/>
            <p:nvPr/>
          </p:nvSpPr>
          <p:spPr>
            <a:xfrm>
              <a:off x="1527480" y="5793120"/>
              <a:ext cx="1252080" cy="3499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0 f9 1"/>
                <a:gd name="f13" fmla="*/ f10 1 f2"/>
                <a:gd name="f14" fmla="*/ 0 f8 1"/>
                <a:gd name="f15" fmla="*/ 10800 f9 1"/>
                <a:gd name="f16" fmla="*/ 21600 f9 1"/>
                <a:gd name="f17" fmla="*/ 21600 f8 1"/>
                <a:gd name="f18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">
                  <a:pos x="f11" y="f12"/>
                </a:cxn>
                <a:cxn ang="f18">
                  <a:pos x="f14" y="f15"/>
                </a:cxn>
                <a:cxn ang="f18">
                  <a:pos x="f11" y="f16"/>
                </a:cxn>
                <a:cxn ang="f18">
                  <a:pos x="f17" y="f15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25560">
              <a:solidFill>
                <a:srgbClr val="95B0C6"/>
              </a:solidFill>
              <a:prstDash val="solid"/>
              <a:miter/>
            </a:ln>
          </p:spPr>
          <p:txBody>
            <a:bodyPr wrap="none" lIns="90000" tIns="46800" rIns="90000" bIns="46800" anchor="t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Variable_2</a:t>
              </a:r>
            </a:p>
          </p:txBody>
        </p:sp>
        <p:sp>
          <p:nvSpPr>
            <p:cNvPr id="7" name="Organigramme : Processus 7">
              <a:extLst>
                <a:ext uri="{FF2B5EF4-FFF2-40B4-BE49-F238E27FC236}">
                  <a16:creationId xmlns:a16="http://schemas.microsoft.com/office/drawing/2014/main" id="{801BA2DC-B7C7-4808-963C-B796BF779647}"/>
                </a:ext>
              </a:extLst>
            </p:cNvPr>
            <p:cNvSpPr/>
            <p:nvPr/>
          </p:nvSpPr>
          <p:spPr>
            <a:xfrm>
              <a:off x="1527480" y="5436000"/>
              <a:ext cx="1252080" cy="3499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0 f9 1"/>
                <a:gd name="f13" fmla="*/ f10 1 f2"/>
                <a:gd name="f14" fmla="*/ 0 f8 1"/>
                <a:gd name="f15" fmla="*/ 10800 f9 1"/>
                <a:gd name="f16" fmla="*/ 21600 f9 1"/>
                <a:gd name="f17" fmla="*/ 21600 f8 1"/>
                <a:gd name="f18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">
                  <a:pos x="f11" y="f12"/>
                </a:cxn>
                <a:cxn ang="f18">
                  <a:pos x="f14" y="f15"/>
                </a:cxn>
                <a:cxn ang="f18">
                  <a:pos x="f11" y="f16"/>
                </a:cxn>
                <a:cxn ang="f18">
                  <a:pos x="f17" y="f15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25560">
              <a:solidFill>
                <a:srgbClr val="95B0C6"/>
              </a:solidFill>
              <a:prstDash val="solid"/>
              <a:miter/>
            </a:ln>
          </p:spPr>
          <p:txBody>
            <a:bodyPr wrap="none" lIns="90000" tIns="46800" rIns="90000" bIns="46800" anchor="t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Variable_1</a:t>
              </a:r>
            </a:p>
          </p:txBody>
        </p:sp>
        <p:sp>
          <p:nvSpPr>
            <p:cNvPr id="8" name="Organigramme : Processus 8">
              <a:extLst>
                <a:ext uri="{FF2B5EF4-FFF2-40B4-BE49-F238E27FC236}">
                  <a16:creationId xmlns:a16="http://schemas.microsoft.com/office/drawing/2014/main" id="{2E0CA0D0-7495-4D68-9BAF-065AF9115473}"/>
                </a:ext>
              </a:extLst>
            </p:cNvPr>
            <p:cNvSpPr/>
            <p:nvPr/>
          </p:nvSpPr>
          <p:spPr>
            <a:xfrm>
              <a:off x="1527480" y="6507360"/>
              <a:ext cx="1252080" cy="3499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0 f9 1"/>
                <a:gd name="f13" fmla="*/ f10 1 f2"/>
                <a:gd name="f14" fmla="*/ 0 f8 1"/>
                <a:gd name="f15" fmla="*/ 10800 f9 1"/>
                <a:gd name="f16" fmla="*/ 21600 f9 1"/>
                <a:gd name="f17" fmla="*/ 21600 f8 1"/>
                <a:gd name="f18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">
                  <a:pos x="f11" y="f12"/>
                </a:cxn>
                <a:cxn ang="f18">
                  <a:pos x="f14" y="f15"/>
                </a:cxn>
                <a:cxn ang="f18">
                  <a:pos x="f11" y="f16"/>
                </a:cxn>
                <a:cxn ang="f18">
                  <a:pos x="f17" y="f15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25560">
              <a:solidFill>
                <a:srgbClr val="95B0C6"/>
              </a:solidFill>
              <a:prstDash val="solid"/>
              <a:miter/>
            </a:ln>
          </p:spPr>
          <p:txBody>
            <a:bodyPr wrap="none" lIns="90000" tIns="46800" rIns="90000" bIns="46800" anchor="t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Variable_4</a:t>
              </a:r>
            </a:p>
          </p:txBody>
        </p:sp>
        <p:sp>
          <p:nvSpPr>
            <p:cNvPr id="9" name="Organigramme : Processus 13">
              <a:extLst>
                <a:ext uri="{FF2B5EF4-FFF2-40B4-BE49-F238E27FC236}">
                  <a16:creationId xmlns:a16="http://schemas.microsoft.com/office/drawing/2014/main" id="{96BC7342-E2E5-479B-ACB4-C43CA25AAEF6}"/>
                </a:ext>
              </a:extLst>
            </p:cNvPr>
            <p:cNvSpPr/>
            <p:nvPr/>
          </p:nvSpPr>
          <p:spPr>
            <a:xfrm>
              <a:off x="2804760" y="5436000"/>
              <a:ext cx="795240" cy="3499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0 f9 1"/>
                <a:gd name="f13" fmla="*/ f10 1 f2"/>
                <a:gd name="f14" fmla="*/ 0 f8 1"/>
                <a:gd name="f15" fmla="*/ 10800 f9 1"/>
                <a:gd name="f16" fmla="*/ 21600 f9 1"/>
                <a:gd name="f17" fmla="*/ 21600 f8 1"/>
                <a:gd name="f18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">
                  <a:pos x="f11" y="f12"/>
                </a:cxn>
                <a:cxn ang="f18">
                  <a:pos x="f14" y="f15"/>
                </a:cxn>
                <a:cxn ang="f18">
                  <a:pos x="f11" y="f16"/>
                </a:cxn>
                <a:cxn ang="f18">
                  <a:pos x="f17" y="f15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D3D7DB">
                <a:alpha val="15000"/>
              </a:srgbClr>
            </a:solidFill>
            <a:ln w="12600">
              <a:solidFill>
                <a:srgbClr val="4D4D4D"/>
              </a:solidFill>
              <a:prstDash val="solid"/>
              <a:round/>
            </a:ln>
          </p:spPr>
          <p:txBody>
            <a:bodyPr wrap="square" lIns="90000" tIns="46800" rIns="90000" bIns="46800" anchor="t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  45</a:t>
              </a:r>
            </a:p>
          </p:txBody>
        </p:sp>
        <p:sp>
          <p:nvSpPr>
            <p:cNvPr id="10" name="Organigramme : Processus 14">
              <a:extLst>
                <a:ext uri="{FF2B5EF4-FFF2-40B4-BE49-F238E27FC236}">
                  <a16:creationId xmlns:a16="http://schemas.microsoft.com/office/drawing/2014/main" id="{2D8C273F-ADEA-4D0D-913D-937552C0C556}"/>
                </a:ext>
              </a:extLst>
            </p:cNvPr>
            <p:cNvSpPr/>
            <p:nvPr/>
          </p:nvSpPr>
          <p:spPr>
            <a:xfrm>
              <a:off x="2804760" y="5793120"/>
              <a:ext cx="795240" cy="3499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0 f9 1"/>
                <a:gd name="f13" fmla="*/ f10 1 f2"/>
                <a:gd name="f14" fmla="*/ 0 f8 1"/>
                <a:gd name="f15" fmla="*/ 10800 f9 1"/>
                <a:gd name="f16" fmla="*/ 21600 f9 1"/>
                <a:gd name="f17" fmla="*/ 21600 f8 1"/>
                <a:gd name="f18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">
                  <a:pos x="f11" y="f12"/>
                </a:cxn>
                <a:cxn ang="f18">
                  <a:pos x="f14" y="f15"/>
                </a:cxn>
                <a:cxn ang="f18">
                  <a:pos x="f11" y="f16"/>
                </a:cxn>
                <a:cxn ang="f18">
                  <a:pos x="f17" y="f15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D3D7DB">
                <a:alpha val="15000"/>
              </a:srgbClr>
            </a:solidFill>
            <a:ln w="12600">
              <a:solidFill>
                <a:srgbClr val="4D4D4D"/>
              </a:solidFill>
              <a:prstDash val="solid"/>
              <a:round/>
            </a:ln>
          </p:spPr>
          <p:txBody>
            <a:bodyPr wrap="square" lIns="90000" tIns="46800" rIns="90000" bIns="46800" anchor="t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 true</a:t>
              </a:r>
            </a:p>
          </p:txBody>
        </p:sp>
        <p:sp>
          <p:nvSpPr>
            <p:cNvPr id="11" name="Organigramme : Processus 15">
              <a:extLst>
                <a:ext uri="{FF2B5EF4-FFF2-40B4-BE49-F238E27FC236}">
                  <a16:creationId xmlns:a16="http://schemas.microsoft.com/office/drawing/2014/main" id="{BF4CA393-C1A0-47AB-AAC6-2313FD2DA032}"/>
                </a:ext>
              </a:extLst>
            </p:cNvPr>
            <p:cNvSpPr/>
            <p:nvPr/>
          </p:nvSpPr>
          <p:spPr>
            <a:xfrm>
              <a:off x="2804760" y="6150240"/>
              <a:ext cx="795240" cy="3499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0 f9 1"/>
                <a:gd name="f13" fmla="*/ f10 1 f2"/>
                <a:gd name="f14" fmla="*/ 0 f8 1"/>
                <a:gd name="f15" fmla="*/ 10800 f9 1"/>
                <a:gd name="f16" fmla="*/ 21600 f9 1"/>
                <a:gd name="f17" fmla="*/ 21600 f8 1"/>
                <a:gd name="f18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">
                  <a:pos x="f11" y="f12"/>
                </a:cxn>
                <a:cxn ang="f18">
                  <a:pos x="f14" y="f15"/>
                </a:cxn>
                <a:cxn ang="f18">
                  <a:pos x="f11" y="f16"/>
                </a:cxn>
                <a:cxn ang="f18">
                  <a:pos x="f17" y="f15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D3D7DB">
                <a:alpha val="15000"/>
              </a:srgbClr>
            </a:solidFill>
            <a:ln w="12600">
              <a:solidFill>
                <a:srgbClr val="4D4D4D"/>
              </a:solidFill>
              <a:prstDash val="solid"/>
              <a:round/>
            </a:ln>
          </p:spPr>
          <p:txBody>
            <a:bodyPr wrap="square" lIns="90000" tIns="46800" rIns="90000" bIns="46800" anchor="t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   c   </a:t>
              </a:r>
            </a:p>
          </p:txBody>
        </p:sp>
        <p:sp>
          <p:nvSpPr>
            <p:cNvPr id="12" name="Organigramme : Processus 16">
              <a:extLst>
                <a:ext uri="{FF2B5EF4-FFF2-40B4-BE49-F238E27FC236}">
                  <a16:creationId xmlns:a16="http://schemas.microsoft.com/office/drawing/2014/main" id="{47CC7134-24E3-4029-A104-D67B7960A256}"/>
                </a:ext>
              </a:extLst>
            </p:cNvPr>
            <p:cNvSpPr/>
            <p:nvPr/>
          </p:nvSpPr>
          <p:spPr>
            <a:xfrm>
              <a:off x="2804760" y="6507360"/>
              <a:ext cx="795240" cy="3499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0 f9 1"/>
                <a:gd name="f13" fmla="*/ f10 1 f2"/>
                <a:gd name="f14" fmla="*/ 0 f8 1"/>
                <a:gd name="f15" fmla="*/ 10800 f9 1"/>
                <a:gd name="f16" fmla="*/ 21600 f9 1"/>
                <a:gd name="f17" fmla="*/ 21600 f8 1"/>
                <a:gd name="f18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">
                  <a:pos x="f11" y="f12"/>
                </a:cxn>
                <a:cxn ang="f18">
                  <a:pos x="f14" y="f15"/>
                </a:cxn>
                <a:cxn ang="f18">
                  <a:pos x="f11" y="f16"/>
                </a:cxn>
                <a:cxn ang="f18">
                  <a:pos x="f17" y="f15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D3D7DB">
                <a:alpha val="15000"/>
              </a:srgbClr>
            </a:solidFill>
            <a:ln w="12600">
              <a:solidFill>
                <a:srgbClr val="4D4D4D"/>
              </a:solidFill>
              <a:prstDash val="solid"/>
              <a:round/>
            </a:ln>
          </p:spPr>
          <p:txBody>
            <a:bodyPr wrap="square" lIns="90000" tIns="46800" rIns="90000" bIns="46800" anchor="t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56.8</a:t>
              </a: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889F79EB-B3EC-47B0-8E9B-366440FA5416}"/>
              </a:ext>
            </a:extLst>
          </p:cNvPr>
          <p:cNvGrpSpPr/>
          <p:nvPr/>
        </p:nvGrpSpPr>
        <p:grpSpPr>
          <a:xfrm>
            <a:off x="4140000" y="5470920"/>
            <a:ext cx="4603679" cy="1224720"/>
            <a:chOff x="4140000" y="5470920"/>
            <a:chExt cx="4603679" cy="1224720"/>
          </a:xfrm>
        </p:grpSpPr>
        <p:sp>
          <p:nvSpPr>
            <p:cNvPr id="14" name="Organigramme : Processus 10">
              <a:extLst>
                <a:ext uri="{FF2B5EF4-FFF2-40B4-BE49-F238E27FC236}">
                  <a16:creationId xmlns:a16="http://schemas.microsoft.com/office/drawing/2014/main" id="{91146827-6BD1-4431-8E21-C0B16D534401}"/>
                </a:ext>
              </a:extLst>
            </p:cNvPr>
            <p:cNvSpPr/>
            <p:nvPr/>
          </p:nvSpPr>
          <p:spPr>
            <a:xfrm>
              <a:off x="4140000" y="6345720"/>
              <a:ext cx="1596960" cy="3499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0 f9 1"/>
                <a:gd name="f13" fmla="*/ f10 1 f2"/>
                <a:gd name="f14" fmla="*/ 0 f8 1"/>
                <a:gd name="f15" fmla="*/ 10800 f9 1"/>
                <a:gd name="f16" fmla="*/ 21600 f9 1"/>
                <a:gd name="f17" fmla="*/ 21600 f8 1"/>
                <a:gd name="f18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">
                  <a:pos x="f11" y="f12"/>
                </a:cxn>
                <a:cxn ang="f18">
                  <a:pos x="f14" y="f15"/>
                </a:cxn>
                <a:cxn ang="f18">
                  <a:pos x="f11" y="f16"/>
                </a:cxn>
                <a:cxn ang="f18">
                  <a:pos x="f17" y="f15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25560">
              <a:solidFill>
                <a:srgbClr val="95B0C6"/>
              </a:solidFill>
              <a:prstDash val="solid"/>
              <a:miter/>
            </a:ln>
          </p:spPr>
          <p:txBody>
            <a:bodyPr wrap="square" lIns="90000" tIns="46800" rIns="90000" bIns="46800" anchor="t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 Variable_2</a:t>
              </a:r>
            </a:p>
          </p:txBody>
        </p:sp>
        <p:sp>
          <p:nvSpPr>
            <p:cNvPr id="15" name="Organigramme : Processus 22">
              <a:extLst>
                <a:ext uri="{FF2B5EF4-FFF2-40B4-BE49-F238E27FC236}">
                  <a16:creationId xmlns:a16="http://schemas.microsoft.com/office/drawing/2014/main" id="{39AEB86E-6CA1-4613-BB91-3A6F38D98C3A}"/>
                </a:ext>
              </a:extLst>
            </p:cNvPr>
            <p:cNvSpPr/>
            <p:nvPr/>
          </p:nvSpPr>
          <p:spPr>
            <a:xfrm>
              <a:off x="7672320" y="6345720"/>
              <a:ext cx="1071359" cy="3499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0 f9 1"/>
                <a:gd name="f13" fmla="*/ f10 1 f2"/>
                <a:gd name="f14" fmla="*/ 0 f8 1"/>
                <a:gd name="f15" fmla="*/ 10800 f9 1"/>
                <a:gd name="f16" fmla="*/ 21600 f9 1"/>
                <a:gd name="f17" fmla="*/ 21600 f8 1"/>
                <a:gd name="f18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">
                  <a:pos x="f11" y="f12"/>
                </a:cxn>
                <a:cxn ang="f18">
                  <a:pos x="f14" y="f15"/>
                </a:cxn>
                <a:cxn ang="f18">
                  <a:pos x="f11" y="f16"/>
                </a:cxn>
                <a:cxn ang="f18">
                  <a:pos x="f17" y="f15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D3D7DB">
                <a:alpha val="15000"/>
              </a:srgbClr>
            </a:solidFill>
            <a:ln w="12600">
              <a:solidFill>
                <a:srgbClr val="4D4D4D"/>
              </a:solidFill>
              <a:prstDash val="solid"/>
              <a:round/>
            </a:ln>
          </p:spPr>
          <p:txBody>
            <a:bodyPr wrap="square" lIns="90000" tIns="46800" rIns="90000" bIns="46800" anchor="t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object_2</a:t>
              </a:r>
            </a:p>
          </p:txBody>
        </p:sp>
        <p:sp>
          <p:nvSpPr>
            <p:cNvPr id="16" name="Organigramme : Processus 9">
              <a:extLst>
                <a:ext uri="{FF2B5EF4-FFF2-40B4-BE49-F238E27FC236}">
                  <a16:creationId xmlns:a16="http://schemas.microsoft.com/office/drawing/2014/main" id="{51E8DC80-8F40-4761-8A7D-8C1FF0594321}"/>
                </a:ext>
              </a:extLst>
            </p:cNvPr>
            <p:cNvSpPr/>
            <p:nvPr/>
          </p:nvSpPr>
          <p:spPr>
            <a:xfrm>
              <a:off x="4140000" y="5929560"/>
              <a:ext cx="1644840" cy="3499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0 f9 1"/>
                <a:gd name="f13" fmla="*/ f10 1 f2"/>
                <a:gd name="f14" fmla="*/ 0 f8 1"/>
                <a:gd name="f15" fmla="*/ 10800 f9 1"/>
                <a:gd name="f16" fmla="*/ 21600 f9 1"/>
                <a:gd name="f17" fmla="*/ 21600 f8 1"/>
                <a:gd name="f18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">
                  <a:pos x="f11" y="f12"/>
                </a:cxn>
                <a:cxn ang="f18">
                  <a:pos x="f14" y="f15"/>
                </a:cxn>
                <a:cxn ang="f18">
                  <a:pos x="f11" y="f16"/>
                </a:cxn>
                <a:cxn ang="f18">
                  <a:pos x="f17" y="f15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25560">
              <a:solidFill>
                <a:srgbClr val="95B0C6"/>
              </a:solidFill>
              <a:prstDash val="solid"/>
              <a:miter/>
            </a:ln>
          </p:spPr>
          <p:txBody>
            <a:bodyPr wrap="square" lIns="90000" tIns="46800" rIns="90000" bIns="46800" anchor="t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 Variable_3</a:t>
              </a:r>
            </a:p>
          </p:txBody>
        </p:sp>
        <p:sp>
          <p:nvSpPr>
            <p:cNvPr id="17" name="Organigramme : Processus 20">
              <a:extLst>
                <a:ext uri="{FF2B5EF4-FFF2-40B4-BE49-F238E27FC236}">
                  <a16:creationId xmlns:a16="http://schemas.microsoft.com/office/drawing/2014/main" id="{2B08E238-7BD5-4E93-8A42-167765771AA0}"/>
                </a:ext>
              </a:extLst>
            </p:cNvPr>
            <p:cNvSpPr/>
            <p:nvPr/>
          </p:nvSpPr>
          <p:spPr>
            <a:xfrm>
              <a:off x="5736960" y="6345720"/>
              <a:ext cx="995400" cy="3499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0 f9 1"/>
                <a:gd name="f13" fmla="*/ f10 1 f2"/>
                <a:gd name="f14" fmla="*/ 0 f8 1"/>
                <a:gd name="f15" fmla="*/ 10800 f9 1"/>
                <a:gd name="f16" fmla="*/ 21600 f9 1"/>
                <a:gd name="f17" fmla="*/ 21600 f8 1"/>
                <a:gd name="f18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">
                  <a:pos x="f11" y="f12"/>
                </a:cxn>
                <a:cxn ang="f18">
                  <a:pos x="f14" y="f15"/>
                </a:cxn>
                <a:cxn ang="f18">
                  <a:pos x="f11" y="f16"/>
                </a:cxn>
                <a:cxn ang="f18">
                  <a:pos x="f17" y="f15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D3D7DB">
                <a:alpha val="15000"/>
              </a:srgbClr>
            </a:solidFill>
            <a:ln w="12600">
              <a:solidFill>
                <a:srgbClr val="4D4D4D"/>
              </a:solidFill>
              <a:prstDash val="solid"/>
              <a:round/>
            </a:ln>
          </p:spPr>
          <p:txBody>
            <a:bodyPr wrap="square" lIns="90000" tIns="46800" rIns="90000" bIns="46800" anchor="t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0xF5A</a:t>
              </a:r>
            </a:p>
          </p:txBody>
        </p:sp>
        <p:sp>
          <p:nvSpPr>
            <p:cNvPr id="18" name="Organigramme : Processus 14">
              <a:extLst>
                <a:ext uri="{FF2B5EF4-FFF2-40B4-BE49-F238E27FC236}">
                  <a16:creationId xmlns:a16="http://schemas.microsoft.com/office/drawing/2014/main" id="{87503996-D221-4B53-B90C-264DCC119942}"/>
                </a:ext>
              </a:extLst>
            </p:cNvPr>
            <p:cNvSpPr/>
            <p:nvPr/>
          </p:nvSpPr>
          <p:spPr>
            <a:xfrm>
              <a:off x="4140000" y="5536080"/>
              <a:ext cx="1585800" cy="3499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0 f9 1"/>
                <a:gd name="f13" fmla="*/ f10 1 f2"/>
                <a:gd name="f14" fmla="*/ 0 f8 1"/>
                <a:gd name="f15" fmla="*/ 10800 f9 1"/>
                <a:gd name="f16" fmla="*/ 21600 f9 1"/>
                <a:gd name="f17" fmla="*/ 21600 f8 1"/>
                <a:gd name="f18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">
                  <a:pos x="f11" y="f12"/>
                </a:cxn>
                <a:cxn ang="f18">
                  <a:pos x="f14" y="f15"/>
                </a:cxn>
                <a:cxn ang="f18">
                  <a:pos x="f11" y="f16"/>
                </a:cxn>
                <a:cxn ang="f18">
                  <a:pos x="f17" y="f15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25560">
              <a:solidFill>
                <a:srgbClr val="95B0C6"/>
              </a:solidFill>
              <a:prstDash val="solid"/>
              <a:miter/>
            </a:ln>
          </p:spPr>
          <p:txBody>
            <a:bodyPr wrap="square" lIns="90000" tIns="46800" rIns="90000" bIns="46800" anchor="t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 Variable_1</a:t>
              </a:r>
            </a:p>
          </p:txBody>
        </p:sp>
        <p:sp>
          <p:nvSpPr>
            <p:cNvPr id="19" name="Organigramme : Processus 22">
              <a:extLst>
                <a:ext uri="{FF2B5EF4-FFF2-40B4-BE49-F238E27FC236}">
                  <a16:creationId xmlns:a16="http://schemas.microsoft.com/office/drawing/2014/main" id="{B8A40370-3904-4190-802B-1D31F6A5F8EF}"/>
                </a:ext>
              </a:extLst>
            </p:cNvPr>
            <p:cNvSpPr/>
            <p:nvPr/>
          </p:nvSpPr>
          <p:spPr>
            <a:xfrm>
              <a:off x="7599240" y="5470920"/>
              <a:ext cx="1071720" cy="3499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0 f9 1"/>
                <a:gd name="f13" fmla="*/ f10 1 f2"/>
                <a:gd name="f14" fmla="*/ 0 f8 1"/>
                <a:gd name="f15" fmla="*/ 10800 f9 1"/>
                <a:gd name="f16" fmla="*/ 21600 f9 1"/>
                <a:gd name="f17" fmla="*/ 21600 f8 1"/>
                <a:gd name="f18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">
                  <a:pos x="f11" y="f12"/>
                </a:cxn>
                <a:cxn ang="f18">
                  <a:pos x="f14" y="f15"/>
                </a:cxn>
                <a:cxn ang="f18">
                  <a:pos x="f11" y="f16"/>
                </a:cxn>
                <a:cxn ang="f18">
                  <a:pos x="f17" y="f15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D3D7DB">
                <a:alpha val="15000"/>
              </a:srgbClr>
            </a:solidFill>
            <a:ln w="12600">
              <a:solidFill>
                <a:srgbClr val="4D4D4D"/>
              </a:solidFill>
              <a:prstDash val="solid"/>
              <a:round/>
            </a:ln>
          </p:spPr>
          <p:txBody>
            <a:bodyPr wrap="square" lIns="90000" tIns="46800" rIns="90000" bIns="46800" anchor="t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object_1</a:t>
              </a:r>
            </a:p>
          </p:txBody>
        </p:sp>
        <p:sp>
          <p:nvSpPr>
            <p:cNvPr id="20" name="Organigramme : Processus 20">
              <a:extLst>
                <a:ext uri="{FF2B5EF4-FFF2-40B4-BE49-F238E27FC236}">
                  <a16:creationId xmlns:a16="http://schemas.microsoft.com/office/drawing/2014/main" id="{35EE6740-B4A8-4152-A4BF-9D25E680251E}"/>
                </a:ext>
              </a:extLst>
            </p:cNvPr>
            <p:cNvSpPr/>
            <p:nvPr/>
          </p:nvSpPr>
          <p:spPr>
            <a:xfrm>
              <a:off x="5725800" y="5536080"/>
              <a:ext cx="1006559" cy="3499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0 f9 1"/>
                <a:gd name="f13" fmla="*/ f10 1 f2"/>
                <a:gd name="f14" fmla="*/ 0 f8 1"/>
                <a:gd name="f15" fmla="*/ 10800 f9 1"/>
                <a:gd name="f16" fmla="*/ 21600 f9 1"/>
                <a:gd name="f17" fmla="*/ 21600 f8 1"/>
                <a:gd name="f18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">
                  <a:pos x="f11" y="f12"/>
                </a:cxn>
                <a:cxn ang="f18">
                  <a:pos x="f14" y="f15"/>
                </a:cxn>
                <a:cxn ang="f18">
                  <a:pos x="f11" y="f16"/>
                </a:cxn>
                <a:cxn ang="f18">
                  <a:pos x="f17" y="f15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D3D7DB">
                <a:alpha val="15000"/>
              </a:srgbClr>
            </a:solidFill>
            <a:ln w="12600">
              <a:solidFill>
                <a:srgbClr val="4D4D4D"/>
              </a:solidFill>
              <a:prstDash val="solid"/>
              <a:round/>
            </a:ln>
          </p:spPr>
          <p:txBody>
            <a:bodyPr wrap="square" lIns="90000" tIns="46800" rIns="90000" bIns="46800" anchor="t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0xE29</a:t>
              </a:r>
            </a:p>
          </p:txBody>
        </p:sp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456877F-BA77-4E12-8E14-9E4CCFC0D7BC}"/>
                </a:ext>
              </a:extLst>
            </p:cNvPr>
            <p:cNvSpPr/>
            <p:nvPr/>
          </p:nvSpPr>
          <p:spPr>
            <a:xfrm>
              <a:off x="6727680" y="6434640"/>
              <a:ext cx="863639" cy="215640"/>
            </a:xfrm>
            <a:custGeom>
              <a:avLst>
                <a:gd name="f0" fmla="val 162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0 21600"/>
                <a:gd name="f10" fmla="pin 0 f1 10800"/>
                <a:gd name="f11" fmla="val f10"/>
                <a:gd name="f12" fmla="val f9"/>
                <a:gd name="f13" fmla="+- 21600 0 f10"/>
                <a:gd name="f14" fmla="*/ f9 f7 1"/>
                <a:gd name="f15" fmla="*/ f10 f8 1"/>
                <a:gd name="f16" fmla="*/ 0 f7 1"/>
                <a:gd name="f17" fmla="+- 21600 0 f12"/>
                <a:gd name="f18" fmla="*/ f13 f8 1"/>
                <a:gd name="f19" fmla="*/ f11 f8 1"/>
                <a:gd name="f20" fmla="*/ f17 f11 1"/>
                <a:gd name="f21" fmla="*/ f20 1 10800"/>
                <a:gd name="f22" fmla="+- f12 f21 0"/>
                <a:gd name="f23" fmla="*/ f22 f7 1"/>
              </a:gdLst>
              <a:ahLst>
                <a:ahXY gdRefX="f0" minX="f4" maxX="f5" gdRefY="f1" minY="f4" maxY="f6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23" b="f18"/>
              <a:pathLst>
                <a:path w="21600" h="21600">
                  <a:moveTo>
                    <a:pt x="f4" y="f11"/>
                  </a:moveTo>
                  <a:lnTo>
                    <a:pt x="f12" y="f11"/>
                  </a:lnTo>
                  <a:lnTo>
                    <a:pt x="f12" y="f4"/>
                  </a:lnTo>
                  <a:lnTo>
                    <a:pt x="f5" y="f6"/>
                  </a:lnTo>
                  <a:lnTo>
                    <a:pt x="f12" y="f5"/>
                  </a:lnTo>
                  <a:lnTo>
                    <a:pt x="f12" y="f13"/>
                  </a:lnTo>
                  <a:lnTo>
                    <a:pt x="f4" y="f13"/>
                  </a:lnTo>
                  <a:close/>
                </a:path>
              </a:pathLst>
            </a:custGeom>
            <a:solidFill>
              <a:srgbClr val="D3D7DB">
                <a:alpha val="15000"/>
              </a:srgbClr>
            </a:solidFill>
            <a:ln w="9360">
              <a:solidFill>
                <a:srgbClr val="4D4D4D"/>
              </a:solidFill>
              <a:prstDash val="solid"/>
              <a:miter/>
            </a:ln>
          </p:spPr>
          <p:txBody>
            <a:bodyPr wrap="none" lIns="90000" tIns="46800" rIns="90000" bIns="468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00F126D4-B262-4268-84F5-A0B42B85250E}"/>
                </a:ext>
              </a:extLst>
            </p:cNvPr>
            <p:cNvSpPr/>
            <p:nvPr/>
          </p:nvSpPr>
          <p:spPr>
            <a:xfrm rot="1071000">
              <a:off x="6654474" y="6146890"/>
              <a:ext cx="1007999" cy="216000"/>
            </a:xfrm>
            <a:custGeom>
              <a:avLst>
                <a:gd name="f0" fmla="val 162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0 21600"/>
                <a:gd name="f10" fmla="pin 0 f1 10800"/>
                <a:gd name="f11" fmla="val f10"/>
                <a:gd name="f12" fmla="val f9"/>
                <a:gd name="f13" fmla="+- 21600 0 f10"/>
                <a:gd name="f14" fmla="*/ f9 f7 1"/>
                <a:gd name="f15" fmla="*/ f10 f8 1"/>
                <a:gd name="f16" fmla="*/ 0 f7 1"/>
                <a:gd name="f17" fmla="+- 21600 0 f12"/>
                <a:gd name="f18" fmla="*/ f13 f8 1"/>
                <a:gd name="f19" fmla="*/ f11 f8 1"/>
                <a:gd name="f20" fmla="*/ f17 f11 1"/>
                <a:gd name="f21" fmla="*/ f20 1 10800"/>
                <a:gd name="f22" fmla="+- f12 f21 0"/>
                <a:gd name="f23" fmla="*/ f22 f7 1"/>
              </a:gdLst>
              <a:ahLst>
                <a:ahXY gdRefX="f0" minX="f4" maxX="f5" gdRefY="f1" minY="f4" maxY="f6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23" b="f18"/>
              <a:pathLst>
                <a:path w="21600" h="21600">
                  <a:moveTo>
                    <a:pt x="f4" y="f11"/>
                  </a:moveTo>
                  <a:lnTo>
                    <a:pt x="f12" y="f11"/>
                  </a:lnTo>
                  <a:lnTo>
                    <a:pt x="f12" y="f4"/>
                  </a:lnTo>
                  <a:lnTo>
                    <a:pt x="f5" y="f6"/>
                  </a:lnTo>
                  <a:lnTo>
                    <a:pt x="f12" y="f5"/>
                  </a:lnTo>
                  <a:lnTo>
                    <a:pt x="f12" y="f13"/>
                  </a:lnTo>
                  <a:lnTo>
                    <a:pt x="f4" y="f13"/>
                  </a:lnTo>
                  <a:close/>
                </a:path>
              </a:pathLst>
            </a:custGeom>
            <a:solidFill>
              <a:srgbClr val="D3D7DB">
                <a:alpha val="15000"/>
              </a:srgbClr>
            </a:solidFill>
            <a:ln w="9360">
              <a:solidFill>
                <a:srgbClr val="4D4D4D"/>
              </a:solidFill>
              <a:prstDash val="solid"/>
              <a:miter/>
            </a:ln>
          </p:spPr>
          <p:txBody>
            <a:bodyPr wrap="none" lIns="90000" tIns="46800" rIns="90000" bIns="468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23" name="Forme libre : forme 22">
              <a:extLst>
                <a:ext uri="{FF2B5EF4-FFF2-40B4-BE49-F238E27FC236}">
                  <a16:creationId xmlns:a16="http://schemas.microsoft.com/office/drawing/2014/main" id="{919BE238-B4E2-44DD-8D53-05EAAF1E7E9E}"/>
                </a:ext>
              </a:extLst>
            </p:cNvPr>
            <p:cNvSpPr/>
            <p:nvPr/>
          </p:nvSpPr>
          <p:spPr>
            <a:xfrm>
              <a:off x="6727680" y="5499360"/>
              <a:ext cx="863639" cy="216000"/>
            </a:xfrm>
            <a:custGeom>
              <a:avLst>
                <a:gd name="f0" fmla="val 162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0 21600"/>
                <a:gd name="f10" fmla="pin 0 f1 10800"/>
                <a:gd name="f11" fmla="val f10"/>
                <a:gd name="f12" fmla="val f9"/>
                <a:gd name="f13" fmla="+- 21600 0 f10"/>
                <a:gd name="f14" fmla="*/ f9 f7 1"/>
                <a:gd name="f15" fmla="*/ f10 f8 1"/>
                <a:gd name="f16" fmla="*/ 0 f7 1"/>
                <a:gd name="f17" fmla="+- 21600 0 f12"/>
                <a:gd name="f18" fmla="*/ f13 f8 1"/>
                <a:gd name="f19" fmla="*/ f11 f8 1"/>
                <a:gd name="f20" fmla="*/ f17 f11 1"/>
                <a:gd name="f21" fmla="*/ f20 1 10800"/>
                <a:gd name="f22" fmla="+- f12 f21 0"/>
                <a:gd name="f23" fmla="*/ f22 f7 1"/>
              </a:gdLst>
              <a:ahLst>
                <a:ahXY gdRefX="f0" minX="f4" maxX="f5" gdRefY="f1" minY="f4" maxY="f6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23" b="f18"/>
              <a:pathLst>
                <a:path w="21600" h="21600">
                  <a:moveTo>
                    <a:pt x="f4" y="f11"/>
                  </a:moveTo>
                  <a:lnTo>
                    <a:pt x="f12" y="f11"/>
                  </a:lnTo>
                  <a:lnTo>
                    <a:pt x="f12" y="f4"/>
                  </a:lnTo>
                  <a:lnTo>
                    <a:pt x="f5" y="f6"/>
                  </a:lnTo>
                  <a:lnTo>
                    <a:pt x="f12" y="f5"/>
                  </a:lnTo>
                  <a:lnTo>
                    <a:pt x="f12" y="f13"/>
                  </a:lnTo>
                  <a:lnTo>
                    <a:pt x="f4" y="f13"/>
                  </a:lnTo>
                  <a:close/>
                </a:path>
              </a:pathLst>
            </a:custGeom>
            <a:solidFill>
              <a:srgbClr val="D3D7DB">
                <a:alpha val="15000"/>
              </a:srgbClr>
            </a:solidFill>
            <a:ln w="9360">
              <a:solidFill>
                <a:srgbClr val="4D4D4D"/>
              </a:solidFill>
              <a:prstDash val="solid"/>
              <a:miter/>
            </a:ln>
          </p:spPr>
          <p:txBody>
            <a:bodyPr wrap="none" lIns="90000" tIns="46800" rIns="90000" bIns="468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24" name="Organigramme : Processus 20">
              <a:extLst>
                <a:ext uri="{FF2B5EF4-FFF2-40B4-BE49-F238E27FC236}">
                  <a16:creationId xmlns:a16="http://schemas.microsoft.com/office/drawing/2014/main" id="{061446FE-6F0B-402C-837A-D235DF71C744}"/>
                </a:ext>
              </a:extLst>
            </p:cNvPr>
            <p:cNvSpPr/>
            <p:nvPr/>
          </p:nvSpPr>
          <p:spPr>
            <a:xfrm>
              <a:off x="5724360" y="5929560"/>
              <a:ext cx="1007999" cy="3499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0 f9 1"/>
                <a:gd name="f13" fmla="*/ f10 1 f2"/>
                <a:gd name="f14" fmla="*/ 0 f8 1"/>
                <a:gd name="f15" fmla="*/ 10800 f9 1"/>
                <a:gd name="f16" fmla="*/ 21600 f9 1"/>
                <a:gd name="f17" fmla="*/ 21600 f8 1"/>
                <a:gd name="f18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">
                  <a:pos x="f11" y="f12"/>
                </a:cxn>
                <a:cxn ang="f18">
                  <a:pos x="f14" y="f15"/>
                </a:cxn>
                <a:cxn ang="f18">
                  <a:pos x="f11" y="f16"/>
                </a:cxn>
                <a:cxn ang="f18">
                  <a:pos x="f17" y="f15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D3D7DB">
                <a:alpha val="15000"/>
              </a:srgbClr>
            </a:solidFill>
            <a:ln w="12600">
              <a:solidFill>
                <a:srgbClr val="4D4D4D"/>
              </a:solidFill>
              <a:prstDash val="solid"/>
              <a:round/>
            </a:ln>
          </p:spPr>
          <p:txBody>
            <a:bodyPr wrap="square" lIns="90000" tIns="46800" rIns="90000" bIns="46800" anchor="t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0xF5A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4DF51F8F-FB7F-4DAD-84FD-F266BA74A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78A919C-2AAB-47C3-819B-EF3ADEB4C4E8}" type="slidenum">
              <a:t>5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EC208EB-B6FD-405E-A67A-84ECFF828D7A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Types de données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B8CD825-02BA-42F9-94F0-9531B8D7BC67}"/>
              </a:ext>
            </a:extLst>
          </p:cNvPr>
          <p:cNvSpPr txBox="1"/>
          <p:nvPr/>
        </p:nvSpPr>
        <p:spPr>
          <a:xfrm>
            <a:off x="576000" y="1692000"/>
            <a:ext cx="9000000" cy="5102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457200" marR="0" lvl="0" indent="-45720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FontTx/>
              <a:buChar char="-"/>
              <a:tabLst/>
            </a:pPr>
            <a:r>
              <a:rPr lang="fr-FR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Déclaration de variables, affectation de valeurs, constantes </a:t>
            </a:r>
            <a:r>
              <a:rPr lang="fr-FR" sz="28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…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8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8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FFA9CFD1-6D19-4A27-805F-7D860FB0B476}"/>
              </a:ext>
            </a:extLst>
          </p:cNvPr>
          <p:cNvSpPr/>
          <p:nvPr/>
        </p:nvSpPr>
        <p:spPr>
          <a:xfrm>
            <a:off x="1906920" y="2556360"/>
            <a:ext cx="6553080" cy="43556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009933"/>
                </a:solidFill>
                <a:latin typeface="Courier New" pitchFamily="49"/>
                <a:ea typeface="MS Mincho" pitchFamily="49"/>
                <a:cs typeface="MS Mincho" pitchFamily="49"/>
              </a:rPr>
              <a:t>//Declaration de variables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int</a:t>
            </a:r>
            <a:r>
              <a:rPr lang="en-US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 i;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string</a:t>
            </a:r>
            <a:r>
              <a:rPr lang="en-US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 s;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009933"/>
                </a:solidFill>
                <a:latin typeface="Courier New" pitchFamily="49"/>
                <a:ea typeface="MS Mincho" pitchFamily="49"/>
                <a:cs typeface="MS Mincho" pitchFamily="49"/>
              </a:rPr>
              <a:t>//Affectation de valeurs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i = 15;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s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=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CC0000"/>
                </a:solidFill>
                <a:latin typeface="Courier New" pitchFamily="49"/>
                <a:ea typeface="MS Mincho" pitchFamily="49"/>
                <a:cs typeface="MS Mincho" pitchFamily="49"/>
              </a:rPr>
              <a:t>"ceci est une chaine";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009933"/>
                </a:solidFill>
                <a:latin typeface="Courier New" pitchFamily="49"/>
                <a:ea typeface="MS Mincho" pitchFamily="49"/>
                <a:cs typeface="MS Mincho" pitchFamily="49"/>
              </a:rPr>
              <a:t>//Affectation lors de la declaration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double</a:t>
            </a:r>
            <a:r>
              <a:rPr lang="en-US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 d = 2 * i;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009933"/>
                </a:solidFill>
                <a:latin typeface="Courier New" pitchFamily="49"/>
                <a:ea typeface="MS Mincho" pitchFamily="49"/>
                <a:cs typeface="MS Mincho" pitchFamily="49"/>
              </a:rPr>
              <a:t>//Declaration de constante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const</a:t>
            </a:r>
            <a:r>
              <a:rPr lang="en-US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string</a:t>
            </a:r>
            <a:r>
              <a:rPr lang="en-US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 CONSTANTE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=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CC0000"/>
                </a:solidFill>
                <a:latin typeface="Courier New" pitchFamily="49"/>
                <a:ea typeface="MS Mincho" pitchFamily="49"/>
                <a:cs typeface="MS Mincho" pitchFamily="49"/>
              </a:rPr>
              <a:t>"constante";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009933"/>
                </a:solidFill>
                <a:latin typeface="Courier New" pitchFamily="49"/>
                <a:ea typeface="MS Mincho" pitchFamily="49"/>
                <a:cs typeface="MS Mincho" pitchFamily="49"/>
              </a:rPr>
              <a:t>// Typage déterminé par le compilateur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var</a:t>
            </a:r>
            <a:r>
              <a:rPr lang="en-US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 x = 2;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 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4C2A4F50-A56E-4468-8EE0-54844753B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DC83C0-137E-45F5-85DD-D27E9B9C4260}" type="slidenum">
              <a:t>6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2678248-7E6C-4313-89AB-BACEC942BFF9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Types de données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5A92547-E8C9-4D9C-811B-9391A8726AFC}"/>
              </a:ext>
            </a:extLst>
          </p:cNvPr>
          <p:cNvSpPr txBox="1"/>
          <p:nvPr/>
        </p:nvSpPr>
        <p:spPr>
          <a:xfrm>
            <a:off x="576000" y="1692000"/>
            <a:ext cx="9000000" cy="5102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Enumérations</a:t>
            </a:r>
          </a:p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10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44B0CC35-191B-4C1D-8BE1-24AF7B343579}"/>
              </a:ext>
            </a:extLst>
          </p:cNvPr>
          <p:cNvSpPr/>
          <p:nvPr/>
        </p:nvSpPr>
        <p:spPr>
          <a:xfrm>
            <a:off x="1835999" y="2268360"/>
            <a:ext cx="6553080" cy="18716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enum </a:t>
            </a:r>
            <a:r>
              <a:rPr lang="en-US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CouleurCarte {Pique,	Coeur, Carreau, Trefle}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static void Main() 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	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CouleurCarte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m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aCouleur = CouleurCarte.Coeur;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	Int c = (int)maCouleur;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}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CA09D515-AC5C-4115-B338-159ABF79460E}"/>
              </a:ext>
            </a:extLst>
          </p:cNvPr>
          <p:cNvSpPr/>
          <p:nvPr/>
        </p:nvSpPr>
        <p:spPr>
          <a:xfrm>
            <a:off x="1835999" y="4250160"/>
            <a:ext cx="6553080" cy="25898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[Flags]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enum </a:t>
            </a:r>
            <a:r>
              <a:rPr lang="en-US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Options {	ToitOuvrant=1,	Climatisation=10, 		FeuxAntiBrouillard=100, JantesAlu=1000 }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static void Main() 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	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Options opts = Options.ToitOuvrant|Options.JantesAlu;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	Console.WriteLine (opts);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13BEA4CE-77C0-4A9F-AC83-546F8B631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EE74530-8DB6-48BD-BB02-3B9815D7B390}" type="slidenum">
              <a:t>7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F2D5C56-DF7E-4043-95E8-7D8AC1835693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Types de données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3D86992-3DE1-4D79-A882-074A6D652436}"/>
              </a:ext>
            </a:extLst>
          </p:cNvPr>
          <p:cNvSpPr txBox="1"/>
          <p:nvPr/>
        </p:nvSpPr>
        <p:spPr>
          <a:xfrm>
            <a:off x="576000" y="1475999"/>
            <a:ext cx="9000000" cy="5102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Structures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Nullable/HasValue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530AD16F-896A-47E5-AAB2-8DEA5FE73321}"/>
              </a:ext>
            </a:extLst>
          </p:cNvPr>
          <p:cNvSpPr/>
          <p:nvPr/>
        </p:nvSpPr>
        <p:spPr>
          <a:xfrm>
            <a:off x="1846800" y="1918800"/>
            <a:ext cx="6553080" cy="25196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structure Automobile {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	public int </a:t>
            </a:r>
            <a:r>
              <a:rPr lang="en-US" sz="16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puissance;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	Public string </a:t>
            </a:r>
            <a:r>
              <a:rPr lang="en-US" sz="16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couleur</a:t>
            </a:r>
            <a:r>
              <a:rPr lang="en-US" sz="16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	Public string </a:t>
            </a:r>
            <a:r>
              <a:rPr lang="en-US" sz="16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marque</a:t>
            </a:r>
            <a:r>
              <a:rPr lang="en-US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}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Automobile </a:t>
            </a:r>
            <a:r>
              <a:rPr lang="en-US" sz="1600" b="1" i="0" u="none" strike="noStrike" kern="1200" dirty="0" err="1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m</a:t>
            </a:r>
            <a:r>
              <a:rPr lang="en-US" sz="1600" b="1" i="0" u="none" strike="noStrike" kern="120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aVoiture</a:t>
            </a:r>
            <a:r>
              <a:rPr lang="en-US" sz="16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dirty="0" err="1"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m</a:t>
            </a:r>
            <a:r>
              <a:rPr lang="en-US" sz="1600" b="1" i="0" u="none" strike="noStrike" kern="120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aVoiture.puissance</a:t>
            </a:r>
            <a:r>
              <a:rPr lang="en-US" sz="16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 = 6</a:t>
            </a:r>
            <a:r>
              <a:rPr lang="en-US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;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BD3E67C1-5FD8-452C-9524-0D8E584D5323}"/>
              </a:ext>
            </a:extLst>
          </p:cNvPr>
          <p:cNvSpPr/>
          <p:nvPr/>
        </p:nvSpPr>
        <p:spPr>
          <a:xfrm>
            <a:off x="1834919" y="5004360"/>
            <a:ext cx="6553080" cy="18356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 dirty="0">
                <a:ln>
                  <a:noFill/>
                </a:ln>
                <a:solidFill>
                  <a:srgbClr val="009933"/>
                </a:solidFill>
                <a:latin typeface="Courier New" pitchFamily="49"/>
                <a:ea typeface="MS Mincho" pitchFamily="49"/>
                <a:cs typeface="MS Mincho" pitchFamily="49"/>
              </a:rPr>
              <a:t>//Declaration de variables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int? 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Variable1;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Variable1 = </a:t>
            </a:r>
            <a:r>
              <a:rPr lang="en-US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null;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Variable1</a:t>
            </a:r>
            <a:r>
              <a:rPr lang="en-US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.HasValue(); </a:t>
            </a:r>
            <a:r>
              <a:rPr lang="en-US" sz="1600" b="1" i="0" u="none" strike="noStrike" kern="1200" dirty="0">
                <a:ln>
                  <a:noFill/>
                </a:ln>
                <a:solidFill>
                  <a:srgbClr val="009933"/>
                </a:solidFill>
                <a:latin typeface="Courier New" pitchFamily="49"/>
                <a:ea typeface="MS Mincho" pitchFamily="49"/>
                <a:cs typeface="MS Mincho" pitchFamily="49"/>
              </a:rPr>
              <a:t>//</a:t>
            </a:r>
            <a:r>
              <a:rPr lang="en-US" sz="1600" b="1" i="0" u="none" strike="noStrike" kern="1200" dirty="0" err="1">
                <a:ln>
                  <a:noFill/>
                </a:ln>
                <a:solidFill>
                  <a:srgbClr val="009933"/>
                </a:solidFill>
                <a:latin typeface="Courier New" pitchFamily="49"/>
                <a:ea typeface="MS Mincho" pitchFamily="49"/>
                <a:cs typeface="MS Mincho" pitchFamily="49"/>
              </a:rPr>
              <a:t>retourne</a:t>
            </a:r>
            <a:r>
              <a:rPr lang="en-US" sz="1600" b="1" i="0" u="none" strike="noStrike" kern="1200" dirty="0">
                <a:ln>
                  <a:noFill/>
                </a:ln>
                <a:solidFill>
                  <a:srgbClr val="009933"/>
                </a:solidFill>
                <a:latin typeface="Courier New" pitchFamily="49"/>
                <a:ea typeface="MS Mincho" pitchFamily="49"/>
                <a:cs typeface="MS Mincho" pitchFamily="49"/>
              </a:rPr>
              <a:t> faux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B731EC0-BEE4-4545-9CE1-B0072D82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1031DB1-0EBB-4B3C-9B56-703DB1EE93CD}" type="slidenum">
              <a:t>8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A6E15DE-61E1-49C2-9EF2-376BEDE773B7}"/>
              </a:ext>
            </a:extLst>
          </p:cNvPr>
          <p:cNvSpPr txBox="1"/>
          <p:nvPr/>
        </p:nvSpPr>
        <p:spPr>
          <a:xfrm>
            <a:off x="540000" y="30852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Opérateurs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2D88CD5-A413-4DD7-A7FB-DEF80157418D}"/>
              </a:ext>
            </a:extLst>
          </p:cNvPr>
          <p:cNvSpPr txBox="1"/>
          <p:nvPr/>
        </p:nvSpPr>
        <p:spPr>
          <a:xfrm>
            <a:off x="612000" y="1944360"/>
            <a:ext cx="8748000" cy="3878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45000"/>
              <a:buFont typeface="StarSymbol"/>
              <a:buChar char="●"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Arithmétiques : +   -   *   /   % &lt;&lt; &gt;&gt; ~</a:t>
            </a:r>
          </a:p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Egalité/Inégalité : ==   !=</a:t>
            </a:r>
          </a:p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Relationnels : &lt;   &lt;=   &gt;=   &gt;</a:t>
            </a:r>
          </a:p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Logiques : | &amp; ^ ~ ||   &amp;&amp;  !</a:t>
            </a:r>
          </a:p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Assignation : = +=  -=   *=   /=   %= &lt;&lt;= &gt;&gt;= |= &amp;= ^=</a:t>
            </a:r>
          </a:p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Incrémentation, décrémentation : ++   --</a:t>
            </a:r>
          </a:p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Autres : . [] () new + ??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26DFD58A-D88C-4FF3-A078-FFEEB594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D5F54B-ACFB-4591-BDE2-F0E73205A2BD}" type="slidenum">
              <a:t>9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A304F45-332E-45AD-AE74-087884EC51DC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Transtypage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F03BF0B-FAE5-4B77-B1FA-D4675ECFA40A}"/>
              </a:ext>
            </a:extLst>
          </p:cNvPr>
          <p:cNvSpPr txBox="1"/>
          <p:nvPr/>
        </p:nvSpPr>
        <p:spPr>
          <a:xfrm>
            <a:off x="612000" y="1927799"/>
            <a:ext cx="8640000" cy="51566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Conversions implicites (automatique)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2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32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Conversions explicites (</a:t>
            </a:r>
            <a:r>
              <a:rPr lang="fr-FR" sz="32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cast</a:t>
            </a: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)</a:t>
            </a: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32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4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34"/>
                <a:ea typeface="MS Mincho" pitchFamily="49"/>
                <a:cs typeface="MS Mincho" pitchFamily="49"/>
              </a:rPr>
              <a:t>- Fonctions de conversions (</a:t>
            </a:r>
            <a:r>
              <a:rPr lang="fr-FR" sz="3200" b="0" i="0" u="none" strike="noStrike" kern="1200" dirty="0" err="1">
                <a:ln>
                  <a:noFill/>
                </a:ln>
                <a:latin typeface="Arial" pitchFamily="34"/>
                <a:ea typeface="MS Mincho" pitchFamily="49"/>
                <a:cs typeface="MS Mincho" pitchFamily="49"/>
              </a:rPr>
              <a:t>Convert</a:t>
            </a:r>
            <a:r>
              <a:rPr lang="fr-FR" sz="3200" b="0" i="0" u="none" strike="noStrike" kern="1200" dirty="0">
                <a:ln>
                  <a:noFill/>
                </a:ln>
                <a:latin typeface="Arial" pitchFamily="34"/>
                <a:ea typeface="MS Mincho" pitchFamily="49"/>
                <a:cs typeface="MS Mincho" pitchFamily="49"/>
              </a:rPr>
              <a:t>, </a:t>
            </a:r>
            <a:r>
              <a:rPr lang="fr-FR" sz="3200" b="0" i="0" u="none" strike="noStrike" kern="1200" dirty="0" err="1">
                <a:ln>
                  <a:noFill/>
                </a:ln>
                <a:latin typeface="Arial" pitchFamily="34"/>
                <a:ea typeface="MS Mincho" pitchFamily="49"/>
                <a:cs typeface="MS Mincho" pitchFamily="49"/>
              </a:rPr>
              <a:t>parse</a:t>
            </a:r>
            <a:r>
              <a:rPr lang="fr-FR" sz="3200" b="0" i="0" u="none" strike="noStrike" kern="1200" dirty="0">
                <a:ln>
                  <a:noFill/>
                </a:ln>
                <a:latin typeface="Arial" pitchFamily="34"/>
                <a:ea typeface="MS Mincho" pitchFamily="49"/>
                <a:cs typeface="MS Mincho" pitchFamily="49"/>
              </a:rPr>
              <a:t>...)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DC17FCD6-18D6-4CE1-90CF-1ED3919E5B9D}"/>
              </a:ext>
            </a:extLst>
          </p:cNvPr>
          <p:cNvSpPr/>
          <p:nvPr/>
        </p:nvSpPr>
        <p:spPr>
          <a:xfrm>
            <a:off x="1846800" y="2602800"/>
            <a:ext cx="6553080" cy="7452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int </a:t>
            </a:r>
            <a:r>
              <a:rPr lang="fr-FR" sz="24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i = 3;</a:t>
            </a:r>
            <a:br>
              <a:rPr lang="fr-FR" sz="24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</a:br>
            <a:r>
              <a:rPr lang="fr-FR" sz="24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double </a:t>
            </a:r>
            <a:r>
              <a:rPr lang="fr-FR" sz="24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d = 2 * i;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6DC2EF05-01FA-46B6-A991-05C4FEF20D6C}"/>
              </a:ext>
            </a:extLst>
          </p:cNvPr>
          <p:cNvSpPr/>
          <p:nvPr/>
        </p:nvSpPr>
        <p:spPr>
          <a:xfrm>
            <a:off x="1846800" y="4354646"/>
            <a:ext cx="6553080" cy="7452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fr-FR" sz="24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float </a:t>
            </a:r>
            <a:r>
              <a:rPr lang="fr-FR" sz="24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f = 3.45f;</a:t>
            </a:r>
            <a:br>
              <a:rPr lang="fr-FR" sz="24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</a:br>
            <a:r>
              <a:rPr lang="fr-FR" sz="24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byte </a:t>
            </a:r>
            <a:r>
              <a:rPr lang="fr-FR" sz="24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b = (byte)f;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55840C00-C077-412D-B8A2-A34DDC8BF3A5}"/>
              </a:ext>
            </a:extLst>
          </p:cNvPr>
          <p:cNvSpPr/>
          <p:nvPr/>
        </p:nvSpPr>
        <p:spPr>
          <a:xfrm>
            <a:off x="1846800" y="6036980"/>
            <a:ext cx="6553080" cy="7452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fr-FR" sz="24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string</a:t>
            </a:r>
            <a:r>
              <a:rPr lang="fr-FR" sz="24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 s = </a:t>
            </a:r>
            <a:r>
              <a:rPr lang="fr-FR" sz="24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Lucida Sans Unicode" pitchFamily="2"/>
                <a:cs typeface="Tahoma" pitchFamily="2"/>
              </a:rPr>
              <a:t>"2.81"</a:t>
            </a:r>
            <a:r>
              <a:rPr lang="fr-FR" sz="24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;</a:t>
            </a:r>
            <a:br>
              <a:rPr lang="fr-FR" sz="24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</a:br>
            <a:r>
              <a:rPr lang="fr-FR" sz="24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double</a:t>
            </a:r>
            <a:r>
              <a:rPr lang="fr-FR" sz="24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 d = </a:t>
            </a:r>
            <a:r>
              <a:rPr lang="fr-FR" sz="24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Lucida Sans Unicode" pitchFamily="2"/>
                <a:cs typeface="Tahoma" pitchFamily="2"/>
              </a:rPr>
              <a:t>Convert.ToDouble(s)</a:t>
            </a:r>
            <a:r>
              <a:rPr lang="fr-FR" sz="24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967</Words>
  <Application>Microsoft Office PowerPoint</Application>
  <PresentationFormat>Personnalisé</PresentationFormat>
  <Paragraphs>233</Paragraphs>
  <Slides>17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Courier New</vt:lpstr>
      <vt:lpstr>StarSymbol</vt:lpstr>
      <vt:lpstr>Times New Roman</vt:lpstr>
      <vt:lpstr>Trebuchet MS</vt:lpstr>
      <vt:lpstr>Standard 1</vt:lpstr>
      <vt:lpstr>Présentation PowerPoint</vt:lpstr>
      <vt:lpstr>Base du langage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Dawan</dc:creator>
  <cp:lastModifiedBy>Thomas Aldaitz</cp:lastModifiedBy>
  <cp:revision>872</cp:revision>
  <cp:lastPrinted>2018-07-09T12:41:35Z</cp:lastPrinted>
  <dcterms:created xsi:type="dcterms:W3CDTF">2007-10-18T14:41:09Z</dcterms:created>
  <dcterms:modified xsi:type="dcterms:W3CDTF">2019-12-16T11:22:36Z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