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1" r:id="rId9"/>
    <p:sldId id="312" r:id="rId10"/>
    <p:sldId id="313" r:id="rId11"/>
    <p:sldId id="314" r:id="rId12"/>
    <p:sldId id="315" r:id="rId1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6428E-CD7C-43BC-A2C6-FE52A8CC5F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8531B1-BD01-4C3B-92B3-424691476E4D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143E9F-4472-418D-8581-44A118229B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BA4B46-2D9E-4C6A-9EFC-59710F4428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71D96-B28E-4DB3-BD6C-4526DAE9C9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AF088C-06CB-4AD0-ADC3-FB957747B98E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E208C7-3DDB-4AC3-999F-9988C7CBA7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3A2DB5-F4AA-4FF6-82AB-2C9B4AE347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796DE-5160-44ED-AEDC-41B99814EB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0938A56-28BE-4141-A45A-B3686A234231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BF4D1C-50E3-4171-81CB-7D03613315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F8253A-F483-4CFC-915A-D873259B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71D96-B28E-4DB3-BD6C-4526DAE9C9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AF088C-06CB-4AD0-ADC3-FB957747B98E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E208C7-3DDB-4AC3-999F-9988C7CBA7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3A2DB5-F4AA-4FF6-82AB-2C9B4AE347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63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8E6212-5668-4C44-AFFE-5AE358A62F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A6520B2-5A2A-4BA0-9372-629EC4B1CD13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ED8EF7-0ABD-484B-8BD8-8BE7FC3D3A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1B83F9-AEE8-443F-A1CF-CD3CA79BC9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3E8400-027C-4A28-8957-D75F542853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DC1C93-032C-4B1B-9D31-3A30FCAFDB0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D70C08-A6CF-4D49-8BF2-7ABE5DA4A5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9771F0-1457-4CDA-A03E-6C5304C9AF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B2E797-5595-4994-A596-5E57FB5267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90F028-4250-4172-9E6F-54751801E854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010842-515A-4023-A392-718FD5516A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7AC853-3889-43CE-8928-3CDEC827A6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1C09F-7488-4D5E-B972-6690F89E23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9FF9A7E-E554-4507-9646-FC1E6D4CE9A3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CDF21C-6848-4FA4-84F5-6A312104B5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3B6C82-13FC-4975-9C27-F5591466E7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B5F327-1F87-475F-B51E-5858FF09A6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D312342-2E75-4A2E-9ACC-33A6E663B74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81711C-ECFE-49B4-B533-AF5DDE26EF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C91556-F121-426E-B9CE-715414689D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0E712-7497-4024-872A-F9938DFE98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0CD812A-77AD-41E9-85E8-BBE686F824E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C51052-3E7F-4CE9-BA62-93467F5688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7895A2-FC65-46AF-B6CE-BF56D335DF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>
              <a:spcBef>
                <a:spcPts val="1060"/>
              </a:spcBef>
            </a:pPr>
            <a:r>
              <a:rPr lang="en-US" sz="1600">
                <a:latin typeface="Arial" pitchFamily="34"/>
                <a:ea typeface="MS Mincho" pitchFamily="49"/>
              </a:rPr>
              <a:t>Rappel pour valeur nulles : on peut aussi définir comme</a:t>
            </a:r>
          </a:p>
          <a:p>
            <a:pPr lvl="0">
              <a:spcBef>
                <a:spcPts val="1060"/>
              </a:spcBef>
            </a:pPr>
            <a:r>
              <a:rPr lang="en-US" sz="1600" b="1">
                <a:solidFill>
                  <a:srgbClr val="3333FF"/>
                </a:solidFill>
                <a:latin typeface="Courier New" pitchFamily="49"/>
                <a:ea typeface="MS Mincho" pitchFamily="49"/>
              </a:rPr>
              <a:t>Dim </a:t>
            </a:r>
            <a:r>
              <a:rPr lang="en-US" sz="1600" b="1">
                <a:solidFill>
                  <a:srgbClr val="000000"/>
                </a:solidFill>
                <a:latin typeface="Courier New" pitchFamily="49"/>
                <a:ea typeface="MS Mincho" pitchFamily="49"/>
              </a:rPr>
              <a:t>Variable1</a:t>
            </a:r>
            <a:r>
              <a:rPr lang="en-US" sz="1600" b="1">
                <a:solidFill>
                  <a:srgbClr val="3333FF"/>
                </a:solidFill>
                <a:latin typeface="Courier New" pitchFamily="49"/>
                <a:ea typeface="MS Mincho" pitchFamily="49"/>
              </a:rPr>
              <a:t> as </a:t>
            </a:r>
            <a:r>
              <a:rPr lang="en-US" sz="1600" b="1">
                <a:solidFill>
                  <a:srgbClr val="000000"/>
                </a:solidFill>
                <a:latin typeface="Courier New" pitchFamily="49"/>
                <a:ea typeface="MS Mincho" pitchFamily="49"/>
              </a:rPr>
              <a:t>Nullable(Of</a:t>
            </a:r>
            <a:r>
              <a:rPr lang="en-US" sz="1600" b="1">
                <a:solidFill>
                  <a:srgbClr val="3333FF"/>
                </a:solidFill>
                <a:latin typeface="Courier New" pitchFamily="49"/>
                <a:ea typeface="MS Mincho" pitchFamily="49"/>
              </a:rPr>
              <a:t> Integer</a:t>
            </a:r>
            <a:r>
              <a:rPr lang="en-US" sz="1600" b="1">
                <a:solidFill>
                  <a:srgbClr val="000000"/>
                </a:solidFill>
                <a:latin typeface="Courier New" pitchFamily="49"/>
                <a:ea typeface="MS Mincho" pitchFamily="49"/>
              </a:rPr>
              <a:t>)</a:t>
            </a:r>
          </a:p>
          <a:p>
            <a:pPr lvl="0">
              <a:spcBef>
                <a:spcPts val="1060"/>
              </a:spcBef>
            </a:pPr>
            <a:r>
              <a:rPr lang="en-US" sz="1600">
                <a:solidFill>
                  <a:srgbClr val="000000"/>
                </a:solidFill>
                <a:latin typeface="Arial" pitchFamily="34"/>
                <a:ea typeface="MS Mincho" pitchFamily="49"/>
              </a:rPr>
              <a:t>Utile pour les tableaux avec des valeurs nulles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C25739-F8A6-49FA-81C2-AC98711CCA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1A82249-94C5-4662-BAB2-683AD8A9DBF6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796E52-86D4-4E9C-B573-2D3C9A2CD4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554BD3-0ABD-4083-97C9-1C4D53CAA8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92866-27FA-4544-BFBF-ECF3219946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D678F4-2374-4F0A-9130-22B84A4B41C7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C96E9A-A9FF-4C2A-BAB1-EF11D9B340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CBE199-9481-4A6F-A041-1486170C28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Execution différée, c'est lorsqu'on parcourt la collection que le code est exéuté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A3FA47C-D00C-4FDC-A373-04BBDA91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9D1D25-577A-4988-AFA3-FBA4E3449F39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31B71A-47DC-4465-9236-5326206B21C4}"/>
              </a:ext>
            </a:extLst>
          </p:cNvPr>
          <p:cNvSpPr txBox="1"/>
          <p:nvPr/>
        </p:nvSpPr>
        <p:spPr>
          <a:xfrm>
            <a:off x="576000" y="191844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Bibliothèque de classes .Net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7EA650-EE96-47C0-9A36-95A80007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E723BC-A5BC-494E-A2DE-37C71577F414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5E32B-2789-4250-B13B-A3D6DC9F2735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Entrées/Sorties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BD22A3-7AB8-4E93-924A-93F6A32BEC81}"/>
              </a:ext>
            </a:extLst>
          </p:cNvPr>
          <p:cNvSpPr txBox="1"/>
          <p:nvPr/>
        </p:nvSpPr>
        <p:spPr>
          <a:xfrm>
            <a:off x="497520" y="2314080"/>
            <a:ext cx="9042480" cy="191339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System.IO 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Regroupe des classes pour lire et écrire des 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données dans 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des fichiers ou des flux de données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76C90AE-E3DE-411A-A047-0F30855D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87D96D-681C-441E-94EE-E707EC0B3402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992696-5BD9-41BF-9A49-6738BAAA7A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9320"/>
            <a:ext cx="9071640" cy="1391040"/>
          </a:xfrm>
        </p:spPr>
        <p:txBody>
          <a:bodyPr>
            <a:spAutoFit/>
          </a:bodyPr>
          <a:lstStyle/>
          <a:p>
            <a:pPr lvl="0"/>
            <a:r>
              <a:rPr lang="fr-FR">
                <a:cs typeface="Arial" pitchFamily="34"/>
              </a:rPr>
              <a:t>Entrées/Sorties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FBF92B-AD1D-4840-A1CD-9183B615DF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53039"/>
            <a:ext cx="9071640" cy="4989600"/>
          </a:xfrm>
        </p:spPr>
        <p:txBody>
          <a:bodyPr>
            <a:spAutoFit/>
          </a:bodyPr>
          <a:lstStyle/>
          <a:p>
            <a:pPr lvl="0" hangingPunct="1">
              <a:buSzPct val="45000"/>
              <a:buFont typeface="StarSymbol"/>
              <a:buChar char="●"/>
            </a:pPr>
            <a:r>
              <a:rPr lang="en-US" sz="2600" b="1">
                <a:latin typeface="Arial" pitchFamily="34"/>
                <a:ea typeface="宋体" pitchFamily="2"/>
              </a:rPr>
              <a:t>Stream</a:t>
            </a:r>
            <a:r>
              <a:rPr lang="en-US" sz="2600">
                <a:latin typeface="Arial" pitchFamily="34"/>
                <a:ea typeface="宋体" pitchFamily="2"/>
              </a:rPr>
              <a:t> : transfert de données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600" b="1">
                <a:ea typeface="宋体" pitchFamily="2"/>
              </a:rPr>
              <a:t>Principe d'utilisation d'un flux</a:t>
            </a:r>
            <a:r>
              <a:rPr lang="fr-FR" sz="2600">
                <a:ea typeface="宋体" pitchFamily="2"/>
              </a:rPr>
              <a:t>:	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600">
                <a:latin typeface="Arial" pitchFamily="18"/>
                <a:ea typeface="宋体" pitchFamily="2"/>
              </a:rPr>
              <a:t>Ouverture du flux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600">
                <a:latin typeface="Arial" pitchFamily="18"/>
                <a:cs typeface="Tahoma" pitchFamily="2"/>
              </a:rPr>
              <a:t>Identification de l'information (lecture/écriture)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600">
                <a:latin typeface="Arial" pitchFamily="18"/>
                <a:ea typeface="宋体" pitchFamily="2"/>
              </a:rPr>
              <a:t>Fermeture du flux</a:t>
            </a:r>
            <a:r>
              <a:rPr lang="en-US" sz="2600">
                <a:latin typeface="Arial" pitchFamily="18"/>
                <a:ea typeface="宋体" pitchFamily="2"/>
              </a:rPr>
              <a:t>	</a:t>
            </a:r>
          </a:p>
          <a:p>
            <a:pPr lvl="0" hangingPunct="1"/>
            <a:endParaRPr lang="en-US" sz="2600">
              <a:latin typeface="Courier New" pitchFamily="49"/>
              <a:ea typeface="宋体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C7935E5-FC29-4EAA-9255-71F5303CC6A1}"/>
              </a:ext>
            </a:extLst>
          </p:cNvPr>
          <p:cNvSpPr/>
          <p:nvPr/>
        </p:nvSpPr>
        <p:spPr>
          <a:xfrm>
            <a:off x="1080000" y="4140360"/>
            <a:ext cx="7740000" cy="111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StreamReader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sr =	new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StreamReader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(filename);</a:t>
            </a:r>
            <a:b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string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s = sr.ReadToEnd();</a:t>
            </a:r>
            <a:b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sr.Close();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D47F9BE7-F6D4-4766-90B4-E1AC582386BE}"/>
              </a:ext>
            </a:extLst>
          </p:cNvPr>
          <p:cNvSpPr/>
          <p:nvPr/>
        </p:nvSpPr>
        <p:spPr>
          <a:xfrm>
            <a:off x="1080360" y="5364360"/>
            <a:ext cx="7740000" cy="147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using(StreamReader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sr = new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StreamReader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("a.txt")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) 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string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宋体" pitchFamily="2"/>
                <a:cs typeface="宋体" pitchFamily="2"/>
              </a:rPr>
              <a:t> s = sr.ReadToEnd();</a:t>
            </a:r>
            <a:br>
              <a:rPr lang="fr-FR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7EA650-EE96-47C0-9A36-95A80007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E723BC-A5BC-494E-A2DE-37C71577F414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5E32B-2789-4250-B13B-A3D6DC9F2735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BD22A3-7AB8-4E93-924A-93F6A32BEC81}"/>
              </a:ext>
            </a:extLst>
          </p:cNvPr>
          <p:cNvSpPr txBox="1"/>
          <p:nvPr/>
        </p:nvSpPr>
        <p:spPr>
          <a:xfrm>
            <a:off x="497520" y="2314080"/>
            <a:ext cx="9042480" cy="191339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57200" marR="0" lvl="0" indent="-45720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3200" dirty="0">
                <a:latin typeface="Arial" pitchFamily="18"/>
                <a:ea typeface="MS Gothic" pitchFamily="2"/>
                <a:cs typeface="Tahoma" pitchFamily="2"/>
              </a:rPr>
              <a:t>Créer un annuaire de Contact</a:t>
            </a:r>
          </a:p>
          <a:p>
            <a:pPr marL="457200" marR="0" lvl="0" indent="-45720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Sauvegarder l’annuaire dans </a:t>
            </a: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 fichier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671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44422C-0B3E-44ED-A333-7E77AEC9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AEF97-83DE-42D3-BDC0-07D06822EB65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B34A39-A5CB-469C-9421-C0FCCC1B8D8C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7E3618-1919-4D51-BFA0-49916817A544}"/>
              </a:ext>
            </a:extLst>
          </p:cNvPr>
          <p:cNvSpPr txBox="1"/>
          <p:nvPr/>
        </p:nvSpPr>
        <p:spPr>
          <a:xfrm>
            <a:off x="497520" y="2312640"/>
            <a:ext cx="9042480" cy="2824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BCL : Base Class Library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Il s'agit des classes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fondementales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sur lequel 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applications .NET sont construites.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13BA45-3177-4783-AFCE-A89F234B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31C1B2-88FF-419E-A775-3C5D63D29253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746C48-4A82-4DCE-B6D9-234031BE87F9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Bibliothèque de classes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9B4D9E-3937-4F80-9AE3-309096366D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5999" y="1728000"/>
            <a:ext cx="6336000" cy="5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718B64-F3FD-47B5-9A88-6CC8E7AB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081B23-699A-4CCE-9762-E76189ABAE80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267199-8D83-4956-885C-4170C42D56F2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Chaines de caractères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2B1406-12E8-42C5-A7CB-E9F9B30EC727}"/>
              </a:ext>
            </a:extLst>
          </p:cNvPr>
          <p:cNvSpPr txBox="1"/>
          <p:nvPr/>
        </p:nvSpPr>
        <p:spPr>
          <a:xfrm>
            <a:off x="497520" y="2313000"/>
            <a:ext cx="9042480" cy="4192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System.String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: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Comparaison : Compare,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Equals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Concaténation :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Concat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Join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Découpage : Split,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Substring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Recherche :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StartsWith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EndsWith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IndexOf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...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Mise en forme : Format,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PadLeft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/Right, 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TrimStart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/End, …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Longueur :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Length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Opérateurs : =   !=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286B29-0B57-4E77-9793-0394CD1A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C57D92-10B9-4965-B3CB-D8ABD3E84486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A77FC60-98D9-4809-B2C6-8023F255EC04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4E9B59-DEB2-43CE-8B7D-6668E9B1FF50}"/>
              </a:ext>
            </a:extLst>
          </p:cNvPr>
          <p:cNvSpPr txBox="1"/>
          <p:nvPr/>
        </p:nvSpPr>
        <p:spPr>
          <a:xfrm>
            <a:off x="497520" y="2313360"/>
            <a:ext cx="9042480" cy="2824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System.DateTime :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Comparaison : Compare, Equals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Opération : Add, Substract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Conversion : Parse, ToString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Recherche : Date, Day, Hour, Month, …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Opérateurs : +   -   =   &lt;&gt;   &gt;   &gt;=   &lt;   &lt;=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8A0C89-9E3E-4C89-A674-A8AB2B66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B2AE47-B3E1-41A1-B2C3-4577CBE7F118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9285EAA-4A37-488B-8C78-925C0AB9321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E6A78F-6659-41F7-9A90-976B9DFFDDF5}"/>
              </a:ext>
            </a:extLst>
          </p:cNvPr>
          <p:cNvSpPr txBox="1"/>
          <p:nvPr/>
        </p:nvSpPr>
        <p:spPr>
          <a:xfrm>
            <a:off x="497520" y="2313720"/>
            <a:ext cx="9042480" cy="3736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System.Collections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Regroupe des classes pour gérer des ensembles 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d'objets :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Faiblement typée :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ArrayList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Hashtable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Queue, 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Stack, ...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Fortement typée (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System.Collections.Generic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 </a:t>
            </a: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: 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List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Dictionnary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HashSet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Queue, Stack,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85A15D0-23D0-4F31-B23D-CF580664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87A6E4-ED30-401C-86DC-371745EA4DBB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D5463-C682-47D1-8957-9585A10992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 dirty="0" err="1">
                <a:cs typeface="Arial" pitchFamily="34"/>
              </a:rPr>
              <a:t>Générics</a:t>
            </a:r>
            <a:endParaRPr lang="fr-FR" dirty="0">
              <a:cs typeface="Arial" pitchFamily="34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0005A4-97A7-460F-A504-2AFB36E49F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17039"/>
            <a:ext cx="9071640" cy="4906440"/>
          </a:xfrm>
        </p:spPr>
        <p:txBody>
          <a:bodyPr/>
          <a:lstStyle/>
          <a:p>
            <a:pPr lvl="0" hangingPunct="1"/>
            <a:r>
              <a:rPr lang="fr-FR" sz="2800" dirty="0">
                <a:latin typeface="Arial" pitchFamily="34"/>
              </a:rPr>
              <a:t>Utilisés pour typer :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 dirty="0">
                <a:latin typeface="Arial" pitchFamily="34"/>
              </a:rPr>
              <a:t>une classe :</a:t>
            </a:r>
          </a:p>
          <a:p>
            <a:pPr lvl="0" hangingPunct="1">
              <a:buSzPct val="45000"/>
              <a:buFont typeface="StarSymbol"/>
              <a:buChar char="●"/>
            </a:pPr>
            <a:endParaRPr lang="fr-FR" sz="2800" dirty="0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>
              <a:buSzPct val="45000"/>
              <a:buFont typeface="StarSymbol"/>
              <a:buChar char="●"/>
            </a:pPr>
            <a:endParaRPr lang="fr-FR" sz="2800" dirty="0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/>
            <a:endParaRPr lang="fr-FR" sz="2800" dirty="0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 dirty="0">
                <a:solidFill>
                  <a:srgbClr val="000000"/>
                </a:solidFill>
                <a:latin typeface="Arial" pitchFamily="34"/>
                <a:cs typeface="Courier New" pitchFamily="49"/>
              </a:rPr>
              <a:t>un objet :</a:t>
            </a:r>
          </a:p>
          <a:p>
            <a:pPr lvl="0" hangingPunct="1"/>
            <a:endParaRPr lang="fr-FR" sz="2800" dirty="0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 dirty="0">
                <a:solidFill>
                  <a:srgbClr val="000000"/>
                </a:solidFill>
                <a:latin typeface="Arial" pitchFamily="34"/>
                <a:cs typeface="Courier New" pitchFamily="49"/>
              </a:rPr>
              <a:t>un paramètre d'une méthode 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8A8BD23-1770-49C4-802B-B4B414DF106F}"/>
              </a:ext>
            </a:extLst>
          </p:cNvPr>
          <p:cNvSpPr/>
          <p:nvPr/>
        </p:nvSpPr>
        <p:spPr>
          <a:xfrm>
            <a:off x="1906920" y="2772000"/>
            <a:ext cx="6553080" cy="16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public class </a:t>
            </a:r>
            <a:r>
              <a:rPr lang="fr-FR" sz="12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classHolder</a:t>
            </a:r>
            <a:r>
              <a:rPr lang="fr-FR" sz="12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&lt;T&gt;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public </a:t>
            </a:r>
            <a:r>
              <a:rPr lang="fr-FR" sz="12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</a:t>
            </a:r>
            <a:r>
              <a:rPr lang="fr-FR" sz="12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2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processNewItem</a:t>
            </a:r>
            <a:r>
              <a:rPr lang="fr-FR" sz="12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fr-FR" sz="12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T </a:t>
            </a:r>
            <a:r>
              <a:rPr lang="fr-FR" sz="12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newItem</a:t>
            </a:r>
            <a:r>
              <a:rPr lang="fr-FR" sz="12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</a:t>
            </a:r>
            <a:r>
              <a:rPr lang="fr-FR" sz="12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 code qui traite un objet de type T.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   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137C40C-A1B3-42C2-99D4-5AD1C65D55E3}"/>
              </a:ext>
            </a:extLst>
          </p:cNvPr>
          <p:cNvSpPr/>
          <p:nvPr/>
        </p:nvSpPr>
        <p:spPr>
          <a:xfrm>
            <a:off x="1906920" y="5256000"/>
            <a:ext cx="6553080" cy="46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List&lt;string&gt;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stagiaires =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new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List&lt;string&gt;()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02DD27F-183F-4173-ADDB-3B6F9079D03B}"/>
              </a:ext>
            </a:extLst>
          </p:cNvPr>
          <p:cNvSpPr/>
          <p:nvPr/>
        </p:nvSpPr>
        <p:spPr>
          <a:xfrm>
            <a:off x="1906920" y="6444360"/>
            <a:ext cx="6553080" cy="46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600" b="0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6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Saisie(</a:t>
            </a:r>
            <a:r>
              <a:rPr lang="zxx-none" sz="1600" b="0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out</a:t>
            </a:r>
            <a:r>
              <a:rPr lang="zxx-none" sz="16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600" b="0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List</a:t>
            </a:r>
            <a:r>
              <a:rPr lang="zxx-none" sz="16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zxx-none" sz="1600" b="0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zxx-none" sz="1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&gt; elements) { ...}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423606-A701-4028-92E8-31D87C52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76B1C-88E2-4364-9C59-33332F99EFC3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123632-538A-4AC7-8FA0-9FD4DB5004F7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Parcours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2A8B38-EA2D-4302-A7F7-DD5E02F4863D}"/>
              </a:ext>
            </a:extLst>
          </p:cNvPr>
          <p:cNvSpPr txBox="1"/>
          <p:nvPr/>
        </p:nvSpPr>
        <p:spPr>
          <a:xfrm>
            <a:off x="576000" y="1655999"/>
            <a:ext cx="8928000" cy="513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List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&gt;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maCollection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=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ne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w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List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&gt;() 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foreach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string 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s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 in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maCollection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Console.WriteLine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(s);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' Equivalent via un enumérateur.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IEnumerator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maCollection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.GetEnumerator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();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.Reset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();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monElement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while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.MoveNext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(){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monElement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.Current</a:t>
            </a: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();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Console.WriteLine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20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monElement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);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360783-1EE0-43EC-9A83-4960CD1E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94B1B0-46D3-418D-A9E6-3ACB478C984A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D553A0-121C-41F1-8FC8-7B3316235AD9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Itérateurs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2DF061-434C-4D56-8B19-530B18639047}"/>
              </a:ext>
            </a:extLst>
          </p:cNvPr>
          <p:cNvSpPr txBox="1"/>
          <p:nvPr/>
        </p:nvSpPr>
        <p:spPr>
          <a:xfrm>
            <a:off x="612000" y="1643039"/>
            <a:ext cx="8928000" cy="5196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Permet un parcours personnalisé d'une collection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foreach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(var letter i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n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Letters)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Console.Write(letter) 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…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private iterator IEnumerable&lt;Char&gt;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Letters(){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char currentCharacter  = 'a';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d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o{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	y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ield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currentCharacter 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}w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hile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(currentCharacter++ &lt; 'z')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Personnalisé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Générics</vt:lpstr>
      <vt:lpstr>Présentation PowerPoint</vt:lpstr>
      <vt:lpstr>Présentation PowerPoint</vt:lpstr>
      <vt:lpstr>Présentation PowerPoint</vt:lpstr>
      <vt:lpstr>Entrées/Sorties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857</cp:revision>
  <cp:lastPrinted>2018-07-09T12:41:35Z</cp:lastPrinted>
  <dcterms:created xsi:type="dcterms:W3CDTF">2007-10-18T14:41:09Z</dcterms:created>
  <dcterms:modified xsi:type="dcterms:W3CDTF">2019-12-18T13:43:53Z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