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5909AE-5750-4553-92CE-A26B9391CE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2FA07C-4B28-4E0A-BF05-8632E9F978AD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C63A39-3D97-470F-B1F4-4A84FBF56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B3FB32-68AD-45A1-8619-46B88544E3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4E768-5642-4DEF-8ECF-CDCA5BAC2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24D95E-37DE-4006-BA35-C2A787AA7E3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E459A3-C039-4971-BA9B-6960970487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7F28AE-A837-4EAF-B244-4D4E904779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3A6A4-DAC0-4009-AFA9-354FE6F6D5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873628-6353-4332-BCDC-1395CBC756C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9589E-F215-48C8-8218-1D3D4F74DC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A644F0-1360-42DB-A00D-E533F4AC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6BA48F-825E-45DC-8FCA-408F6D5446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5DBF6B-544E-4299-BBC4-5FE167E762D7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82448E-B7D7-46F8-BB2B-16740BE5C3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3278DE-1FCB-4276-B6A3-3384CC10B3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D3A76-90C4-4C44-B9EB-8A6E750442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83E1DD6-F03F-4682-8DF8-EE7239C35167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7D9488-A293-4C33-B9E0-89D800B16B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8D65574-4BA3-47D1-B740-A06F6AFEEF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3866F-8170-462C-8AC7-1434A8161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1CD257-1F58-4559-9335-2009B634AAEB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C51D44F-77F0-4051-9D11-686154DA65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7DC1C6-D62B-4162-AF05-B6C23145B7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0F176E-23B3-4AA6-BE50-8D9B0CFE29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60AA23-9899-4E2D-ABC3-03A03E9BBA1B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E0242C-3DD0-49B8-8863-82893F813F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B66EE6-4E33-445C-A81C-3BC9AC92A6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D8CD5-38AA-4CE4-989C-3F7BACB49A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679765-1111-4F9D-A654-BA6E9441504D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5256CC-1D14-4F92-8EC6-9AEF76A467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824D99-165C-4E17-987D-E487D6D822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936DB5-4E8C-4A1F-8311-D95BF025B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78530D-0EA7-44F1-B71A-7C3ABD6AD024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140DCD-DA7D-4559-A934-3AFFD8FF1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21269B-0DB3-493C-85FE-14F668D5BF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FF5B9C3-468F-41D3-98BD-4B396691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B90007-7EDD-4620-83B6-89990998EFF0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51D134-90A2-4C7B-9CB9-7DB673AA777D}"/>
              </a:ext>
            </a:extLst>
          </p:cNvPr>
          <p:cNvSpPr txBox="1"/>
          <p:nvPr/>
        </p:nvSpPr>
        <p:spPr>
          <a:xfrm>
            <a:off x="576000" y="1918440"/>
            <a:ext cx="9000000" cy="2766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Connexions BDD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(ADO.NET)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62525AD-1CE3-423C-AEE3-15D8873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DE0D75-28F2-43DF-AC53-B7134E2392D5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E05F87-0403-4B98-9952-25F9A7DFE0E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6DCF6-5339-4314-B02D-6E50116A1804}"/>
              </a:ext>
            </a:extLst>
          </p:cNvPr>
          <p:cNvSpPr txBox="1"/>
          <p:nvPr/>
        </p:nvSpPr>
        <p:spPr>
          <a:xfrm>
            <a:off x="648000" y="1734840"/>
            <a:ext cx="8820000" cy="893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ADO (ActiveX Data Objects)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463524-570B-43FE-B157-A4494D6B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28000" y="2303280"/>
            <a:ext cx="4833000" cy="2412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ADBB2A1-DB8D-4671-9C96-9C40E0E3C356}"/>
              </a:ext>
            </a:extLst>
          </p:cNvPr>
          <p:cNvSpPr txBox="1"/>
          <p:nvPr/>
        </p:nvSpPr>
        <p:spPr>
          <a:xfrm>
            <a:off x="691200" y="4652280"/>
            <a:ext cx="8276760" cy="22204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Accès en mode déconnecté à la base de données.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Indépendant du SGBD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Inter-opérable avec d’autres systèmes (XML, AD, Index Server)</a:t>
            </a:r>
          </a:p>
          <a:p>
            <a:pPr marL="0" marR="0" lvl="1" indent="0" hangingPunct="1">
              <a:lnSpc>
                <a:spcPct val="10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Performant et utilisable sur Internet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67F16-0EE3-4213-814B-3CB29944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64DAA-4AA8-4832-998D-878C59182533}" type="slidenum">
              <a:t>3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CAE061-8D70-4DEB-8A3F-DA2926A5E2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720" y="1668239"/>
            <a:ext cx="8603280" cy="51768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dirty="0"/>
              <a:t>Pool de connexion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dirty="0"/>
              <a:t>Création générique du fournisseur d’accès</a:t>
            </a:r>
          </a:p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dirty="0"/>
              <a:t>Objet </a:t>
            </a:r>
            <a:r>
              <a:rPr lang="fr-FR" dirty="0" err="1"/>
              <a:t>ConnectionStringBuilder</a:t>
            </a:r>
            <a:endParaRPr lang="fr-FR" dirty="0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</a:pPr>
            <a:r>
              <a:rPr lang="fr-FR" dirty="0"/>
              <a:t>Espaces de noms :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System.Data.Common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System.Data.SqlTypes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System.Data.SqlClient</a:t>
            </a:r>
            <a:endParaRPr lang="fr-FR" sz="2200" dirty="0"/>
          </a:p>
          <a:p>
            <a:pPr lvl="0" hangingPunct="1">
              <a:buSzPct val="45000"/>
              <a:buFont typeface="StarSymbol"/>
              <a:buChar char="●"/>
            </a:pPr>
            <a:r>
              <a:rPr lang="fr-FR" sz="2200" dirty="0" err="1"/>
              <a:t>System.Data.OleDB</a:t>
            </a:r>
            <a:endParaRPr lang="fr-FR" sz="2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2CE713-C6B5-4E38-BB4A-46B6920F8B6F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3">
            <a:extLst>
              <a:ext uri="{FF2B5EF4-FFF2-40B4-BE49-F238E27FC236}">
                <a16:creationId xmlns:a16="http://schemas.microsoft.com/office/drawing/2014/main" id="{D9DC22BF-B3EE-4218-9DDE-C897B698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DAB09-8C2B-4170-9F6F-1713E0220B66}" type="slidenum">
              <a:t>4</a:t>
            </a:fld>
            <a:endParaRPr lang="fr-FR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C308D2C-5C07-4A68-987B-BA17BD1CE113}"/>
              </a:ext>
            </a:extLst>
          </p:cNvPr>
          <p:cNvSpPr/>
          <p:nvPr/>
        </p:nvSpPr>
        <p:spPr>
          <a:xfrm>
            <a:off x="3692879" y="1692000"/>
            <a:ext cx="2967119" cy="2691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DataSet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45F552D-2983-44A7-BCF8-1D75FB98D3FE}"/>
              </a:ext>
            </a:extLst>
          </p:cNvPr>
          <p:cNvSpPr/>
          <p:nvPr/>
        </p:nvSpPr>
        <p:spPr>
          <a:xfrm>
            <a:off x="3764160" y="1950120"/>
            <a:ext cx="2786400" cy="16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DataTableCollection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AE6F18C-B4AE-409E-BC89-B1836E65C154}"/>
              </a:ext>
            </a:extLst>
          </p:cNvPr>
          <p:cNvSpPr/>
          <p:nvPr/>
        </p:nvSpPr>
        <p:spPr>
          <a:xfrm>
            <a:off x="3835440" y="2235960"/>
            <a:ext cx="2643480" cy="12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A827ED5-3F82-4F91-A64A-684EC043E756}"/>
              </a:ext>
            </a:extLst>
          </p:cNvPr>
          <p:cNvSpPr/>
          <p:nvPr/>
        </p:nvSpPr>
        <p:spPr>
          <a:xfrm>
            <a:off x="3907080" y="2521800"/>
            <a:ext cx="250056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DataRowCollection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5BF91C3-CBA2-4E3A-B28A-08F3F053848D}"/>
              </a:ext>
            </a:extLst>
          </p:cNvPr>
          <p:cNvSpPr/>
          <p:nvPr/>
        </p:nvSpPr>
        <p:spPr>
          <a:xfrm>
            <a:off x="3907080" y="2878920"/>
            <a:ext cx="250056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DataColumnCollection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2EEC57E-9A61-4923-8629-E770EF3BB1CE}"/>
              </a:ext>
            </a:extLst>
          </p:cNvPr>
          <p:cNvSpPr/>
          <p:nvPr/>
        </p:nvSpPr>
        <p:spPr>
          <a:xfrm>
            <a:off x="3907080" y="3236400"/>
            <a:ext cx="250056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ConstraintCollection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19580CC-77CC-438E-BA11-E143DA476DA9}"/>
              </a:ext>
            </a:extLst>
          </p:cNvPr>
          <p:cNvSpPr/>
          <p:nvPr/>
        </p:nvSpPr>
        <p:spPr>
          <a:xfrm>
            <a:off x="3764160" y="3699360"/>
            <a:ext cx="278640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DataRelationCollection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F52537E-574D-4224-B08D-9177847CD87B}"/>
              </a:ext>
            </a:extLst>
          </p:cNvPr>
          <p:cNvSpPr/>
          <p:nvPr/>
        </p:nvSpPr>
        <p:spPr>
          <a:xfrm>
            <a:off x="3835440" y="3985200"/>
            <a:ext cx="264348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DataRelation</a:t>
            </a:r>
          </a:p>
        </p:txBody>
      </p:sp>
      <p:grpSp>
        <p:nvGrpSpPr>
          <p:cNvPr id="10" name="Groupe 19">
            <a:extLst>
              <a:ext uri="{FF2B5EF4-FFF2-40B4-BE49-F238E27FC236}">
                <a16:creationId xmlns:a16="http://schemas.microsoft.com/office/drawing/2014/main" id="{97E3977E-F850-4F33-B9DC-251DE9C0FF46}"/>
              </a:ext>
            </a:extLst>
          </p:cNvPr>
          <p:cNvGrpSpPr/>
          <p:nvPr/>
        </p:nvGrpSpPr>
        <p:grpSpPr>
          <a:xfrm>
            <a:off x="3692879" y="4950720"/>
            <a:ext cx="2928959" cy="1692360"/>
            <a:chOff x="3692879" y="4950720"/>
            <a:chExt cx="2928959" cy="1692360"/>
          </a:xfrm>
        </p:grpSpPr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809CF790-DCF6-4E40-8C10-C4DECAD3C358}"/>
                </a:ext>
              </a:extLst>
            </p:cNvPr>
            <p:cNvSpPr/>
            <p:nvPr/>
          </p:nvSpPr>
          <p:spPr>
            <a:xfrm>
              <a:off x="3692879" y="4950720"/>
              <a:ext cx="2928959" cy="169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4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Fournisseur de données .NET</a:t>
              </a: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063DF1D2-ADED-4CA2-B07D-777C0FB9FBD8}"/>
                </a:ext>
              </a:extLst>
            </p:cNvPr>
            <p:cNvSpPr/>
            <p:nvPr/>
          </p:nvSpPr>
          <p:spPr>
            <a:xfrm>
              <a:off x="3754800" y="5236200"/>
              <a:ext cx="2795760" cy="264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Classe dérivée de DbDataAdapter</a:t>
              </a: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600F8C3F-BE20-4C30-8B00-3B4EC7648ADA}"/>
                </a:ext>
              </a:extLst>
            </p:cNvPr>
            <p:cNvSpPr/>
            <p:nvPr/>
          </p:nvSpPr>
          <p:spPr>
            <a:xfrm>
              <a:off x="3754800" y="5736600"/>
              <a:ext cx="2556000" cy="264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Classe dérivée de DbConnection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B4F25D32-2737-4B7E-B69B-1A90ED16F5B9}"/>
                </a:ext>
              </a:extLst>
            </p:cNvPr>
            <p:cNvSpPr/>
            <p:nvPr/>
          </p:nvSpPr>
          <p:spPr>
            <a:xfrm>
              <a:off x="3754800" y="6308280"/>
              <a:ext cx="2556000" cy="264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484A4B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Classe dérivée de DbDataReader</a:t>
              </a:r>
            </a:p>
          </p:txBody>
        </p:sp>
      </p:grpSp>
      <p:sp>
        <p:nvSpPr>
          <p:cNvPr id="15" name="TextBox 17">
            <a:extLst>
              <a:ext uri="{FF2B5EF4-FFF2-40B4-BE49-F238E27FC236}">
                <a16:creationId xmlns:a16="http://schemas.microsoft.com/office/drawing/2014/main" id="{647DF572-BF47-4405-8CC7-20D1836F9B76}"/>
              </a:ext>
            </a:extLst>
          </p:cNvPr>
          <p:cNvSpPr/>
          <p:nvPr/>
        </p:nvSpPr>
        <p:spPr>
          <a:xfrm rot="5400000">
            <a:off x="-435061" y="4570380"/>
            <a:ext cx="4390920" cy="29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84A4B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Application utilisant ADO.NET</a:t>
            </a:r>
          </a:p>
        </p:txBody>
      </p:sp>
      <p:sp>
        <p:nvSpPr>
          <p:cNvPr id="16" name="Flowchart: Magnetic Disk 18">
            <a:extLst>
              <a:ext uri="{FF2B5EF4-FFF2-40B4-BE49-F238E27FC236}">
                <a16:creationId xmlns:a16="http://schemas.microsoft.com/office/drawing/2014/main" id="{AFAB317E-5D10-4A50-A536-8B0DEF719C6F}"/>
              </a:ext>
            </a:extLst>
          </p:cNvPr>
          <p:cNvSpPr/>
          <p:nvPr/>
        </p:nvSpPr>
        <p:spPr>
          <a:xfrm>
            <a:off x="7121879" y="5433480"/>
            <a:ext cx="1050839" cy="6238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D3D7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2967B-1445-45BE-B0B1-416328DA4AB2}"/>
              </a:ext>
            </a:extLst>
          </p:cNvPr>
          <p:cNvSpPr/>
          <p:nvPr/>
        </p:nvSpPr>
        <p:spPr>
          <a:xfrm>
            <a:off x="7100280" y="5379480"/>
            <a:ext cx="915119" cy="693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Base de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données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(SGBD)</a:t>
            </a:r>
          </a:p>
        </p:txBody>
      </p: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91B69350-4DE1-49CE-9EC8-D69AE1DDF830}"/>
              </a:ext>
            </a:extLst>
          </p:cNvPr>
          <p:cNvCxnSpPr/>
          <p:nvPr/>
        </p:nvCxnSpPr>
        <p:spPr>
          <a:xfrm flipH="1">
            <a:off x="5613840" y="5522400"/>
            <a:ext cx="9360" cy="239760"/>
          </a:xfrm>
          <a:prstGeom prst="straightConnector1">
            <a:avLst/>
          </a:prstGeom>
          <a:noFill/>
          <a:ln w="19080">
            <a:solidFill>
              <a:srgbClr val="484A4B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9" name="Straight Arrow Connector 36">
            <a:extLst>
              <a:ext uri="{FF2B5EF4-FFF2-40B4-BE49-F238E27FC236}">
                <a16:creationId xmlns:a16="http://schemas.microsoft.com/office/drawing/2014/main" id="{00C2D92A-0488-45C2-B596-0E7C705BB8A3}"/>
              </a:ext>
            </a:extLst>
          </p:cNvPr>
          <p:cNvCxnSpPr/>
          <p:nvPr/>
        </p:nvCxnSpPr>
        <p:spPr>
          <a:xfrm flipH="1">
            <a:off x="5631120" y="6063480"/>
            <a:ext cx="7920" cy="239760"/>
          </a:xfrm>
          <a:prstGeom prst="straightConnector1">
            <a:avLst/>
          </a:prstGeom>
          <a:noFill/>
          <a:ln w="19080">
            <a:solidFill>
              <a:srgbClr val="484A4B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5B8900A4-D470-4E99-8B65-BFB75C940D68}"/>
              </a:ext>
            </a:extLst>
          </p:cNvPr>
          <p:cNvCxnSpPr/>
          <p:nvPr/>
        </p:nvCxnSpPr>
        <p:spPr>
          <a:xfrm flipH="1" flipV="1">
            <a:off x="6310800" y="5868720"/>
            <a:ext cx="785520" cy="1044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B9C931E6-BFBC-45CC-8D33-A0B947F509DA}"/>
              </a:ext>
            </a:extLst>
          </p:cNvPr>
          <p:cNvCxnSpPr/>
          <p:nvPr/>
        </p:nvCxnSpPr>
        <p:spPr>
          <a:xfrm flipV="1">
            <a:off x="6191640" y="4379760"/>
            <a:ext cx="1440" cy="71424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8E61579B-B3B6-40D5-AC5A-2127EBB1DFA4}"/>
              </a:ext>
            </a:extLst>
          </p:cNvPr>
          <p:cNvCxnSpPr/>
          <p:nvPr/>
        </p:nvCxnSpPr>
        <p:spPr>
          <a:xfrm flipV="1">
            <a:off x="6336000" y="3594960"/>
            <a:ext cx="1800" cy="164304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3" name="Straight Arrow Connector 33">
            <a:extLst>
              <a:ext uri="{FF2B5EF4-FFF2-40B4-BE49-F238E27FC236}">
                <a16:creationId xmlns:a16="http://schemas.microsoft.com/office/drawing/2014/main" id="{71D7ED71-2F4A-48E9-9840-243F2AB667EA}"/>
              </a:ext>
            </a:extLst>
          </p:cNvPr>
          <p:cNvCxnSpPr/>
          <p:nvPr/>
        </p:nvCxnSpPr>
        <p:spPr>
          <a:xfrm flipH="1">
            <a:off x="2049839" y="6440400"/>
            <a:ext cx="1704961" cy="1008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DF315BE0-D355-4C64-B33D-F4A7CB1E74F3}"/>
              </a:ext>
            </a:extLst>
          </p:cNvPr>
          <p:cNvCxnSpPr/>
          <p:nvPr/>
        </p:nvCxnSpPr>
        <p:spPr>
          <a:xfrm flipH="1">
            <a:off x="2049479" y="3021480"/>
            <a:ext cx="1785961" cy="1116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5" name="Straight Arrow Connector 47">
            <a:extLst>
              <a:ext uri="{FF2B5EF4-FFF2-40B4-BE49-F238E27FC236}">
                <a16:creationId xmlns:a16="http://schemas.microsoft.com/office/drawing/2014/main" id="{3B67D725-E4F9-4F5B-A19A-65E34DA4863E}"/>
              </a:ext>
            </a:extLst>
          </p:cNvPr>
          <p:cNvCxnSpPr/>
          <p:nvPr/>
        </p:nvCxnSpPr>
        <p:spPr>
          <a:xfrm>
            <a:off x="1978560" y="3307679"/>
            <a:ext cx="1714319" cy="1801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sp>
        <p:nvSpPr>
          <p:cNvPr id="26" name="TextBox 50">
            <a:extLst>
              <a:ext uri="{FF2B5EF4-FFF2-40B4-BE49-F238E27FC236}">
                <a16:creationId xmlns:a16="http://schemas.microsoft.com/office/drawing/2014/main" id="{4C5F5536-ECEB-42B8-A67D-3BD654B895B7}"/>
              </a:ext>
            </a:extLst>
          </p:cNvPr>
          <p:cNvSpPr/>
          <p:nvPr/>
        </p:nvSpPr>
        <p:spPr>
          <a:xfrm>
            <a:off x="2266200" y="5879520"/>
            <a:ext cx="1227600" cy="435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Travail en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mode connecté</a:t>
            </a:r>
          </a:p>
        </p:txBody>
      </p:sp>
      <p:sp>
        <p:nvSpPr>
          <p:cNvPr id="27" name="TextBox 51">
            <a:extLst>
              <a:ext uri="{FF2B5EF4-FFF2-40B4-BE49-F238E27FC236}">
                <a16:creationId xmlns:a16="http://schemas.microsoft.com/office/drawing/2014/main" id="{403024A6-1F8E-4D51-A63D-639B2AC67591}"/>
              </a:ext>
            </a:extLst>
          </p:cNvPr>
          <p:cNvSpPr/>
          <p:nvPr/>
        </p:nvSpPr>
        <p:spPr>
          <a:xfrm>
            <a:off x="2194920" y="2521800"/>
            <a:ext cx="1398240" cy="435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Travail en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mode déconnecté</a:t>
            </a:r>
          </a:p>
        </p:txBody>
      </p:sp>
      <p:sp>
        <p:nvSpPr>
          <p:cNvPr id="28" name="TextBox 52">
            <a:extLst>
              <a:ext uri="{FF2B5EF4-FFF2-40B4-BE49-F238E27FC236}">
                <a16:creationId xmlns:a16="http://schemas.microsoft.com/office/drawing/2014/main" id="{4CBF8CF3-DA0A-48D9-8371-3B27B3F2D18E}"/>
              </a:ext>
            </a:extLst>
          </p:cNvPr>
          <p:cNvSpPr/>
          <p:nvPr/>
        </p:nvSpPr>
        <p:spPr>
          <a:xfrm>
            <a:off x="1694520" y="1664639"/>
            <a:ext cx="416880" cy="264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xml</a:t>
            </a:r>
          </a:p>
        </p:txBody>
      </p:sp>
      <p:cxnSp>
        <p:nvCxnSpPr>
          <p:cNvPr id="29" name="Straight Arrow Connector 54">
            <a:extLst>
              <a:ext uri="{FF2B5EF4-FFF2-40B4-BE49-F238E27FC236}">
                <a16:creationId xmlns:a16="http://schemas.microsoft.com/office/drawing/2014/main" id="{6D0269D1-5BD7-46D8-AFE9-39859FCC1D1F}"/>
              </a:ext>
            </a:extLst>
          </p:cNvPr>
          <p:cNvCxnSpPr/>
          <p:nvPr/>
        </p:nvCxnSpPr>
        <p:spPr>
          <a:xfrm>
            <a:off x="2116440" y="1802880"/>
            <a:ext cx="1576439" cy="468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0" name="Straight Arrow Connector 57">
            <a:extLst>
              <a:ext uri="{FF2B5EF4-FFF2-40B4-BE49-F238E27FC236}">
                <a16:creationId xmlns:a16="http://schemas.microsoft.com/office/drawing/2014/main" id="{3D5A8322-F682-4FA7-9D39-14C6F9B65219}"/>
              </a:ext>
            </a:extLst>
          </p:cNvPr>
          <p:cNvCxnSpPr/>
          <p:nvPr/>
        </p:nvCxnSpPr>
        <p:spPr>
          <a:xfrm>
            <a:off x="1903680" y="1940400"/>
            <a:ext cx="0" cy="374760"/>
          </a:xfrm>
          <a:prstGeom prst="straightConnector1">
            <a:avLst/>
          </a:prstGeom>
          <a:noFill/>
          <a:ln w="19080">
            <a:solidFill>
              <a:srgbClr val="4F5051"/>
            </a:solidFill>
            <a:prstDash val="solid"/>
            <a:miter/>
            <a:headEnd type="arrow"/>
            <a:tailEnd type="arrow"/>
          </a:ln>
        </p:spPr>
      </p:cxnSp>
      <p:sp>
        <p:nvSpPr>
          <p:cNvPr id="31" name="Titre 30">
            <a:extLst>
              <a:ext uri="{FF2B5EF4-FFF2-40B4-BE49-F238E27FC236}">
                <a16:creationId xmlns:a16="http://schemas.microsoft.com/office/drawing/2014/main" id="{44D86B72-E0F1-4EF0-B9C1-0AC8ED7D9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Schéma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32C4054D-0C4C-4F64-9890-68BA4276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C91840-64C5-409A-9A20-28E860CF711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B385B1-FF02-4759-968F-E3978B155CB4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Architecture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F3A47CA-D6BF-4815-AB92-93B5997CE980}"/>
              </a:ext>
            </a:extLst>
          </p:cNvPr>
          <p:cNvSpPr/>
          <p:nvPr/>
        </p:nvSpPr>
        <p:spPr>
          <a:xfrm>
            <a:off x="540000" y="1692000"/>
            <a:ext cx="9000000" cy="48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1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DataSet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33B1C579-4686-48BA-A53F-CC4200C94133}"/>
              </a:ext>
            </a:extLst>
          </p:cNvPr>
          <p:cNvSpPr/>
          <p:nvPr/>
        </p:nvSpPr>
        <p:spPr>
          <a:xfrm>
            <a:off x="864000" y="2700000"/>
            <a:ext cx="2376000" cy="252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>
              <a:alpha val="6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5FA030A-50C3-4F67-BBED-FE55688D3FB1}"/>
              </a:ext>
            </a:extLst>
          </p:cNvPr>
          <p:cNvSpPr/>
          <p:nvPr/>
        </p:nvSpPr>
        <p:spPr>
          <a:xfrm>
            <a:off x="4263120" y="4106160"/>
            <a:ext cx="2339640" cy="23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>
              <a:alpha val="6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6773117-18E2-4703-AF63-19B28D765A87}"/>
              </a:ext>
            </a:extLst>
          </p:cNvPr>
          <p:cNvSpPr/>
          <p:nvPr/>
        </p:nvSpPr>
        <p:spPr>
          <a:xfrm>
            <a:off x="6985079" y="1980360"/>
            <a:ext cx="2340360" cy="2519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>
              <a:alpha val="6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DataTable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3EAA87C-B0BF-498C-8778-9A01C4A905B7}"/>
              </a:ext>
            </a:extLst>
          </p:cNvPr>
          <p:cNvSpPr/>
          <p:nvPr/>
        </p:nvSpPr>
        <p:spPr>
          <a:xfrm>
            <a:off x="1440000" y="3780000"/>
            <a:ext cx="1260000" cy="12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83CAFF">
              <a:alpha val="7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SQLServer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7D87A544-AE9B-444B-99EE-727D0D9072F5}"/>
              </a:ext>
            </a:extLst>
          </p:cNvPr>
          <p:cNvSpPr/>
          <p:nvPr/>
        </p:nvSpPr>
        <p:spPr>
          <a:xfrm>
            <a:off x="4860000" y="4860000"/>
            <a:ext cx="1260000" cy="12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83CAFF">
              <a:alpha val="7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MySQL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867A414-43C9-4017-BD1B-33F6271D3B38}"/>
              </a:ext>
            </a:extLst>
          </p:cNvPr>
          <p:cNvSpPr/>
          <p:nvPr/>
        </p:nvSpPr>
        <p:spPr>
          <a:xfrm>
            <a:off x="7535519" y="3067559"/>
            <a:ext cx="1260000" cy="12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83CAFF">
              <a:alpha val="75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Oracle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DCFE9E68-ED26-4E92-8DF3-8F4FC86B7D29}"/>
              </a:ext>
            </a:extLst>
          </p:cNvPr>
          <p:cNvCxnSpPr>
            <a:stCxn id="4" idx="1"/>
          </p:cNvCxnSpPr>
          <p:nvPr/>
        </p:nvCxnSpPr>
        <p:spPr>
          <a:xfrm flipV="1">
            <a:off x="3240000" y="3240000"/>
            <a:ext cx="3745079" cy="72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D0BE3D2E-5C94-4A86-9701-D20D9142EF9A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16200000" flipH="1">
            <a:off x="3129480" y="4142520"/>
            <a:ext cx="56160" cy="221112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DADCB-3E91-416E-8BCC-735ED72F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5899E6-B2C9-411A-BA79-0AE0C8E97499}" type="slidenum">
              <a:t>6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3BFB0B-43F6-4415-8CFC-4181BF5B4E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720" y="1776240"/>
            <a:ext cx="8603280" cy="478727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/>
              <a:t>Types et fonctionnalités spécifiques à une source de données</a:t>
            </a:r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</a:pPr>
            <a:endParaRPr lang="fr-FR"/>
          </a:p>
          <a:p>
            <a:pPr lvl="0" hangingPunct="1">
              <a:lnSpc>
                <a:spcPct val="90000"/>
              </a:lnSpc>
              <a:buSzPct val="45000"/>
              <a:buFont typeface="StarSymbol"/>
              <a:buChar char="●"/>
            </a:pPr>
            <a:r>
              <a:rPr lang="fr-FR"/>
              <a:t>Exemples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SQLServer : System.Data.SqlClient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OLEDB : System.Data.OleDb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3200">
                <a:latin typeface="Arial" pitchFamily="18"/>
                <a:cs typeface="Tahoma" pitchFamily="2"/>
              </a:rPr>
              <a:t>MySQL : MySql.Data.MySqlCient</a:t>
            </a:r>
          </a:p>
          <a:p>
            <a:pPr marL="864000" lvl="0" indent="-288000" algn="l" rtl="0" hangingPunct="1">
              <a:lnSpc>
                <a:spcPct val="90000"/>
              </a:lnSpc>
              <a:spcAft>
                <a:spcPts val="1134"/>
              </a:spcAft>
            </a:pPr>
            <a:endParaRPr lang="fr-FR"/>
          </a:p>
          <a:p>
            <a:pPr marL="432000" lvl="0" indent="-324000" hangingPunct="1">
              <a:spcBef>
                <a:spcPts val="550"/>
              </a:spcBef>
              <a:spcAft>
                <a:spcPts val="825"/>
              </a:spcAft>
            </a:pPr>
            <a:endParaRPr lang="fr-FR" sz="22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0979B2-1A34-40AA-AA3A-62C051E8F070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Fournisseurs d'accès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38C261-7041-4566-8213-D3D1E227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09A968-FA6A-4682-8B40-96463BB374DD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6BCF75-7DA5-4A88-A7AD-70F993F55316}"/>
              </a:ext>
            </a:extLst>
          </p:cNvPr>
          <p:cNvSpPr txBox="1"/>
          <p:nvPr/>
        </p:nvSpPr>
        <p:spPr>
          <a:xfrm>
            <a:off x="540000" y="1698840"/>
            <a:ext cx="9000000" cy="5030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DbConnection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DbCommand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DbDataReader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DbDataParameter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CH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DbTransaction</a:t>
            </a: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CH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3200" b="1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Exemples</a:t>
            </a:r>
            <a:r>
              <a:rPr lang="fr-CH" sz="32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Connexion à une BDD SQL Server</a:t>
            </a:r>
          </a:p>
          <a:p>
            <a:pPr marL="342720" marR="0" lvl="0" indent="-342720" algn="l" hangingPunct="0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CH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Connexion à une BDD MySQL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38DA93-A507-4AD4-B4D3-3E95D934DB62}"/>
              </a:ext>
            </a:extLst>
          </p:cNvPr>
          <p:cNvSpPr txBox="1"/>
          <p:nvPr/>
        </p:nvSpPr>
        <p:spPr>
          <a:xfrm>
            <a:off x="540000" y="3088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Utilisation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A912B-A1A2-48CA-AA62-2E99A5E7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812FBD-9625-4D7F-96B2-4051E5D6727A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2D64EA-701F-4BA0-A122-03844062E6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320"/>
            <a:ext cx="9071640" cy="1391040"/>
          </a:xfrm>
        </p:spPr>
        <p:txBody>
          <a:bodyPr>
            <a:spAutoFit/>
          </a:bodyPr>
          <a:lstStyle/>
          <a:p>
            <a:pPr lvl="0"/>
            <a:r>
              <a:rPr lang="fr-FR">
                <a:cs typeface="Arial" pitchFamily="34"/>
              </a:rPr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E57551-EA62-4BFF-986A-97DA85769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600"/>
          </a:xfrm>
        </p:spPr>
        <p:txBody>
          <a:bodyPr>
            <a:spAutoFit/>
          </a:bodyPr>
          <a:lstStyle/>
          <a:p>
            <a:pPr lvl="0">
              <a:spcBef>
                <a:spcPts val="550"/>
              </a:spcBef>
              <a:spcAft>
                <a:spcPts val="825"/>
              </a:spcAft>
            </a:pPr>
            <a:r>
              <a:rPr lang="fr-CH"/>
              <a:t>Définition du fournisseur de connexion dans la configuration :</a:t>
            </a:r>
          </a:p>
          <a:p>
            <a:pPr lvl="0">
              <a:spcBef>
                <a:spcPts val="550"/>
              </a:spcBef>
              <a:spcAft>
                <a:spcPts val="825"/>
              </a:spcAft>
            </a:pPr>
            <a:r>
              <a:rPr lang="fr-FR" sz="2400">
                <a:latin typeface="Courier New" pitchFamily="49"/>
              </a:rPr>
              <a:t>	&lt;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system.data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&lt;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DbProviderFactories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&lt;add </a:t>
            </a:r>
            <a:r>
              <a:rPr lang="fr-FR" sz="2400">
                <a:solidFill>
                  <a:srgbClr val="FF0000"/>
                </a:solidFill>
                <a:latin typeface="Courier New" pitchFamily="49"/>
              </a:rPr>
              <a:t>name</a:t>
            </a:r>
            <a:r>
              <a:rPr lang="fr-FR" sz="2400">
                <a:latin typeface="Courier New" pitchFamily="49"/>
              </a:rPr>
              <a:t>="FournisseurSql1"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  				</a:t>
            </a:r>
            <a:r>
              <a:rPr lang="fr-FR" sz="2400">
                <a:solidFill>
                  <a:srgbClr val="FF0000"/>
                </a:solidFill>
                <a:latin typeface="Courier New" pitchFamily="49"/>
              </a:rPr>
              <a:t>type</a:t>
            </a:r>
            <a:r>
              <a:rPr lang="fr-FR" sz="2400">
                <a:latin typeface="Courier New" pitchFamily="49"/>
              </a:rPr>
              <a:t>="System.Data.SqlClient.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	SqlClientFactory, System.Data,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	Version=2.0.0.0, Culture=neutral,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		PublicKeyToken=b77a5c561934e089"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    		/&gt;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 		&lt;/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DbProviderFactories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&lt;/</a:t>
            </a:r>
            <a:r>
              <a:rPr lang="fr-FR" sz="2400">
                <a:solidFill>
                  <a:srgbClr val="800000"/>
                </a:solidFill>
                <a:latin typeface="Courier New" pitchFamily="49"/>
              </a:rPr>
              <a:t>system.data</a:t>
            </a:r>
            <a:r>
              <a:rPr lang="fr-FR" sz="2400">
                <a:latin typeface="Courier New" pitchFamily="49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42298-4703-4B4C-885A-DDD2E49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7E4C36-2B08-4A42-85B6-0DB969FE2570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8C5A8F-5B7F-42AF-9F6C-73E585D4F8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766BC-7AD2-41E0-BE46-BD8C3C2F3E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599120"/>
            <a:ext cx="9071640" cy="5659559"/>
          </a:xfrm>
        </p:spPr>
        <p:txBody>
          <a:bodyPr/>
          <a:lstStyle/>
          <a:p>
            <a:pPr lvl="0" algn="l"/>
            <a:r>
              <a:rPr lang="fr-CH"/>
              <a:t>Utilisation du fournisseur de connexion :</a:t>
            </a:r>
          </a:p>
          <a:p>
            <a:pPr lvl="0" algn="l"/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DbProviderFactory</a:t>
            </a:r>
            <a:r>
              <a:rPr lang="fr-FR" sz="2400">
                <a:latin typeface="Courier New" pitchFamily="49"/>
              </a:rPr>
              <a:t> factory =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DbProviderFactories.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GetFactory("</a:t>
            </a:r>
            <a:r>
              <a:rPr lang="fr-FR" sz="2400">
                <a:solidFill>
                  <a:srgbClr val="0000FF"/>
                </a:solidFill>
                <a:latin typeface="Courier New" pitchFamily="49"/>
              </a:rPr>
              <a:t>FournisseurSql1</a:t>
            </a:r>
            <a:r>
              <a:rPr lang="fr-FR" sz="2400">
                <a:latin typeface="Courier New" pitchFamily="49"/>
              </a:rPr>
              <a:t>");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DbConnection</a:t>
            </a:r>
            <a:r>
              <a:rPr lang="fr-FR" sz="2400">
                <a:latin typeface="Courier New" pitchFamily="49"/>
              </a:rPr>
              <a:t> conn = factory.CreateConnection();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conn.ConnectionString = "...";</a:t>
            </a:r>
            <a:br>
              <a:rPr lang="fr-FR" sz="2400">
                <a:latin typeface="Courier New" pitchFamily="49"/>
              </a:rPr>
            </a:b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conn.Open(); 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DbCommand</a:t>
            </a:r>
            <a:r>
              <a:rPr lang="fr-FR" sz="2400">
                <a:latin typeface="Courier New" pitchFamily="49"/>
              </a:rPr>
              <a:t> command = conn.CreateCommand();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command.queryString = "</a:t>
            </a:r>
            <a:r>
              <a:rPr lang="fr-FR" sz="2400">
                <a:solidFill>
                  <a:srgbClr val="0000FF"/>
                </a:solidFill>
                <a:latin typeface="Courier New" pitchFamily="49"/>
              </a:rPr>
              <a:t>SELECT * FROM os</a:t>
            </a:r>
            <a:r>
              <a:rPr lang="fr-FR" sz="2400">
                <a:latin typeface="Courier New" pitchFamily="49"/>
              </a:rPr>
              <a:t>";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DbDataReader</a:t>
            </a:r>
            <a:r>
              <a:rPr lang="fr-FR" sz="2400">
                <a:latin typeface="Courier New" pitchFamily="49"/>
              </a:rPr>
              <a:t> reader = command.ExecuteReader();</a:t>
            </a:r>
            <a:br>
              <a:rPr lang="fr-FR" sz="2400">
                <a:latin typeface="Courier New" pitchFamily="49"/>
              </a:rPr>
            </a:br>
            <a:r>
              <a:rPr lang="fr-FR" sz="2400" b="1">
                <a:solidFill>
                  <a:srgbClr val="0000FF"/>
                </a:solidFill>
                <a:latin typeface="Courier New" pitchFamily="49"/>
              </a:rPr>
              <a:t>while</a:t>
            </a:r>
            <a:r>
              <a:rPr lang="fr-FR" sz="2400">
                <a:latin typeface="Courier New" pitchFamily="49"/>
              </a:rPr>
              <a:t> (reader.Read())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	</a:t>
            </a:r>
            <a:r>
              <a:rPr lang="fr-FR" sz="2400">
                <a:solidFill>
                  <a:srgbClr val="008080"/>
                </a:solidFill>
                <a:latin typeface="Courier New" pitchFamily="49"/>
              </a:rPr>
              <a:t>Console</a:t>
            </a:r>
            <a:r>
              <a:rPr lang="fr-FR" sz="2400">
                <a:latin typeface="Courier New" pitchFamily="49"/>
              </a:rPr>
              <a:t>.Write(reader[1]);</a:t>
            </a:r>
          </a:p>
          <a:p>
            <a:pPr lvl="0" algn="l"/>
            <a:r>
              <a:rPr lang="fr-FR" sz="2400">
                <a:latin typeface="Courier New" pitchFamily="49"/>
              </a:rPr>
              <a:t>reader.Close();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conn.Close();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Personnalisé</PresentationFormat>
  <Paragraphs>113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Présentation PowerPoint</vt:lpstr>
      <vt:lpstr>Présentation PowerPoint</vt:lpstr>
      <vt:lpstr>Présentation PowerPoint</vt:lpstr>
      <vt:lpstr>Schéma</vt:lpstr>
      <vt:lpstr>Présentation PowerPoint</vt:lpstr>
      <vt:lpstr>Présentation PowerPoint</vt:lpstr>
      <vt:lpstr>Présentation PowerPoint</vt:lpstr>
      <vt:lpstr>Exemple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848</cp:revision>
  <cp:lastPrinted>2018-07-09T12:41:35Z</cp:lastPrinted>
  <dcterms:created xsi:type="dcterms:W3CDTF">2007-10-18T14:41:09Z</dcterms:created>
  <dcterms:modified xsi:type="dcterms:W3CDTF">2019-01-11T19:29:11Z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