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70" r:id="rId2"/>
    <p:sldId id="371" r:id="rId3"/>
    <p:sldId id="372" r:id="rId4"/>
    <p:sldId id="373" r:id="rId5"/>
    <p:sldId id="374" r:id="rId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350CF-CA1E-4430-BF12-F3B886EE19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8FD4F3-8060-432D-BE57-821CD2645FE2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D85806D-875E-4F09-A3C6-93A0138FF4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36F6C3-B43F-4BA5-A7DF-7C30B6D142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CB9EDE-18CB-4C0F-8A58-58F7672917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97AC7BE-CF06-4C8E-8339-96801C695209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4C20BF-FB62-4865-B6E7-5DFFA28B4C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505650-7FE8-4A42-84AD-14E75394A2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FAFDFB-A0AC-410E-A601-9AA08C6FF3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CDA2ED-5B19-46BC-B24D-815FE3274D8F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1E611B-1EBD-4CC0-847F-7950759604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BBAED6-3E2B-4F05-9574-A33084EC96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66FDBB-A11B-4664-9119-6F54AAB466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63606EA-8486-4CCC-A843-ED234D2BAB50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37EA26-AEAF-47F6-8661-A00D948C28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1D6E14-D10E-46E4-A493-3DACAF6ED8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D699A-5638-47AD-A575-88F9AE30F4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A8C7EF-80CE-4E8F-9026-E9E6E1DEB2A9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AE0939E-AD40-48FD-9EDD-4A345646BD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CBC852-0957-451B-9D2D-BC7248995F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D19C801-19AD-407D-8457-14BE0C2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2770EA-0A33-47EC-A0EE-1C74695CB814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7F23B2-6AA1-4F0A-B747-E629374F3C39}"/>
              </a:ext>
            </a:extLst>
          </p:cNvPr>
          <p:cNvSpPr txBox="1"/>
          <p:nvPr/>
        </p:nvSpPr>
        <p:spPr>
          <a:xfrm>
            <a:off x="576000" y="1918440"/>
            <a:ext cx="9000000" cy="225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Threads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201EB0-D2DC-475F-B31A-4B767E60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A6A3FD-753A-4276-9520-43E752448E24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C9E52A-785B-4159-8152-B506C52475AB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Utilisation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0900B-EA29-479D-ACAC-7CAF456C6BEB}"/>
              </a:ext>
            </a:extLst>
          </p:cNvPr>
          <p:cNvSpPr txBox="1"/>
          <p:nvPr/>
        </p:nvSpPr>
        <p:spPr>
          <a:xfrm>
            <a:off x="540000" y="1812240"/>
            <a:ext cx="8820000" cy="48337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Lancement de plusieurs tâches simultanées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classe System.Threading.Thread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Création de threads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Communication entre threads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Gestion de la concurrence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classe BackgroundWorker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5B1112-22A0-495F-AE8C-F5E0F573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CFD264-D7DB-41A3-8886-9B6323E5EA38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DBEEAD-8635-462A-A10B-554BEAB431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Les timers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99305E-526F-443D-AF77-3E0BF0CE4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Déclenchement (un délégué) plusieurs fois après un délai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Besoin d'une méthode appelée de signature : </a:t>
            </a:r>
            <a:r>
              <a:rPr lang="fr-FR" sz="2600" b="1">
                <a:solidFill>
                  <a:srgbClr val="0000FF"/>
                </a:solidFill>
                <a:latin typeface="Courier New" pitchFamily="49"/>
              </a:rPr>
              <a:t>static void</a:t>
            </a:r>
            <a:r>
              <a:rPr lang="fr-FR" sz="2600">
                <a:latin typeface="Courier New" pitchFamily="49"/>
              </a:rPr>
              <a:t> xyz(</a:t>
            </a:r>
            <a:r>
              <a:rPr lang="fr-FR" sz="2600" b="1">
                <a:solidFill>
                  <a:srgbClr val="0000FF"/>
                </a:solidFill>
                <a:latin typeface="Courier New" pitchFamily="49"/>
              </a:rPr>
              <a:t>object</a:t>
            </a:r>
            <a:r>
              <a:rPr lang="fr-FR" sz="2600">
                <a:latin typeface="Courier New" pitchFamily="49"/>
              </a:rPr>
              <a:t> state,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latin typeface="Courier New" pitchFamily="49"/>
              </a:rPr>
              <a:t>	</a:t>
            </a:r>
            <a:r>
              <a:rPr lang="fr-FR" sz="2600">
                <a:solidFill>
                  <a:srgbClr val="008080"/>
                </a:solidFill>
                <a:latin typeface="Courier New" pitchFamily="49"/>
              </a:rPr>
              <a:t>ElapsedEventArgs</a:t>
            </a:r>
            <a:r>
              <a:rPr lang="fr-FR" sz="2600">
                <a:latin typeface="Courier New" pitchFamily="49"/>
              </a:rPr>
              <a:t> e)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solidFill>
                  <a:srgbClr val="008080"/>
                </a:solidFill>
                <a:latin typeface="Courier New" pitchFamily="49"/>
              </a:rPr>
              <a:t>...</a:t>
            </a:r>
          </a:p>
          <a:p>
            <a:pPr lvl="0" hangingPunct="1">
              <a:buSzPct val="45000"/>
              <a:buFont typeface="StarSymbol"/>
              <a:buChar char="●"/>
            </a:pPr>
            <a:br>
              <a:rPr lang="fr-FR">
                <a:latin typeface="Courier New" pitchFamily="49"/>
              </a:rPr>
            </a:br>
            <a:r>
              <a:rPr lang="fr-FR" sz="2600">
                <a:solidFill>
                  <a:srgbClr val="008080"/>
                </a:solidFill>
                <a:latin typeface="Courier New" pitchFamily="49"/>
              </a:rPr>
              <a:t>Timer</a:t>
            </a:r>
            <a:r>
              <a:rPr lang="fr-FR" sz="2600">
                <a:latin typeface="Courier New" pitchFamily="49"/>
              </a:rPr>
              <a:t> t = </a:t>
            </a:r>
            <a:r>
              <a:rPr lang="fr-FR" sz="2600" b="1">
                <a:solidFill>
                  <a:srgbClr val="0000FF"/>
                </a:solidFill>
                <a:latin typeface="Courier New" pitchFamily="49"/>
              </a:rPr>
              <a:t>new</a:t>
            </a:r>
            <a:r>
              <a:rPr lang="fr-FR" sz="2600">
                <a:latin typeface="Courier New" pitchFamily="49"/>
              </a:rPr>
              <a:t> Timer( xyz, "</a:t>
            </a:r>
            <a:r>
              <a:rPr lang="fr-FR" sz="2600">
                <a:solidFill>
                  <a:srgbClr val="0000FF"/>
                </a:solidFill>
                <a:latin typeface="Courier New" pitchFamily="49"/>
              </a:rPr>
              <a:t>Message</a:t>
            </a:r>
            <a:r>
              <a:rPr lang="fr-FR" sz="2600">
                <a:latin typeface="Courier New" pitchFamily="49"/>
              </a:rPr>
              <a:t>", 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latin typeface="Courier New" pitchFamily="49"/>
              </a:rPr>
              <a:t>	0, </a:t>
            </a:r>
            <a:r>
              <a:rPr lang="fr-FR" sz="2600">
                <a:solidFill>
                  <a:srgbClr val="008000"/>
                </a:solidFill>
                <a:latin typeface="Courier New" pitchFamily="49"/>
              </a:rPr>
              <a:t>//appel tout de suite 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latin typeface="Courier New" pitchFamily="49"/>
              </a:rPr>
              <a:t>	1000); </a:t>
            </a:r>
            <a:r>
              <a:rPr lang="fr-FR" sz="2600">
                <a:solidFill>
                  <a:srgbClr val="008000"/>
                </a:solidFill>
                <a:latin typeface="Courier New" pitchFamily="49"/>
              </a:rPr>
              <a:t>//et toutes les secondes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latin typeface="Courier New" pitchFamily="49"/>
              </a:rPr>
              <a:t>t.</a:t>
            </a:r>
            <a:r>
              <a:rPr lang="fr-FR" sz="2600">
                <a:solidFill>
                  <a:srgbClr val="008080"/>
                </a:solidFill>
                <a:latin typeface="Courier New" pitchFamily="49"/>
              </a:rPr>
              <a:t>Stop()</a:t>
            </a:r>
            <a:r>
              <a:rPr lang="fr-FR" sz="2600">
                <a:latin typeface="Courier New" pitchFamily="49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AD2FEA-2CA2-4D0D-A01E-FE713DA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4B41A0-3C75-41BA-B82D-1DECEB83742C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BB97DE-D761-439A-B4FD-DBA37405B4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Utilisation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3F02CA-07F3-4ED8-9D93-3784ADB8C9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10759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Lancement de plusieurs tâches simultanées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La classe </a:t>
            </a:r>
            <a:r>
              <a:rPr lang="fr-FR" i="1"/>
              <a:t>System.Threading.Thread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Création de threads</a:t>
            </a:r>
            <a:br>
              <a:rPr lang="fr-FR">
                <a:latin typeface="Courier New" pitchFamily="49"/>
                <a:cs typeface="Tahoma" pitchFamily="2"/>
              </a:rPr>
            </a:br>
            <a:r>
              <a:rPr lang="fr-FR">
                <a:solidFill>
                  <a:srgbClr val="0000FF"/>
                </a:solidFill>
                <a:latin typeface="Courier New" pitchFamily="49"/>
                <a:cs typeface="Tahoma" pitchFamily="2"/>
              </a:rPr>
              <a:t>public static void</a:t>
            </a:r>
            <a:r>
              <a:rPr lang="fr-FR">
                <a:latin typeface="Courier New" pitchFamily="49"/>
                <a:cs typeface="Tahoma" pitchFamily="2"/>
              </a:rPr>
              <a:t> tMeth()</a:t>
            </a:r>
            <a:br>
              <a:rPr lang="fr-FR">
                <a:latin typeface="Courier New" pitchFamily="49"/>
                <a:cs typeface="Tahoma" pitchFamily="2"/>
              </a:rPr>
            </a:br>
            <a:r>
              <a:rPr lang="fr-FR">
                <a:latin typeface="Courier New" pitchFamily="49"/>
                <a:cs typeface="Tahoma" pitchFamily="2"/>
              </a:rPr>
              <a:t>…</a:t>
            </a:r>
            <a:br>
              <a:rPr lang="fr-FR">
                <a:latin typeface="Courier New" pitchFamily="49"/>
                <a:cs typeface="Tahoma" pitchFamily="2"/>
              </a:rPr>
            </a:br>
            <a:r>
              <a:rPr lang="fr-FR">
                <a:latin typeface="Courier New" pitchFamily="49"/>
                <a:cs typeface="Tahoma" pitchFamily="2"/>
              </a:rPr>
              <a:t>t = </a:t>
            </a:r>
            <a:r>
              <a:rPr lang="fr-FR">
                <a:solidFill>
                  <a:srgbClr val="0000FF"/>
                </a:solidFill>
                <a:latin typeface="Courier New" pitchFamily="49"/>
                <a:cs typeface="Tahoma" pitchFamily="2"/>
              </a:rPr>
              <a:t>new</a:t>
            </a:r>
            <a:r>
              <a:rPr lang="fr-FR">
                <a:latin typeface="Courier New" pitchFamily="49"/>
                <a:cs typeface="Tahoma" pitchFamily="2"/>
              </a:rPr>
              <a:t> Thread(</a:t>
            </a:r>
            <a:r>
              <a:rPr lang="fr-FR">
                <a:solidFill>
                  <a:srgbClr val="0000FF"/>
                </a:solidFill>
                <a:latin typeface="Courier New" pitchFamily="49"/>
                <a:cs typeface="Tahoma" pitchFamily="2"/>
              </a:rPr>
              <a:t>new</a:t>
            </a:r>
            <a:r>
              <a:rPr lang="fr-FR">
                <a:latin typeface="Courier New" pitchFamily="49"/>
                <a:cs typeface="Tahoma" pitchFamily="2"/>
              </a:rPr>
              <a:t> ThreadStart(tMeth));</a:t>
            </a:r>
            <a:br>
              <a:rPr lang="fr-FR">
                <a:latin typeface="Courier New" pitchFamily="49"/>
                <a:cs typeface="Tahoma" pitchFamily="2"/>
              </a:rPr>
            </a:br>
            <a:r>
              <a:rPr lang="fr-FR">
                <a:latin typeface="Courier New" pitchFamily="49"/>
                <a:cs typeface="Tahoma" pitchFamily="2"/>
              </a:rPr>
              <a:t>t.Start();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Communication entre threads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Gestion de la concurrence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La classe </a:t>
            </a:r>
            <a:r>
              <a:rPr lang="fr-FR" i="1"/>
              <a:t>BackgroundWorker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F386AC-C2E7-46E1-AE57-569F5866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300992-6557-4E56-8EF9-F3EA18379936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E88F3-5165-4CAA-AC6C-50B9603816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Threads : la concurrence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C7131C-BA21-489A-BB4C-2F9389FE60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Plusieurs processus simultanés accèdent à la même donnée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Verrouiller à un code : </a:t>
            </a:r>
            <a:r>
              <a:rPr lang="fr-FR">
                <a:solidFill>
                  <a:srgbClr val="0000FF"/>
                </a:solidFill>
              </a:rPr>
              <a:t>lock</a:t>
            </a:r>
            <a:r>
              <a:rPr lang="fr-FR"/>
              <a:t>()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>
                <a:solidFill>
                  <a:srgbClr val="0000FF"/>
                </a:solidFill>
              </a:rPr>
              <a:t>lock</a:t>
            </a:r>
            <a:r>
              <a:rPr lang="fr-FR"/>
              <a:t> a un paramètre : instance quelconque concernée par un seul lock en même temps :</a:t>
            </a:r>
            <a:br>
              <a:rPr lang="fr-FR"/>
            </a:b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Xyz</a:t>
            </a:r>
            <a:r>
              <a:rPr lang="fr-FR" sz="2400">
                <a:latin typeface="Courier New" pitchFamily="49"/>
              </a:rPr>
              <a:t> xyz;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...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solidFill>
                  <a:srgbClr val="0000FF"/>
                </a:solidFill>
                <a:latin typeface="Courier New" pitchFamily="49"/>
              </a:rPr>
              <a:t>lock</a:t>
            </a:r>
            <a:r>
              <a:rPr lang="fr-FR" sz="2400">
                <a:latin typeface="Courier New" pitchFamily="49"/>
              </a:rPr>
              <a:t>(xyz) 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{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x = x + 18;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Personnalisé</PresentationFormat>
  <Paragraphs>38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Présentation PowerPoint</vt:lpstr>
      <vt:lpstr>Présentation PowerPoint</vt:lpstr>
      <vt:lpstr>Les timers</vt:lpstr>
      <vt:lpstr>Utilisation</vt:lpstr>
      <vt:lpstr>Threads : la concurrence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850</cp:revision>
  <cp:lastPrinted>2018-07-09T12:41:35Z</cp:lastPrinted>
  <dcterms:created xsi:type="dcterms:W3CDTF">2007-10-18T14:41:09Z</dcterms:created>
  <dcterms:modified xsi:type="dcterms:W3CDTF">2019-01-11T19:25:54Z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