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4"/>
  </p:notesMasterIdLst>
  <p:handoutMasterIdLst>
    <p:handoutMasterId r:id="rId12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theme" Target="theme/theme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B514C-56B5-492E-A772-917F1095E6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298F27-5100-46F7-BA14-9EC089532DE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1B4591-5A72-4F19-9D29-748B45396A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4033D-0708-43BD-BCA2-14D6B2CF7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51538-B79B-4F1B-BCE3-DD0AC71EE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0A86E53-1A89-4549-B604-D5835A5C8BEC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B89694-F65C-41D9-B347-C35E362B62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9DEB27-B484-4DD2-864A-BAE9CD696E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3DE71A-7C38-4972-A403-BEFDCFC93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1FBF72-83FA-49CB-95FB-EC7400C48631}" type="slidenum">
              <a:t>100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5AEAE1-A96A-4CA7-BDD8-1142D363B6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DF2A98-09ED-4DE0-9D0D-24AB46686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542DA-7F66-4FA6-9D3D-8880451DA5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533A32-BFF3-4157-BCDE-F7246E2D0173}" type="slidenum">
              <a:t>101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814A91-EE8B-4A27-990C-68634AE8C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44A7DF-4189-4F62-893B-096233BB1A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6686-8D28-4D15-8811-2828819507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230DF0-D963-49BB-B555-478A201ECF88}" type="slidenum">
              <a:t>102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6052B2-849D-4354-8C11-9D3263AEA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08594F-0665-44BD-9149-EA11D0892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CEF6B3-4994-41AB-A44E-BBB28B4658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738D2A-EF04-414C-82C7-DA5788310CCA}" type="slidenum">
              <a:t>103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FB1BB0-AD69-40F4-826B-6E904C5BB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E44773-911C-43AD-B1FD-6D019AB10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5195160"/>
          </a:xfrm>
        </p:spPr>
        <p:txBody>
          <a:bodyPr/>
          <a:lstStyle/>
          <a:p>
            <a:pPr lvl="0"/>
            <a:r>
              <a:rPr lang="fr-FR" sz="1400"/>
              <a:t> Utilisez un délégué dans les cas suivants :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 modèle de design d'événement est utilisé.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il est souhaitable d'encapsuler une méthode statique.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l'appelant n'a aucun besoin d'accéder aux autres propriétés, méthodes ou interfaces sur l'objet qui implémente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facilité de composition est souhaitée.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classe peut avoir besoin de plusieurs implémentations de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Utilisez une interface dans les cas suivants :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Il existe un groupe de méthodes connexes pouvant être appelé.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Une classe a besoin d'une seule implémentation de la méthode.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La classe qui utilise l'interface souhaite effectuer un cast de cette interface vers d'autres types d'interfaces ou de classes.</a:t>
            </a:r>
          </a:p>
          <a:p>
            <a:pPr lvl="0"/>
            <a:endParaRPr lang="fr-FR" sz="1400"/>
          </a:p>
          <a:p>
            <a:pPr lvl="0"/>
            <a:r>
              <a:rPr lang="fr-FR" sz="1400"/>
              <a:t>    La méthode qui est implémentée est liée au type ou à l'identité de la classe : par exemple, les méthodes de comparaison.</a:t>
            </a:r>
          </a:p>
          <a:p>
            <a:pPr lvl="0"/>
            <a:endParaRPr lang="fr-FR" sz="140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6BB09-94D1-4BAD-B95F-E6BE9B5B58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866F5E-E0A4-4AA9-A51D-5E2FBEB03F4E}" type="slidenum">
              <a:t>104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821916-8E42-49A7-A41F-06A97768C7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BEEBA20-8B9A-4B5D-AE3C-C13ED74885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97A2D-BD60-438F-A355-F951B77EF0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DED502-7D8E-4281-8DE4-797923F79488}" type="slidenum">
              <a:t>105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07020F-624F-47F5-956F-86BADFA3C7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CF2444-A073-4A9D-8B4A-4853E06BE2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5909AE-5750-4553-92CE-A26B9391CE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2FA07C-4B28-4E0A-BF05-8632E9F978AD}" type="slidenum">
              <a:t>106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C63A39-3D97-470F-B1F4-4A84FBF56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B3FB32-68AD-45A1-8619-46B88544E3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4E768-5642-4DEF-8ECF-CDCA5BAC2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24D95E-37DE-4006-BA35-C2A787AA7E38}" type="slidenum">
              <a:t>107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E459A3-C039-4971-BA9B-6960970487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7F28AE-A837-4EAF-B244-4D4E904779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3A6A4-DAC0-4009-AFA9-354FE6F6D5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873628-6353-4332-BCDC-1395CBC756C0}" type="slidenum">
              <a:t>108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9589E-F215-48C8-8218-1D3D4F74DC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A644F0-1360-42DB-A00D-E533F4AC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6BA48F-825E-45DC-8FCA-408F6D5446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5DBF6B-544E-4299-BBC4-5FE167E762D7}" type="slidenum">
              <a:t>109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82448E-B7D7-46F8-BB2B-16740BE5C3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3278DE-1FCB-4276-B6A3-3384CC10B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948F7-4392-44C5-AD17-B9894A37B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B5E4A9-694F-4538-9856-AB7D51F5A2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8EE8D0-BDF3-4459-B1D8-8A68A94B3F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BA1A47-E713-4B73-864D-C341A5CE5C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D3A76-90C4-4C44-B9EB-8A6E750442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83E1DD6-F03F-4682-8DF8-EE7239C35167}" type="slidenum">
              <a:t>110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D9488-A293-4C33-B9E0-89D800B16B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8D65574-4BA3-47D1-B740-A06F6AFEEF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3866F-8170-462C-8AC7-1434A8161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1CD257-1F58-4559-9335-2009B634AAEB}" type="slidenum">
              <a:t>111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51D44F-77F0-4051-9D11-686154DA65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7DC1C6-D62B-4162-AF05-B6C23145B7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0F176E-23B3-4AA6-BE50-8D9B0CFE29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60AA23-9899-4E2D-ABC3-03A03E9BBA1B}" type="slidenum">
              <a:t>112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E0242C-3DD0-49B8-8863-82893F813F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B66EE6-4E33-445C-A81C-3BC9AC92A6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D8CD5-38AA-4CE4-989C-3F7BACB49A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679765-1111-4F9D-A654-BA6E9441504D}" type="slidenum">
              <a:t>113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5256CC-1D14-4F92-8EC6-9AEF76A46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824D99-165C-4E17-987D-E487D6D822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936DB5-4E8C-4A1F-8311-D95BF025B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78530D-0EA7-44F1-B71A-7C3ABD6AD024}" type="slidenum">
              <a:t>114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140DCD-DA7D-4559-A934-3AFFD8FF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21269B-0DB3-493C-85FE-14F668D5BF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350CF-CA1E-4430-BF12-F3B886EE19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8FD4F3-8060-432D-BE57-821CD2645FE2}" type="slidenum">
              <a:t>115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85806D-875E-4F09-A3C6-93A0138FF4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36F6C3-B43F-4BA5-A7DF-7C30B6D142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CB9EDE-18CB-4C0F-8A58-58F767291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7AC7BE-CF06-4C8E-8339-96801C695209}" type="slidenum">
              <a:t>116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4C20BF-FB62-4865-B6E7-5DFFA28B4C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505650-7FE8-4A42-84AD-14E75394A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FAFDFB-A0AC-410E-A601-9AA08C6FF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DA2ED-5B19-46BC-B24D-815FE3274D8F}" type="slidenum">
              <a:t>117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1E611B-1EBD-4CC0-847F-795075960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BBAED6-3E2B-4F05-9574-A33084EC96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66FDBB-A11B-4664-9119-6F54AAB46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3606EA-8486-4CCC-A843-ED234D2BAB50}" type="slidenum">
              <a:t>118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37EA26-AEAF-47F6-8661-A00D948C28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1D6E14-D10E-46E4-A493-3DACAF6ED8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699A-5638-47AD-A575-88F9AE30F4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A8C7EF-80CE-4E8F-9026-E9E6E1DEB2A9}" type="slidenum">
              <a:t>119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E0939E-AD40-48FD-9EDD-4A345646B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CBC852-0957-451B-9D2D-BC7248995F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254CA-42E1-45B0-8E20-940828F9A2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AB6C2D-D75E-4795-9467-23DAB971459A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F3438B3-3B08-401E-B7EF-732D2EBA5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3E3E23-6E2D-4B3A-A639-F38050341B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C53C30-3C30-4C4E-9F89-5C3A765921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B2CEC0-5C17-4089-85DA-AE17296D9175}" type="slidenum">
              <a:t>120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8B279F-98AB-4A5A-B3B6-2F762F4E31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178025-0F7C-454C-852F-E7BF486DC2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4DDA3-B892-44B4-9C4D-D9C8EC50A8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7C94F4-C3EA-4B40-A351-25512F6720E3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C29BE9-BC00-4D15-929B-8464C2688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C14679-5DB2-4425-AD4A-C0589CAFC5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6F62B-598B-46F4-B69A-63C0161768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B42CD5-6847-407A-A6F7-5A91148A34F3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64E103-9FE6-4886-AF92-93F7601AD4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E27C83-B862-4FA1-A0AD-F90ACDE0C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33B989-59A6-40B1-AAE3-3EE9F1D98A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DA2FCF-D4B3-45DC-9D9D-563C0D32F7C5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F2588B-F17F-4A84-B21D-D19711D2D4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5D3A9C-CE2A-4614-8E71-342FDD611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1A757-03B9-4459-84DD-1B4DB69B67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1CB7A7-68DA-40BE-B79B-FEEA2CA8D00B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121E2B-4B48-444D-8E77-F0ACEF72CD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EF4537-6C54-4304-A62E-6462333D14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8899B-B15E-44CE-8DBB-E10DFBDD8A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F3E8FE-9792-4C3C-AF03-B384A0D3CEC2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A16F2A-D9B0-474A-904E-645E748562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61DB2B-3E15-47BA-9B87-63D11CCF4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0911C-8B92-4A5E-92D7-A34A2E813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AAD157-C2A9-4F2F-89CE-D5A8D6E5447E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79BEC-F5F4-4874-86CD-DDC73F492D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C64B7B-B0DC-404A-A963-DA07F4B83D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5D449-692E-44C4-84B1-8EE04D1F93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E479FC-5118-48FF-AF0E-CDD2C74DE061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E2D54A-0954-48FA-83B4-C7E1B5AD05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FABB8-01B6-4C30-9213-541161466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1B00AC-05D0-4EE0-8EDC-AEAD5F64E6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A0AF75-24DA-4745-BE62-F78BA63B6AA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2A4EFA-5301-47D5-981A-BA441424B7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D65D00-1AC6-4477-B21E-2DF660CD8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283F1-7E70-42EA-AF43-4F1D29886D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D5D6B3-7A72-4555-B7A4-F367D9E1BDEF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38A05D-1EDE-466E-965B-7F679751A0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897923-1A8B-4D5C-BDBC-6F6F97E5F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Var uniquement pour des variables locales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273CD-6E4E-44D0-87C4-A40618681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622A5F-AB33-4972-9CE4-191190580453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ED7FD3-2691-467C-9851-814DDFF687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BC76C6-944D-49E6-8D2C-3140C7E863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B4A9A-3C14-4C55-AA09-57752998B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10F7CD-4B46-4823-8E6D-05433CF776B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78054F-B52C-4941-A1D1-5D0F0EA02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BB6F1C-D11A-424D-9D2D-642F27AF36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84D4D-ECA7-453A-9DCE-AB15F51E4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231CDF-AD44-40B4-9D0B-978E5298F1FC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FEC39-DF06-42C0-BE64-BD6D411A01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9C9462-E78F-49C7-8C11-A0185065E6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A09EA-FFEA-4AFF-91E8-0BF5678C2D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FA73E0-9660-4CC2-A2E9-B41DDA39BE39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757C51-E442-42B3-B8B1-60F4989AE1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0FD8DC-D9E1-43FC-A48C-A71860B7C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7599D-0397-49D7-8A52-59363E225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46E00F-2D18-427A-9820-D050592F1B45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D16CD-529B-4E7A-AE39-94C7738B9C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8A3868-50D7-4A64-9EFE-A21070DD3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F3CC8-CA5E-4872-A908-2C001A3351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F02E8A-A606-46B8-A6BE-38D9C2C783AC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6775C1-4C24-40AC-A269-D256D17396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1F883C-4C4F-46F2-B14E-3A9ADE48B0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239CF-B149-4F11-B26A-9F2D7B20D8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9E1282-5EC5-4681-A541-5E7348FA8567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C476DB-E26E-4D61-BAA0-9B736FFC6F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7638E5-67AB-49FE-86C7-BCDDC8392E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93EC-0712-4F30-8B26-87E17CE8B1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A713D6-CD9C-4BF0-A97B-CF5E5F5CE63D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34311F-5524-4493-9763-F9119CF911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5E76C-A14E-440E-A114-57907B51BF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A4A6E-1E6B-46BE-9BFE-DF0517D250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2490A4-DA6C-4954-96F5-E2E768DD2A3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A7ADC5-42AA-4AD8-8001-28761FC11E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4384D7-D95E-46B2-91E6-6505C4607F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9A1C4-B27A-4042-8CD3-E99BBCA89F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99933E-CFED-427D-BA84-0566DF37754E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DBCC6C-BD7C-4D14-8856-A0B949EFB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D9BC71-993A-4DC5-B19D-734AE2DB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1119D-738E-41F5-9A25-54804D1883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0382E6-98B9-4373-8E5A-250A3569F571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900F74-E310-49CB-9D48-1B8930C596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94CED4-1232-4DD6-9AF1-A599A133D4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1423D-7962-4A4D-BE89-FD36CE8213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448846-046C-4811-AF94-940B28015ECA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B67A72-6985-4B45-BF84-5FCC08289B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7FC3CD-D0B8-4F46-9378-99831F877F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3D9FC-AB6F-4DA6-A813-E1988AC9E7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2D9B541-CAD2-44CF-8A85-471F301FB946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E9FE7-095E-4292-BA92-C0C2E85654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FC27A8-6369-4C2E-97B1-2BBEB1ED00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CFDE4-CC4D-48F2-ADE2-681440582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E21FA-4440-455D-919A-17F20FE27405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0F40A-93B4-4B11-9AA9-4D10B4090B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057D07-1805-4565-AB93-B3EBA2A64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547493-62BB-4CE2-9A64-62A75F7E7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BEA4BE-4B71-4557-9C14-FE81ACD6B886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8541C0-E192-42E3-A632-6979F205B6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BA9EB3-FBBE-40D8-89C2-BA004B1397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A5949-BBC8-4C83-85B7-76334DCE66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71F0F9-AAD8-4383-BE9F-E80BFD8D1741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976A2C-FC1F-488C-AD42-D52EBAA4D5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E7F1F2-C229-4513-81F2-869FA11B92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EF337-8708-49B2-B51A-E10F91DE5C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0D94B3-A98E-4D46-8C4C-97A872D054AF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AA5B21-D420-4C56-943E-78A33460CB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5CCFA5-6DF5-46E9-B3CB-909803F8A3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En sortie, x = 10, y=6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7646F-604D-44F2-8E24-E84233969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7E88CD-E832-4376-A355-065DDF9C59A1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7FD173-3AB6-43F1-9469-11793EF7F9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63C449-554E-45DC-9111-BA1E7F9F82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Resultat :</a:t>
            </a:r>
          </a:p>
          <a:p>
            <a:pPr lvl="0"/>
            <a:r>
              <a:rPr lang="fr-FR"/>
              <a:t>1 One 1</a:t>
            </a:r>
          </a:p>
          <a:p>
            <a:pPr lvl="0"/>
            <a:r>
              <a:rPr lang="fr-FR"/>
              <a:t>2 Two 10</a:t>
            </a:r>
          </a:p>
          <a:p>
            <a:pPr lvl="0"/>
            <a:r>
              <a:rPr lang="fr-FR"/>
              <a:t>3 default string 10</a:t>
            </a:r>
          </a:p>
          <a:p>
            <a:pPr lvl="0"/>
            <a:r>
              <a:rPr lang="fr-FR"/>
              <a:t>4 default string 4</a:t>
            </a:r>
          </a:p>
          <a:p>
            <a:pPr lvl="0"/>
            <a:r>
              <a:rPr lang="fr-FR"/>
              <a:t>5 default string 5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759E0-7B34-4D36-861F-B9D0AA4754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935140-FE79-4D2E-8803-EBFB351562E5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F2F82A-6442-4D2A-B071-17286D728C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7F0589-F78E-4195-8DEC-6EE32D8A59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60B5B-61B0-4091-A170-DC2CF7680C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C09E90-028E-4133-848B-F0688C484F7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129DAC-44FE-423A-8B07-AF8487B01D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0C3705-2FFE-4A00-99B8-7F989221CE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D6477-45C1-4E11-B8DC-0EA6DF50D5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FCF829-5C1F-4989-B204-F192E1D458C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340D78-B097-4569-9973-D38133FEFC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5E9AF7-B257-455E-8DA5-A00253A873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74212-4545-4BC4-8680-E7E7CE60A7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FDEDD6-A05B-473D-AEAE-9F1018145170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86352A-112D-4AF9-B078-244FB3603C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A1BC42-848D-4821-A4E0-FB0C593E1E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70F34-87D0-4C55-BE7A-E0E20E6E56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0D9F24-361C-4EAE-9BEE-2A7A1D36DC72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1D5469-5D6E-46F5-91FD-8A165A4143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800162-5303-4DE3-AD0A-6B7CBD1BF2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8E852-95A1-4E74-8C91-865676174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5A3BDE-F1F0-4D16-9793-5965C30C979F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517A49-0564-4F6D-87D5-1AC7E371B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DF8AC8F-EE1B-4763-84D0-8FCB197C73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F00AB-29C4-4994-9E39-10BE938E5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610CFD-9A62-49C4-B016-EAB8D44BB7F8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572B26-B342-463D-812A-F48F374530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5C13D8-6705-43E2-95E7-DBEABFA7C7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39C5E1-EB7E-48BD-BE4A-6FDA55B76B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9AAB6C-DA1A-4F3B-91DB-BB1BDFB3B3E0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C243A8-C8C0-4C9B-98B3-622CAEE67F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073A0B-4B0A-418E-8FDC-8716E9A5E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520BE-B088-41C2-800C-E67C551677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71AE22-84C8-44B1-8F17-8DFD31CB6BED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0F6ABE-E4B1-4075-AD12-48004FDF4B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E49A7C-BC17-47DF-BE8D-7B93EA83E5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DD97B-D7AC-453E-99A5-8F88176EC0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7A0948-83C0-4711-B111-6AE6278C3A4A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3D99F9-A39C-4D57-B324-C2D2BA07FB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937BE9-E2B7-47A9-8BD1-FD7B1D9060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6428E-CD7C-43BC-A2C6-FE52A8CC5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8531B1-BD01-4C3B-92B3-424691476E4D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143E9F-4472-418D-8581-44A118229B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A4B46-2D9E-4C6A-9EFC-59710F4428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8E6212-5668-4C44-AFFE-5AE358A62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6520B2-5A2A-4BA0-9372-629EC4B1CD13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ED8EF7-0ABD-484B-8BD8-8BE7FC3D3A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1B83F9-AEE8-443F-A1CF-CD3CA79BC9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66ED3-7EED-4183-96D0-E3EEA5B979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193292-8A5C-4BB4-B813-DC20C4209EE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7317CC-6445-4108-B982-1702430214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378F85E-A5D0-4954-90F1-8AC142DB25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E8400-027C-4A28-8957-D75F542853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DC1C93-032C-4B1B-9D31-3A30FCAFDB0E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D70C08-A6CF-4D49-8BF2-7ABE5DA4A5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9771F0-1457-4CDA-A03E-6C5304C9AF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B2E797-5595-4994-A596-5E57FB526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90F028-4250-4172-9E6F-54751801E854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10842-515A-4023-A392-718FD5516A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7AC853-3889-43CE-8928-3CDEC827A6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1C09F-7488-4D5E-B972-6690F89E2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FF9A7E-E554-4507-9646-FC1E6D4CE9A3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CDF21C-6848-4FA4-84F5-6A312104B5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3B6C82-13FC-4975-9C27-F5591466E7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5F327-1F87-475F-B51E-5858FF09A6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312342-2E75-4A2E-9ACC-33A6E663B74F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81711C-ECFE-49B4-B533-AF5DDE26EF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C91556-F121-426E-B9CE-715414689D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0E712-7497-4024-872A-F9938DFE98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CD812A-77AD-41E9-85E8-BBE686F824E7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51052-3E7F-4CE9-BA62-93467F5688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7895A2-FC65-46AF-B6CE-BF56D335DF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>
              <a:spcBef>
                <a:spcPts val="1060"/>
              </a:spcBef>
            </a:pPr>
            <a:r>
              <a:rPr lang="en-US" sz="1600">
                <a:latin typeface="Arial" pitchFamily="34"/>
                <a:ea typeface="MS Mincho" pitchFamily="49"/>
              </a:rPr>
              <a:t>Rappel pour valeur nulles : on peut aussi définir comme</a:t>
            </a:r>
          </a:p>
          <a:p>
            <a:pPr lvl="0">
              <a:spcBef>
                <a:spcPts val="1060"/>
              </a:spcBef>
            </a:pP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Dim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Variable1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as 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Nullable(Of</a:t>
            </a:r>
            <a:r>
              <a:rPr lang="en-US" sz="1600" b="1">
                <a:solidFill>
                  <a:srgbClr val="3333FF"/>
                </a:solidFill>
                <a:latin typeface="Courier New" pitchFamily="49"/>
                <a:ea typeface="MS Mincho" pitchFamily="49"/>
              </a:rPr>
              <a:t> Integer</a:t>
            </a:r>
            <a:r>
              <a:rPr lang="en-US" sz="1600" b="1">
                <a:solidFill>
                  <a:srgbClr val="000000"/>
                </a:solidFill>
                <a:latin typeface="Courier New" pitchFamily="49"/>
                <a:ea typeface="MS Mincho" pitchFamily="49"/>
              </a:rPr>
              <a:t>)</a:t>
            </a:r>
          </a:p>
          <a:p>
            <a:pPr lvl="0">
              <a:spcBef>
                <a:spcPts val="1060"/>
              </a:spcBef>
            </a:pPr>
            <a:r>
              <a:rPr lang="en-US" sz="1600">
                <a:solidFill>
                  <a:srgbClr val="000000"/>
                </a:solidFill>
                <a:latin typeface="Arial" pitchFamily="34"/>
                <a:ea typeface="MS Mincho" pitchFamily="49"/>
              </a:rPr>
              <a:t>Utile pour les tableaux avec des valeurs nulles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79A24-3F48-400E-A4E7-88C972163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A2E327-94BD-46AA-83C8-7013835777F4}" type="slidenum">
              <a:t>55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71B48E-E13C-46B4-ACF1-D0AEF492BF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C7CCF0-896E-4883-A990-A55BA848C6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25739-F8A6-49FA-81C2-AC98711CCA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A82249-94C5-4662-BAB2-683AD8A9DBF6}" type="slidenum">
              <a:t>56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796E52-86D4-4E9C-B573-2D3C9A2CD4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554BD3-0ABD-4083-97C9-1C4D53CAA8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92866-27FA-4544-BFBF-ECF3219946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D678F4-2374-4F0A-9130-22B84A4B41C7}" type="slidenum">
              <a:t>57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C96E9A-A9FF-4C2A-BAB1-EF11D9B34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CBE199-9481-4A6F-A041-1486170C28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Execution différée, c'est lorsqu'on parcourt la collection que le code est exéuté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71D96-B28E-4DB3-BD6C-4526DAE9C9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AF088C-06CB-4AD0-ADC3-FB957747B98E}" type="slidenum">
              <a:t>58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E208C7-3DDB-4AC3-999F-9988C7CBA7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3A2DB5-F4AA-4FF6-82AB-2C9B4AE34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796DE-5160-44ED-AEDC-41B99814EB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938A56-28BE-4141-A45A-B3686A234231}" type="slidenum">
              <a:t>59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4D1C-50E3-4171-81CB-7D03613315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F8253A-F483-4CFC-915A-D873259B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B8A034-C69E-42DE-AC35-DB90852C5F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01DEAD-D171-4208-90E5-B86658E2731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BEF31-16E4-41D8-B7DA-BA6DC6EB1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EB2A20-B6E0-44AA-B87A-F40C6EE842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63750-6585-4C80-921D-EFF3D5D12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83C520-9919-4F20-B5F7-6D3768840190}" type="slidenum">
              <a:t>60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C9873F-D40C-4122-A57A-2233FD5A99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51A8CD-8CFA-4969-937D-95676ACD4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84B-1317-4BD5-9B0A-243E7B74CC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B62140-5142-4350-AA88-49974BD1C424}" type="slidenum">
              <a:t>61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4C37FD-69A0-40A7-8BF3-16924EB078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35A41A-6436-4B80-8E1B-5F02C93895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C846AE-C4B3-433E-8E18-5EDFEF63C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C896F4-B7A3-4985-8FB5-68A0980B0AF4}" type="slidenum">
              <a:t>62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362613-E0B7-42EB-9B82-584DCA2189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F1F49A-4C1D-40E2-9D58-240B5DFB32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8A79B2-AD8C-4C94-8F8F-C222484E81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DEAF1B-67C8-4594-B2D6-0B95D0AE8383}" type="slidenum">
              <a:t>63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D031FB-69F7-4A31-8264-651EC73FBE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41D3A0-CD0D-47E1-BF33-4872482CDE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FFBE2-4651-4AFA-A49F-14253B6632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45EF51-51D1-4297-A028-FF8420BA7244}" type="slidenum">
              <a:t>64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B8879C-A375-4D4E-9EDA-701B0616FE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4102CF-A1EF-4FB3-8AAF-4703CFF293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86442-8C53-45B8-9E9A-7662936662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4DEDAE-E8F2-49E1-B50E-5072CEE5156D}" type="slidenum">
              <a:t>65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C296DF-D8F5-4319-B3DF-6E15A96588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1B6A25-14DF-41A7-928E-553EB3CB81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24BD4E-A120-4DC9-87AB-2802CE9F80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378B07-3C5F-47ED-984A-872918CEC129}" type="slidenum">
              <a:t>66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E8162-1A83-467A-9BF3-653071DF6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865317-1DAC-4626-B0B0-6E517CBDB1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25A85-DA57-4083-ACE6-8B0A80F8B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9B5AD6-B8BD-415F-95D7-D75FD1D3E433}" type="slidenum">
              <a:t>67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972921-2815-4456-9D2B-CCA9FBEBD5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E3BCDC-509F-4517-813F-84931DD95D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129C2-C0D0-48A0-876C-C5F26DF1C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653D8F-B901-49A0-8F81-2CBC1A782141}" type="slidenum">
              <a:t>68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60DA9D-63DA-4F4D-8424-98D57A2DF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C58406-5262-4AED-B9DC-980F79E72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726E0-6CFC-471E-97C9-876F41EF33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2EF2A5-3474-4740-98C0-8CFEF7ED12D5}" type="slidenum">
              <a:t>69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7700B9-C81A-4C23-B3A6-424D409F22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7C4A9A-AEF7-40C7-B412-3D0B737DD2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EF9C6-A109-45A5-B11F-767392BB6B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A84DF1-4BDF-4C9F-B7B3-DDFDB02819E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F08B8C-D783-4BCD-B492-3FED8C221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A050C5-1135-488E-B402-0789FA464D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20CFB-7327-4E6B-B117-8D5D4173CD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40F53A-01E5-4C97-83D6-0204978F0B62}" type="slidenum">
              <a:t>70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1B6FB2-090E-4DA8-BF3F-4D3BE40DDF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662D9C-AE0D-4368-9874-EE776CA72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127-D964-42DE-B106-1C2EB00A0A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7B3ADD-5A30-4BBB-993F-1083F9CE6FD0}" type="slidenum">
              <a:t>71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883159-1965-4C81-9D0A-A904D5B819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8E8E21-E060-45B5-A1B3-15503E1B8A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D3823-6EDC-4B45-8A98-3D72152321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E61EB6-823B-4943-ACB1-357B9DBB02D9}" type="slidenum">
              <a:t>72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8725C2-9A19-415A-BA90-41BC19A905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028BBF-6774-45ED-A673-F7B4BDFC1B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253C4D-2FB7-4D3B-9AA1-B85038DB5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3EBDF2-65FC-48D2-8F6C-96F1B94C1A0D}" type="slidenum">
              <a:t>73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73C452-E051-4EB0-B828-76D5CD4559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F1BD91-9CC4-4803-9B27-2A1515FE48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2D922-1FED-4A47-8CEB-B393473056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8C9E30-6C23-466B-A9F1-EA769808104C}" type="slidenum">
              <a:t>74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00A72-BEA6-4D4B-83FB-004B5DE09A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12121-352F-43ED-9B48-AAD6264B9F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E45DE-B025-42E4-832A-6E7FD1D6E7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01EB8A-706F-40F8-AF5A-3BDCAAB62276}" type="slidenum">
              <a:t>75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E7D34-5AA1-4258-9575-61F41E8BDB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58ADD5-3768-4A14-98BD-28A9779631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62438-DAE9-4A5B-B6FF-9E2C0490D9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C40B87-2CCA-42F9-BB7C-D07AD827FB9B}" type="slidenum">
              <a:t>76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EB0D50-690A-4D42-A073-30900B07B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82F061-1F55-4BB2-B261-1251C8C6E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CA25C-4BD7-4207-A332-197B17B076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7C76A4-8232-44D0-A1D9-34DEFB0D155A}" type="slidenum">
              <a:t>77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C27B6F-2331-4AC4-BA40-5ACE6839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459C0B-0EE0-43CD-93E0-DAC3679ED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D2A9E-1AFD-4495-BCBD-1E2119E19F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D7EEC6-87B5-47C1-BC3D-17B7C751398A}" type="slidenum">
              <a:t>78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7CF17E-50DB-4C78-AD10-6BB964D93E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C77F63-332A-48B5-BED5-2503112305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F62F3-78EE-4162-8314-DE9CAC5A68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535A19-B8E1-421F-B9CC-7A05562CF306}" type="slidenum">
              <a:t>79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942005-8E9D-482D-8889-02A302BF08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D74DB-77AE-4CA2-B555-665AF6851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F0E585-41BE-4426-A729-A8B76E95C9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5A903C-C556-4783-AC75-4326BC2BF91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A80407-5F97-40BF-B351-190A736D39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24EECF-DD05-4ACC-A36D-3E793BC9A1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A36D76-CFE1-4931-BB0E-D2FA6948A8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DA6292-146B-405A-BDE8-A7CBE8055EB5}" type="slidenum">
              <a:t>80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3B2890-9B26-4305-B792-11E0146269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93A62A-157E-458F-9A79-931FBB28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2E6FE-23C3-4D5A-A10C-1F53DD9411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22DC05-1248-454B-A15B-C444634CB368}" type="slidenum">
              <a:t>81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526776-232E-4DDC-BE0D-8F5ADBD9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A70072-6244-4925-9050-AB0F9EEC9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B93536-0872-4DB4-BBD7-B8FBB622A3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723CA2-3649-4685-9773-B60290DD883A}" type="slidenum">
              <a:t>82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ED558F-8FAD-4510-B470-7068D4D065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315EC1-4004-4287-8782-5C80700303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48C51E-99CD-4353-98BC-3702D566BB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747DF6-AD87-4371-BB70-04F30C1D91BD}" type="slidenum">
              <a:t>83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B659B7-97CF-4BEE-BDD6-91D36444BF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D5CB15-6B79-4F88-BB1A-E22D4E2EF1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58341-0414-4D76-8924-41AFE5A099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01E567-8AB9-48AF-A929-040BB4779757}" type="slidenum">
              <a:t>84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1FCC24-BD82-47CC-A1DF-222FE4C4EE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F4F473-5E65-4651-B204-7E6134D30D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07E27-BDCD-4E9D-A4BE-F00E9062C9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4F403E-B2C0-44A4-966C-A482BBB81FE9}" type="slidenum">
              <a:t>85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96B19-A49D-4FD5-87FA-963217E745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1E97F6-E205-42B9-B59A-A334EEAE0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FA950-6225-4D46-A462-1C2DF5A2ED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F3C61A-7256-418C-B122-C9BB62D1F9AA}" type="slidenum">
              <a:t>86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F44815-C3B6-46B3-AFEE-CBBA1AF13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6FDD0F-95C0-4E86-8044-7747BE51DD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BD5E7-FE83-484F-98BD-D2A06E3DC7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F8BDF-36EF-4834-B3C8-42FEC2987D65}" type="slidenum">
              <a:t>87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F99017-A6F8-414F-ACE9-E78B05A6F5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8156FB-849F-4225-A938-CF754E37C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81B0F7-10D4-4305-8C35-B234C82E4A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DD38B6-B182-4BD5-8634-91029B53953B}" type="slidenum">
              <a:t>88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E9400E-4E63-40A1-AE30-E8E91D0622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611424-F398-46A2-9286-5F79070FE1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B985D-6E16-4CAA-B6D6-C9059221A6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4C19B9-05A9-43FB-8A00-01BAFE40C8FD}" type="slidenum">
              <a:t>89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2806AE-73EE-4CDF-8611-4A06DC6F1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FA8D03-04B5-45BA-9B81-269BF1D15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6CF373-C6DC-46A3-9EA9-D3EB5F7510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212684-9BE0-4CF2-B8E9-E2B73C7F726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09799-2588-4BB7-8C02-DA896D9DBF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E18008-BDDA-4761-8908-B551EF6A1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1A1E08-A2BD-42B7-A23D-D6E3577BE1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2D7AA-422E-42F4-B999-4E397FBE945D}" type="slidenum">
              <a:t>90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5642C4-070B-484E-AED9-BE66C04A87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119739-88C0-43B9-A50D-A95B23A493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15A699-B0AB-40A0-8AEB-7BEF28246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1CF14C-9509-4EA6-9A35-3B1F2A710529}" type="slidenum">
              <a:t>91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8ED82A-8E4E-437F-9059-A02D6326A1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1A15D1-2617-42C9-BFC7-15043CD12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E8D3F5-CE87-46B3-901D-40538EE3B1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D3975E4-0F34-40D6-B0F0-631D3731FF38}" type="slidenum">
              <a:t>92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B53464-BFF2-43C5-BE35-F626E64D3B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C4B624-AC8D-4DDE-991F-89C00BC80A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83379E-D577-43F1-A90A-E1F1324685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D12E37-8512-49E6-9705-25BBA8DB97BF}" type="slidenum">
              <a:t>93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6FD89E-E815-4037-A26B-B9B2323F84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06AC64-1F9C-43E6-BA55-FA7EC622CD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6EA30-0570-45A0-B097-254982D131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F4EA00-2486-4D94-8502-290998A74272}" type="slidenum">
              <a:t>94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A3C28-8C93-4F43-B9E1-1518AB8073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67ED38-F13A-447C-ABAC-350F4A90CF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B0DF9-131C-4752-A756-7601C682EF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B79D16-043B-4C9F-A088-D49E7F7962F5}" type="slidenum">
              <a:t>95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C555D-A763-4BAC-94E3-67C2C9F0A7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EA1AF6-C487-4B25-B154-2F6566652F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C57BD-3AFE-44BE-A9CD-7EB2D2B456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4018C8-50F6-4CA5-80D5-F153E1EE42A1}" type="slidenum">
              <a:t>96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4C18BF-1ED4-4191-83BE-978DB6B6FB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00BF6E-0D0B-4E3F-9EC5-5AD17C73B1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6A5646-F388-4079-A3D8-12C7D9C348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6C598A-3B83-4D33-90A0-37D3B2B1178A}" type="slidenum">
              <a:t>97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6FADCE-CE15-495B-A6AB-AA197F5F51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61400F-25A3-455B-88AA-17E2C91D4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607E9-6B23-4D7F-9FB2-587BE0491B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F01608-7338-4DFC-A1DD-01176E4BC84E}" type="slidenum">
              <a:t>98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1A022D-055B-4BDE-A3E9-B5C7FE91B5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543765-6FAD-4F2D-AC4F-991A904EE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CB29ED-2596-428F-8CB5-6C989B360D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C9144E-D16D-472D-8FAE-4EBB96E0FCED}" type="slidenum">
              <a:t>99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DC98E1-A762-45FA-9B54-1DF6661B6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2FBFB9-BACD-4113-96FA-493AFD5365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B5BD-5E50-43FD-A9E5-2FABBBD60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66AFFF-1FC7-4D6E-8999-B9618BB0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91406E-1C19-431C-BC18-6E9DF72AA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CAA26B-15DE-41AE-840E-264D7A0D8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7B35556-9417-46BD-ABBA-8B9CFB299879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C39CD6-A67A-459C-BCE1-2CFE3BD626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396BD-443D-48BC-BF53-F5F52526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07CF12-DD5F-4EE0-AE11-875F9C1E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E90497-A88C-4584-9036-310C8524D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E5DD70-4350-49A2-B9D8-9FDE3F357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F53410-C7B2-46B1-95E5-596B727FCCA6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0A45B75-917A-4E81-8A65-03A9C3F74AE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1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93C3EE-539D-406E-9C03-D437D10F5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9D1FD3-BEDA-4EA6-B991-7A874359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D367E-65E6-40B7-AD97-500552612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E3A24C-25E0-47B0-A7B9-F71E5A1DD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1A46F9-4738-48C5-8C23-2A53197C9E7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C25D1FB-5FE3-4B89-B72F-EC0FA44D74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9C2FC-F08B-408E-81C5-E0A494AA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10D39-A574-49B4-9401-1961D66A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FBFF1-8096-4D39-96FC-9960E3044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3B29D-6722-4BD9-AB4D-F16F8D366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63C124B-9BA5-4BA8-B18A-6622D8246FA4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CE70A28-7AE7-47B8-9F2B-285EF424A7C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08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1A33E-0BA1-4AC3-AF6F-68796537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AE1176-3985-4FDA-8439-A8DAA2AA2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97C6B-82CD-435B-9BAD-444A88973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D40848-5E55-4D93-A189-3ADCE729A82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736C30-A863-4873-B50B-41F9DEA44C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297C1-74A7-4DEC-AD7D-BA3DDF7C4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43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1ACB7-AC78-4AC6-9E58-EF93C6F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76C87-048A-4E66-8072-5C3A6DE7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B48BAE-B0AC-4EE8-AC4C-3047B8CE3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F739B2-416F-4758-BF14-3FD6B8865567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E72628-23D9-4D1F-9D1B-9866970D1A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27321-B19B-4D56-AD3A-247770DFEA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1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7913C-C0AC-45B1-BE9A-8558A93A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E744B-B341-4C69-980A-364DC64F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DC24D3-B734-4DEC-AF3C-5101133D1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71967D-AC4C-47D1-8EFB-FB46ABA3974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7BFC9-2E47-4D3F-8B1C-CE399AF6F8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3EB0F-3D31-4FD3-A31D-E474412696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33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545C2-54E6-4248-B5C9-27EBCC83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1EDBA-7525-458C-9C14-6505DBF4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6048B-30A9-4C86-B6C4-9DF41323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4BD978-A8BD-43E5-8623-97DD64CCA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322ECF-10D1-4420-A4F5-885695518F77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4329316-631B-48DB-AC88-4398D5641C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360AC22-922F-4F77-9861-84EDBBEF2E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364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974A7-22AC-4795-A525-946DAFBB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631589-E67B-4731-B8AA-75BEB5E0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F0E7A6-3756-4596-8903-7F8AEDA3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251CE1-9F5E-42C1-8832-8D2DF1A9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BCFCF-1529-4DB1-8F59-0705BDFFA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EB627-9A1F-484B-929B-9E45601A8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44207D-A43D-4412-97C4-CE5606BB4023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2A60EA1-6052-415E-9A2A-C9B5317CF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A217ED8-AC43-4484-9D89-6BF9F91024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75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DE01C-3826-4293-92DB-54B9CD94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24B7B1-C9A1-48BA-AA79-0E6EE01D1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D5FE99-1017-4438-97F5-F8230FB02FA2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FBF3D-A343-4141-B54D-1160C41674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241C6-C393-42DE-80A0-F340A356B0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40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4E7783-2B8A-44C4-947D-A8C80CD90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2183D7-F5AF-4835-A6C8-FFC2553DF80F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847773-AEB8-4345-8587-E5709DB7E4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F72F3C-750E-4345-8C41-55CA567646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4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4AA22-DEB8-4354-A5B6-0F00C0C6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3EDCC-8CC5-4967-B9FF-57229D58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4B8068-397F-4D8D-852B-348D3F696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B17029-A0DF-4155-8E9D-C436D782E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C570CA-84F7-49E5-9C55-513F406A410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9A0CA8E-7387-4FF9-9130-1A68EC9466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95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497C2-CD6C-48AE-8530-C187B02B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DB1F4-3F9B-4F6D-88DF-870FF576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DC1A32-B1FC-46B3-9F9E-D5083BF4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C6656D-A4BB-4D1A-8399-A29392685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F87328-B70D-478E-A0E8-225F7549EDB3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5EB182D-B462-4532-A457-E7C7971F6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68FF6FD-DFE7-42FE-9D4E-41328D089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62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05791-C273-4865-99F1-0BEDA1B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D1F9EE-6960-4DD9-A063-C7C98FB18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73B9F-A1AE-429F-8032-C665C44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792AE4-0D8D-4F53-A478-DD2215C88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43CD4D-E8F4-446B-85FE-DC9EA06C91FD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FCAC9AE-0CB7-497D-9A03-9D66C2C62F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8F0BC7-3B52-47BA-A35A-AC94ACF6D6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3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7EB1-EA46-4F5E-8D4B-5366DA5C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4F281-8F81-4AC5-94F4-CF3458209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DB45BC-C081-4752-ACE0-C64E6BAB9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68BE67-5C23-45A5-91F0-9E71FB33E24E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B434F8-DD13-41ED-84E2-D0BA1F6C0D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4D7BC-675F-4488-B39B-C3007675B1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0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33951-3092-4CED-BE42-920D7625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715D16-2805-4EA3-9243-7584721B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C09966-2FC0-4A03-907E-D62C73370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2CEDB1-B67B-489C-8E1A-048107243EB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BE3475-9899-4BE1-A2C3-78A702ADFE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97F5B-E2A0-4EA8-B868-1E2E14D54A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1B387-859E-4E90-9C9F-8C9BF293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94665-7300-49B1-968E-1CDB05C6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19C814-AF99-4055-990D-B5D04C4B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2B27D-5E31-49A0-B551-D459B41A1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BD848-795D-42B0-A158-A3335CA4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AFD1035-5F01-4E8C-B000-A4393F3E7380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560341-6D2C-4F90-B38A-1263060101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E8C94-A13F-4F5C-A4E4-B18740C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CCE9EC-7B2F-4F88-89AA-6EFBEC70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D282B-F12F-4A5D-B971-7D9AC260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BE9BEE-B061-44CC-9C1D-0F7D7750A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1F789F-322E-40C6-BE3D-24C1521B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E2C9208-20F1-48B6-A36E-D72FA20F26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34C7BA4-C761-4CB0-935B-00BB29D0C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C1EB01-9863-4F03-8986-5EE4B842EF8D}" type="slidenum">
              <a:t>‹N°›</a:t>
            </a:fld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D227D-A50B-418C-918E-CCF85E7C0AB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505B0-284E-4606-9C0C-8C206B88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733C7A-17BF-4AA1-B240-4A7CD5B50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F5578A-3CED-4300-AD95-EA88E8A90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D1AF80-E7A7-457B-8DEC-F2A50C5B3A3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09A09-069B-408B-91B2-60C9857C62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168107-84BA-4AE7-958E-373F42524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1DF9C6-D3E6-46C1-9181-B248DA947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40981B-95DB-442C-A52D-BB1A95852366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17F6D-D0F6-4D7C-914F-2E23B32420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81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680AD-C750-4AA2-8EAB-4A9947D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769F-E001-4BC4-9592-C5F5521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5972B-904D-4A07-A0EF-A4D6442A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0DFE3-AF27-4AEC-8E81-EE47370A0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2F1AB-F3B0-4414-A0B4-B75D41BEA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4A1E875-F139-41D9-A063-A6531F28B415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D450D3-5CDC-4FB8-B74A-4F09B60F67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14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8439-AD0D-4509-9AB2-90FA4DF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EAFF21-E699-4D3B-A4CD-190F40FF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36908-DDA1-40E9-9CD3-92A65B56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1D9DD-85E8-4761-90B0-A3152B47B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403B1-5425-44C7-9A06-B43D5F9E5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CDB89A-4465-424E-BE2F-1ED2C7CFF4F5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3ACF67-71A1-4C2F-A383-4EC1B18461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awan.fr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7E508-3829-400D-96C0-D265F373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933889-44BE-4842-8CB4-74D2D7B28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52C318-DE71-43DA-8C8A-76B204A92AF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40000" y="6887160"/>
            <a:ext cx="882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5A1347-7F9B-4BD6-A3F3-C0220263F1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6887160"/>
            <a:ext cx="36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1C9F212-62A8-4D61-A80D-6A1602BCDBA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B629D88-945C-4F38-8622-5847572A602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6DE81-CF71-4F36-8B34-F889D95778B7}"/>
              </a:ext>
            </a:extLst>
          </p:cNvPr>
          <p:cNvSpPr/>
          <p:nvPr/>
        </p:nvSpPr>
        <p:spPr>
          <a:xfrm>
            <a:off x="360000" y="6443999"/>
            <a:ext cx="972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11, rue Antoine Bourdelle, 75015 PARIS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28, rue de Strasbourg, 44000 NANTES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Batiment de la banque Rhône Alpes, 2ème étage, montée B – 235, cours Lafayette, 69006 LYON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Lille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16, place du Générale de Gaulle, 6ème étage, 59800 LILLE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16597E07-55EA-4F30-ACA5-C6D2F7F79F4D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108000" tIns="63000" rIns="108000" bIns="63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D0C7EB50-BE77-4689-886C-0F954C808493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D9A941EC-19E4-4FA0-8CBD-2869379B8C19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3C98CAD6-3E7E-495E-BFBC-205EDCE59863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431BDD-072E-4837-9679-F4093082B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5832F65-B24D-442D-87BB-D433E6D49EA5}"/>
              </a:ext>
            </a:extLst>
          </p:cNvPr>
          <p:cNvSpPr txBox="1"/>
          <p:nvPr/>
        </p:nvSpPr>
        <p:spPr>
          <a:xfrm>
            <a:off x="1007999" y="5556600"/>
            <a:ext cx="8460000" cy="43955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spAutoFit/>
          </a:bodyPr>
          <a:lstStyle/>
          <a:p>
            <a:pPr marL="0" marR="0" lvl="0" indent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Arial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Arial" pitchFamily="34"/>
                <a:ea typeface="Arial Unicode MS" pitchFamily="2"/>
                <a:cs typeface="Arial" pitchFamily="34"/>
                <a:hlinkClick r:id="rId14"/>
              </a:rPr>
              <a:t>http://www.dawan.fr</a:t>
            </a:r>
          </a:p>
          <a:p>
            <a:pPr marL="0" marR="0" lvl="0" indent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0810.001.917</a:t>
            </a:r>
            <a:r>
              <a:rPr lang="en-US" sz="1000" i="0" u="none">
                <a:latin typeface="Arial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511FF-28D9-427A-9D1C-53BF83F47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07D9F-A44E-4779-8198-9A838B2BC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F6888-9C6C-4ADC-AB21-B912A2E00D9F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BDAAF-FA61-40F9-9B18-BCE05AF616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40D46FA-83D3-4386-B3F3-DB0D622E2430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C23EE13-3202-4016-B49F-A8C6FA6B0B0F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BB45F-1D92-4225-B181-F3F53DC78405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D60CA2B-A7DE-40B7-AE4A-3537925180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FC5CEA-FC0E-46C1-A71B-6A96C0E71F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defaul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msdn.microsoft.com/fr-fr/netframework/default.asp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A29A8B-4D1A-4BDC-A0AE-07F92BEB3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7D561B-AD7E-4B32-9729-11E43DC29D6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0FE716-6797-4E0C-AD6F-998068E8DFCA}"/>
              </a:ext>
            </a:extLst>
          </p:cNvPr>
          <p:cNvSpPr txBox="1"/>
          <p:nvPr/>
        </p:nvSpPr>
        <p:spPr>
          <a:xfrm>
            <a:off x="1080000" y="1800000"/>
            <a:ext cx="8100000" cy="3600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Langage C#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Initiation</a:t>
            </a:r>
            <a:br>
              <a:rPr lang="fr-FR" sz="36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</a:br>
            <a:endParaRPr lang="fr-FR" sz="3600" b="1" i="0" u="none" strike="noStrike" kern="120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Mohamed DERKAOUI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fr-FR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 07/07/2017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0ABFC-4CCB-41D4-833F-2B555201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3C37-4B7E-4527-B39F-C74C79413662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F252AF-863A-4B18-B678-4FD723DFCD0B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561E25-85FD-443D-903A-D09EC059DE1E}"/>
              </a:ext>
            </a:extLst>
          </p:cNvPr>
          <p:cNvSpPr txBox="1"/>
          <p:nvPr/>
        </p:nvSpPr>
        <p:spPr>
          <a:xfrm>
            <a:off x="540000" y="1728000"/>
            <a:ext cx="8820000" cy="34919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- Normes et pratiques du web.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Modèles d’application unifiés.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Classes extensibles.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N.B. : le Framework .NET ne fonctionne que sous Windows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Utiliser Mono ou DotGNU pour d'autres plateformes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1EE637A-CEC7-4987-A664-B2BCEC05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58C9B0-B819-4F4E-AF12-5F3332CE34DC}" type="slidenum">
              <a:t>100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06F0F50-8D2C-4DEC-BEF4-FEDEC1FC97D7}"/>
              </a:ext>
            </a:extLst>
          </p:cNvPr>
          <p:cNvSpPr/>
          <p:nvPr/>
        </p:nvSpPr>
        <p:spPr>
          <a:xfrm>
            <a:off x="611280" y="1795320"/>
            <a:ext cx="8694000" cy="144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occultation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shadowing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redéfinir une méthode d'une classe mère et à « casser » le lien vers la classe mère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2301C2-6512-4856-B9B3-4AED4095F104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Occultation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A0C66B-0400-45D8-BDF0-6CC0742848A8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 new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0218F5C-7261-4DAD-9387-E9F03DAE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B8FCE4-B8F3-428E-AC6B-576375A99A32}" type="slidenum">
              <a:t>101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A7A7FA-F817-439F-9FF3-EB35CCD29744}"/>
              </a:ext>
            </a:extLst>
          </p:cNvPr>
          <p:cNvSpPr txBox="1"/>
          <p:nvPr/>
        </p:nvSpPr>
        <p:spPr>
          <a:xfrm>
            <a:off x="540000" y="2314440"/>
            <a:ext cx="9000000" cy="2741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latin typeface="Trebuchet MS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1BDEB-34BB-4FC5-857F-FB429DD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39F54A-42E3-4554-B682-967117A79196}" type="slidenum">
              <a:t>102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3690B1-6400-49A3-A08A-0AC74BD7C16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d'opérateurs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C084AC-346F-4FAC-84AB-B590809A5754}"/>
              </a:ext>
            </a:extLst>
          </p:cNvPr>
          <p:cNvSpPr txBox="1"/>
          <p:nvPr/>
        </p:nvSpPr>
        <p:spPr>
          <a:xfrm>
            <a:off x="103909" y="1707315"/>
            <a:ext cx="9109064" cy="50571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Gestion du comportement d'un objet face à un opérateur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Opérateurs :</a:t>
            </a: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Unaires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+   -   Not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IsTrue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IsFalse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CType</a:t>
            </a: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Binaires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+   -   *   /   \   &amp;   Like   Mod   And   Or  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Xor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^   &lt;&lt;   &gt;&gt;   =   &lt;&gt;   &gt;   &lt;   &gt;=   &lt;=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public static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Type1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Operator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+(op1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Type1, op2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Type1) {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Type1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= ...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Return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Result;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5CC082-B3C6-4661-8A79-B5C8CC5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BE6BB9-0580-4C04-9A07-DB5B6F63CFEB}" type="slidenum">
              <a:t>103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3A5E69-F0A4-43DA-85CC-64C9C303FF7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Délégations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6211BD-BCFF-438A-A01B-6F8DC55A140C}"/>
              </a:ext>
            </a:extLst>
          </p:cNvPr>
          <p:cNvSpPr txBox="1"/>
          <p:nvPr/>
        </p:nvSpPr>
        <p:spPr>
          <a:xfrm>
            <a:off x="648000" y="1460880"/>
            <a:ext cx="8640000" cy="603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Définition de prototypes de fonctions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définition du délégué</a:t>
            </a:r>
            <a:b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delegate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MS Gothic" pitchFamily="2"/>
                <a:cs typeface="Tahoma" pitchFamily="2"/>
              </a:rPr>
              <a:t>Operation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n2);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1" i="0" u="none" strike="noStrike" kern="1200">
              <a:ln>
                <a:noFill/>
              </a:ln>
              <a:solidFill>
                <a:srgbClr val="008000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méthode correspondant au prototype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static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Ajouter(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n1,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n2)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return n1+n2;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  <a:br>
              <a:rPr lang="zxx-none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</a:br>
            <a:endParaRPr lang="zxx-none" sz="18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add1 =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Operation(Ajouter);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 C# 2.0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add2 =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delegate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n2) { return n1+n2;}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 Appel d'un délégué C# 3.0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Operation add3 = (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n1,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n2)=&gt; n1+n2;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res1 = add1(5,7);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res2 = add2(5,7);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res3 = add3(5,7);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Delegates ou abstract 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6343C63-32B5-485A-A0BF-82471DB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3A1B1-40F1-4D0C-A696-D0DC6DC566A3}" type="slidenum">
              <a:t>104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84F659-FA6A-4144-A112-B2B0CCE77B22}"/>
              </a:ext>
            </a:extLst>
          </p:cNvPr>
          <p:cNvSpPr txBox="1"/>
          <p:nvPr/>
        </p:nvSpPr>
        <p:spPr>
          <a:xfrm>
            <a:off x="540000" y="2386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Expressions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Rationnelles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3292B2-70DA-4A87-87E3-A60A4EB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4F8B1-8892-4B9D-B52E-5F238A3E8833}" type="slidenum">
              <a:t>105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EF9200-90BA-4AB0-8741-41A6F188A95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5BFB9B-1BD1-4F41-AA7C-5D7D7B05F10F}"/>
              </a:ext>
            </a:extLst>
          </p:cNvPr>
          <p:cNvSpPr txBox="1"/>
          <p:nvPr/>
        </p:nvSpPr>
        <p:spPr>
          <a:xfrm>
            <a:off x="648000" y="1662840"/>
            <a:ext cx="8820000" cy="5448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- Définir des patterns (modèles) pour des chaînes de caractères ou autre.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- Utilisation de la classe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 System.Text.RegularExpressions.Regex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MatchCollection</a:t>
            </a: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mc =</a:t>
            </a:r>
            <a:b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</a:t>
            </a:r>
            <a:r>
              <a:rPr lang="en-US" sz="2600" b="0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宋体" pitchFamily="2"/>
                <a:cs typeface="宋体" pitchFamily="2"/>
              </a:rPr>
              <a:t>Regex</a:t>
            </a: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.Matches("abracadabra", </a:t>
            </a:r>
            <a:b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	"(a|b|r)+");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for</a:t>
            </a: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(int i = 0; i &lt; mc.Count; i++)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	s += mc[i].Value+" 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}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FF5B9C3-468F-41D3-98BD-4B396691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B90007-7EDD-4620-83B6-89990998EFF0}" type="slidenum">
              <a:t>106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51D134-90A2-4C7B-9CB9-7DB673AA777D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Connexions BDD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(ADO.NET)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62525AD-1CE3-423C-AEE3-15D8873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DE0D75-28F2-43DF-AC53-B7134E2392D5}" type="slidenum">
              <a:t>107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E05F87-0403-4B98-9952-25F9A7DFE0E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6DCF6-5339-4314-B02D-6E50116A1804}"/>
              </a:ext>
            </a:extLst>
          </p:cNvPr>
          <p:cNvSpPr txBox="1"/>
          <p:nvPr/>
        </p:nvSpPr>
        <p:spPr>
          <a:xfrm>
            <a:off x="648000" y="1734840"/>
            <a:ext cx="8820000" cy="893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ADO (ActiveX Data Objects)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463524-570B-43FE-B157-A4494D6B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8000" y="2303280"/>
            <a:ext cx="4833000" cy="2412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DBB2A1-DB8D-4671-9C96-9C40E0E3C356}"/>
              </a:ext>
            </a:extLst>
          </p:cNvPr>
          <p:cNvSpPr txBox="1"/>
          <p:nvPr/>
        </p:nvSpPr>
        <p:spPr>
          <a:xfrm>
            <a:off x="691200" y="4652280"/>
            <a:ext cx="8276760" cy="22204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Accès en mode déconnecté à la base de données.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Indépendant du SGBD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Inter-opérable avec d’autres systèmes (XML, AD, Index Server)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Performant et utilisable sur Internet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67F16-0EE3-4213-814B-3CB29944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64DAA-4AA8-4832-998D-878C59182533}" type="slidenum">
              <a:t>108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AE061-8D70-4DEB-8A3F-DA2926A5E2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720" y="1668239"/>
            <a:ext cx="8603280" cy="51768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Pool de connexion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Création générique du fournisseur d’accès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Objet </a:t>
            </a:r>
            <a:r>
              <a:rPr lang="fr-FR" dirty="0" err="1"/>
              <a:t>ConnectionStringBuilder</a:t>
            </a:r>
            <a:endParaRPr lang="fr-FR" dirty="0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Espaces de noms :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System.Data.Common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System.Data.SqlTypes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System.Data.SqlClient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System.Data.OleDB</a:t>
            </a:r>
            <a:endParaRPr lang="fr-FR" sz="2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2CE713-C6B5-4E38-BB4A-46B6920F8B6F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3">
            <a:extLst>
              <a:ext uri="{FF2B5EF4-FFF2-40B4-BE49-F238E27FC236}">
                <a16:creationId xmlns:a16="http://schemas.microsoft.com/office/drawing/2014/main" id="{D9DC22BF-B3EE-4218-9DDE-C897B698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DAB09-8C2B-4170-9F6F-1713E0220B66}" type="slidenum">
              <a:t>109</a:t>
            </a:fld>
            <a:endParaRPr lang="fr-FR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C308D2C-5C07-4A68-987B-BA17BD1CE113}"/>
              </a:ext>
            </a:extLst>
          </p:cNvPr>
          <p:cNvSpPr/>
          <p:nvPr/>
        </p:nvSpPr>
        <p:spPr>
          <a:xfrm>
            <a:off x="3692879" y="1692000"/>
            <a:ext cx="2967119" cy="269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DataSet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45F552D-2983-44A7-BCF8-1D75FB98D3FE}"/>
              </a:ext>
            </a:extLst>
          </p:cNvPr>
          <p:cNvSpPr/>
          <p:nvPr/>
        </p:nvSpPr>
        <p:spPr>
          <a:xfrm>
            <a:off x="3764160" y="1950120"/>
            <a:ext cx="2786400" cy="16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DataTableCollection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AE6F18C-B4AE-409E-BC89-B1836E65C154}"/>
              </a:ext>
            </a:extLst>
          </p:cNvPr>
          <p:cNvSpPr/>
          <p:nvPr/>
        </p:nvSpPr>
        <p:spPr>
          <a:xfrm>
            <a:off x="3835440" y="2235960"/>
            <a:ext cx="2643480" cy="12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A827ED5-3F82-4F91-A64A-684EC043E756}"/>
              </a:ext>
            </a:extLst>
          </p:cNvPr>
          <p:cNvSpPr/>
          <p:nvPr/>
        </p:nvSpPr>
        <p:spPr>
          <a:xfrm>
            <a:off x="3907080" y="252180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DataRowCollection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5BF91C3-CBA2-4E3A-B28A-08F3F053848D}"/>
              </a:ext>
            </a:extLst>
          </p:cNvPr>
          <p:cNvSpPr/>
          <p:nvPr/>
        </p:nvSpPr>
        <p:spPr>
          <a:xfrm>
            <a:off x="3907080" y="287892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DataColumnCollection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EEC57E-9A61-4923-8629-E770EF3BB1CE}"/>
              </a:ext>
            </a:extLst>
          </p:cNvPr>
          <p:cNvSpPr/>
          <p:nvPr/>
        </p:nvSpPr>
        <p:spPr>
          <a:xfrm>
            <a:off x="3907080" y="323640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ConstraintCollection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19580CC-77CC-438E-BA11-E143DA476DA9}"/>
              </a:ext>
            </a:extLst>
          </p:cNvPr>
          <p:cNvSpPr/>
          <p:nvPr/>
        </p:nvSpPr>
        <p:spPr>
          <a:xfrm>
            <a:off x="3764160" y="3699360"/>
            <a:ext cx="278640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DataRelationCollection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F52537E-574D-4224-B08D-9177847CD87B}"/>
              </a:ext>
            </a:extLst>
          </p:cNvPr>
          <p:cNvSpPr/>
          <p:nvPr/>
        </p:nvSpPr>
        <p:spPr>
          <a:xfrm>
            <a:off x="3835440" y="3985200"/>
            <a:ext cx="264348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DataRelation</a:t>
            </a:r>
          </a:p>
        </p:txBody>
      </p:sp>
      <p:grpSp>
        <p:nvGrpSpPr>
          <p:cNvPr id="10" name="Groupe 19">
            <a:extLst>
              <a:ext uri="{FF2B5EF4-FFF2-40B4-BE49-F238E27FC236}">
                <a16:creationId xmlns:a16="http://schemas.microsoft.com/office/drawing/2014/main" id="{97E3977E-F850-4F33-B9DC-251DE9C0FF46}"/>
              </a:ext>
            </a:extLst>
          </p:cNvPr>
          <p:cNvGrpSpPr/>
          <p:nvPr/>
        </p:nvGrpSpPr>
        <p:grpSpPr>
          <a:xfrm>
            <a:off x="3692879" y="4950720"/>
            <a:ext cx="2928959" cy="1692360"/>
            <a:chOff x="3692879" y="4950720"/>
            <a:chExt cx="2928959" cy="1692360"/>
          </a:xfrm>
        </p:grpSpPr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809CF790-DCF6-4E40-8C10-C4DECAD3C358}"/>
                </a:ext>
              </a:extLst>
            </p:cNvPr>
            <p:cNvSpPr/>
            <p:nvPr/>
          </p:nvSpPr>
          <p:spPr>
            <a:xfrm>
              <a:off x="3692879" y="4950720"/>
              <a:ext cx="2928959" cy="169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4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Fournisseur de données .NET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063DF1D2-ADED-4CA2-B07D-777C0FB9FBD8}"/>
                </a:ext>
              </a:extLst>
            </p:cNvPr>
            <p:cNvSpPr/>
            <p:nvPr/>
          </p:nvSpPr>
          <p:spPr>
            <a:xfrm>
              <a:off x="3754800" y="5236200"/>
              <a:ext cx="279576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DbDataAdapter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600F8C3F-BE20-4C30-8B00-3B4EC7648ADA}"/>
                </a:ext>
              </a:extLst>
            </p:cNvPr>
            <p:cNvSpPr/>
            <p:nvPr/>
          </p:nvSpPr>
          <p:spPr>
            <a:xfrm>
              <a:off x="3754800" y="5736600"/>
              <a:ext cx="255600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DbConnection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B4F25D32-2737-4B7E-B69B-1A90ED16F5B9}"/>
                </a:ext>
              </a:extLst>
            </p:cNvPr>
            <p:cNvSpPr/>
            <p:nvPr/>
          </p:nvSpPr>
          <p:spPr>
            <a:xfrm>
              <a:off x="3754800" y="6308280"/>
              <a:ext cx="255600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DbDataReader</a:t>
              </a:r>
            </a:p>
          </p:txBody>
        </p:sp>
      </p:grpSp>
      <p:sp>
        <p:nvSpPr>
          <p:cNvPr id="15" name="TextBox 17">
            <a:extLst>
              <a:ext uri="{FF2B5EF4-FFF2-40B4-BE49-F238E27FC236}">
                <a16:creationId xmlns:a16="http://schemas.microsoft.com/office/drawing/2014/main" id="{647DF572-BF47-4405-8CC7-20D1836F9B76}"/>
              </a:ext>
            </a:extLst>
          </p:cNvPr>
          <p:cNvSpPr/>
          <p:nvPr/>
        </p:nvSpPr>
        <p:spPr>
          <a:xfrm rot="5400000">
            <a:off x="-435061" y="4570380"/>
            <a:ext cx="439092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Application utilisant ADO.NET</a:t>
            </a:r>
          </a:p>
        </p:txBody>
      </p:sp>
      <p:sp>
        <p:nvSpPr>
          <p:cNvPr id="16" name="Flowchart: Magnetic Disk 18">
            <a:extLst>
              <a:ext uri="{FF2B5EF4-FFF2-40B4-BE49-F238E27FC236}">
                <a16:creationId xmlns:a16="http://schemas.microsoft.com/office/drawing/2014/main" id="{AFAB317E-5D10-4A50-A536-8B0DEF719C6F}"/>
              </a:ext>
            </a:extLst>
          </p:cNvPr>
          <p:cNvSpPr/>
          <p:nvPr/>
        </p:nvSpPr>
        <p:spPr>
          <a:xfrm>
            <a:off x="7121879" y="5433480"/>
            <a:ext cx="1050839" cy="6238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D3D7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2967B-1445-45BE-B0B1-416328DA4AB2}"/>
              </a:ext>
            </a:extLst>
          </p:cNvPr>
          <p:cNvSpPr/>
          <p:nvPr/>
        </p:nvSpPr>
        <p:spPr>
          <a:xfrm>
            <a:off x="7100280" y="5379480"/>
            <a:ext cx="915119" cy="693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Base de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données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(SGBD)</a:t>
            </a:r>
          </a:p>
        </p:txBody>
      </p: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91B69350-4DE1-49CE-9EC8-D69AE1DDF830}"/>
              </a:ext>
            </a:extLst>
          </p:cNvPr>
          <p:cNvCxnSpPr/>
          <p:nvPr/>
        </p:nvCxnSpPr>
        <p:spPr>
          <a:xfrm flipH="1">
            <a:off x="5613840" y="5522400"/>
            <a:ext cx="9360" cy="239760"/>
          </a:xfrm>
          <a:prstGeom prst="straightConnector1">
            <a:avLst/>
          </a:prstGeom>
          <a:noFill/>
          <a:ln w="19080">
            <a:solidFill>
              <a:srgbClr val="484A4B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9" name="Straight Arrow Connector 36">
            <a:extLst>
              <a:ext uri="{FF2B5EF4-FFF2-40B4-BE49-F238E27FC236}">
                <a16:creationId xmlns:a16="http://schemas.microsoft.com/office/drawing/2014/main" id="{00C2D92A-0488-45C2-B596-0E7C705BB8A3}"/>
              </a:ext>
            </a:extLst>
          </p:cNvPr>
          <p:cNvCxnSpPr/>
          <p:nvPr/>
        </p:nvCxnSpPr>
        <p:spPr>
          <a:xfrm flipH="1">
            <a:off x="5631120" y="6063480"/>
            <a:ext cx="7920" cy="239760"/>
          </a:xfrm>
          <a:prstGeom prst="straightConnector1">
            <a:avLst/>
          </a:prstGeom>
          <a:noFill/>
          <a:ln w="19080">
            <a:solidFill>
              <a:srgbClr val="484A4B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5B8900A4-D470-4E99-8B65-BFB75C940D68}"/>
              </a:ext>
            </a:extLst>
          </p:cNvPr>
          <p:cNvCxnSpPr/>
          <p:nvPr/>
        </p:nvCxnSpPr>
        <p:spPr>
          <a:xfrm flipH="1" flipV="1">
            <a:off x="6310800" y="5868720"/>
            <a:ext cx="785520" cy="104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B9C931E6-BFBC-45CC-8D33-A0B947F509DA}"/>
              </a:ext>
            </a:extLst>
          </p:cNvPr>
          <p:cNvCxnSpPr/>
          <p:nvPr/>
        </p:nvCxnSpPr>
        <p:spPr>
          <a:xfrm flipV="1">
            <a:off x="6191640" y="4379760"/>
            <a:ext cx="1440" cy="7142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8E61579B-B3B6-40D5-AC5A-2127EBB1DFA4}"/>
              </a:ext>
            </a:extLst>
          </p:cNvPr>
          <p:cNvCxnSpPr/>
          <p:nvPr/>
        </p:nvCxnSpPr>
        <p:spPr>
          <a:xfrm flipV="1">
            <a:off x="6336000" y="3594960"/>
            <a:ext cx="1800" cy="16430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3" name="Straight Arrow Connector 33">
            <a:extLst>
              <a:ext uri="{FF2B5EF4-FFF2-40B4-BE49-F238E27FC236}">
                <a16:creationId xmlns:a16="http://schemas.microsoft.com/office/drawing/2014/main" id="{71D7ED71-2F4A-48E9-9840-243F2AB667EA}"/>
              </a:ext>
            </a:extLst>
          </p:cNvPr>
          <p:cNvCxnSpPr/>
          <p:nvPr/>
        </p:nvCxnSpPr>
        <p:spPr>
          <a:xfrm flipH="1">
            <a:off x="2049839" y="6440400"/>
            <a:ext cx="1704961" cy="1008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DF315BE0-D355-4C64-B33D-F4A7CB1E74F3}"/>
              </a:ext>
            </a:extLst>
          </p:cNvPr>
          <p:cNvCxnSpPr/>
          <p:nvPr/>
        </p:nvCxnSpPr>
        <p:spPr>
          <a:xfrm flipH="1">
            <a:off x="2049479" y="3021480"/>
            <a:ext cx="1785961" cy="1116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5" name="Straight Arrow Connector 47">
            <a:extLst>
              <a:ext uri="{FF2B5EF4-FFF2-40B4-BE49-F238E27FC236}">
                <a16:creationId xmlns:a16="http://schemas.microsoft.com/office/drawing/2014/main" id="{3B67D725-E4F9-4F5B-A19A-65E34DA4863E}"/>
              </a:ext>
            </a:extLst>
          </p:cNvPr>
          <p:cNvCxnSpPr/>
          <p:nvPr/>
        </p:nvCxnSpPr>
        <p:spPr>
          <a:xfrm>
            <a:off x="1978560" y="3307679"/>
            <a:ext cx="1714319" cy="1801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sp>
        <p:nvSpPr>
          <p:cNvPr id="26" name="TextBox 50">
            <a:extLst>
              <a:ext uri="{FF2B5EF4-FFF2-40B4-BE49-F238E27FC236}">
                <a16:creationId xmlns:a16="http://schemas.microsoft.com/office/drawing/2014/main" id="{4C5F5536-ECEB-42B8-A67D-3BD654B895B7}"/>
              </a:ext>
            </a:extLst>
          </p:cNvPr>
          <p:cNvSpPr/>
          <p:nvPr/>
        </p:nvSpPr>
        <p:spPr>
          <a:xfrm>
            <a:off x="2266200" y="5879520"/>
            <a:ext cx="1227600" cy="435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Travail en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mode connecté</a:t>
            </a:r>
          </a:p>
        </p:txBody>
      </p:sp>
      <p:sp>
        <p:nvSpPr>
          <p:cNvPr id="27" name="TextBox 51">
            <a:extLst>
              <a:ext uri="{FF2B5EF4-FFF2-40B4-BE49-F238E27FC236}">
                <a16:creationId xmlns:a16="http://schemas.microsoft.com/office/drawing/2014/main" id="{403024A6-1F8E-4D51-A63D-639B2AC67591}"/>
              </a:ext>
            </a:extLst>
          </p:cNvPr>
          <p:cNvSpPr/>
          <p:nvPr/>
        </p:nvSpPr>
        <p:spPr>
          <a:xfrm>
            <a:off x="2194920" y="2521800"/>
            <a:ext cx="1398240" cy="435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Travail en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mode déconnecté</a:t>
            </a:r>
          </a:p>
        </p:txBody>
      </p:sp>
      <p:sp>
        <p:nvSpPr>
          <p:cNvPr id="28" name="TextBox 52">
            <a:extLst>
              <a:ext uri="{FF2B5EF4-FFF2-40B4-BE49-F238E27FC236}">
                <a16:creationId xmlns:a16="http://schemas.microsoft.com/office/drawing/2014/main" id="{4CBF8CF3-DA0A-48D9-8371-3B27B3F2D18E}"/>
              </a:ext>
            </a:extLst>
          </p:cNvPr>
          <p:cNvSpPr/>
          <p:nvPr/>
        </p:nvSpPr>
        <p:spPr>
          <a:xfrm>
            <a:off x="1694520" y="1664639"/>
            <a:ext cx="416880" cy="26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xml</a:t>
            </a:r>
          </a:p>
        </p:txBody>
      </p:sp>
      <p:cxnSp>
        <p:nvCxnSpPr>
          <p:cNvPr id="29" name="Straight Arrow Connector 54">
            <a:extLst>
              <a:ext uri="{FF2B5EF4-FFF2-40B4-BE49-F238E27FC236}">
                <a16:creationId xmlns:a16="http://schemas.microsoft.com/office/drawing/2014/main" id="{6D0269D1-5BD7-46D8-AFE9-39859FCC1D1F}"/>
              </a:ext>
            </a:extLst>
          </p:cNvPr>
          <p:cNvCxnSpPr/>
          <p:nvPr/>
        </p:nvCxnSpPr>
        <p:spPr>
          <a:xfrm>
            <a:off x="2116440" y="1802880"/>
            <a:ext cx="1576439" cy="468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0" name="Straight Arrow Connector 57">
            <a:extLst>
              <a:ext uri="{FF2B5EF4-FFF2-40B4-BE49-F238E27FC236}">
                <a16:creationId xmlns:a16="http://schemas.microsoft.com/office/drawing/2014/main" id="{3D5A8322-F682-4FA7-9D39-14C6F9B65219}"/>
              </a:ext>
            </a:extLst>
          </p:cNvPr>
          <p:cNvCxnSpPr/>
          <p:nvPr/>
        </p:nvCxnSpPr>
        <p:spPr>
          <a:xfrm>
            <a:off x="1903680" y="1940400"/>
            <a:ext cx="0" cy="37476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sp>
        <p:nvSpPr>
          <p:cNvPr id="31" name="Titre 30">
            <a:extLst>
              <a:ext uri="{FF2B5EF4-FFF2-40B4-BE49-F238E27FC236}">
                <a16:creationId xmlns:a16="http://schemas.microsoft.com/office/drawing/2014/main" id="{44D86B72-E0F1-4EF0-B9C1-0AC8ED7D9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Schéma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046E51-C0ED-4AED-B4B7-279905B7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4099A4-1D43-461A-A2D3-09D83AAC3A98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05549C-B454-416E-A718-1955B045D0F0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89E395-C12E-479B-BAA7-0FF7CE7CD049}"/>
              </a:ext>
            </a:extLst>
          </p:cNvPr>
          <p:cNvSpPr txBox="1"/>
          <p:nvPr/>
        </p:nvSpPr>
        <p:spPr>
          <a:xfrm>
            <a:off x="612000" y="1925640"/>
            <a:ext cx="9000000" cy="419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Langage orienté objet de type sécurisé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Très proche du C++ et du Java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RAD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Multi-plateformes (IL)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Plusieurs versions successives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2C4054D-0C4C-4F64-9890-68BA4276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C91840-64C5-409A-9A20-28E860CF7113}" type="slidenum">
              <a:t>110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B385B1-FF02-4759-968F-E3978B155CB4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Architecture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F3A47CA-D6BF-4815-AB92-93B5997CE980}"/>
              </a:ext>
            </a:extLst>
          </p:cNvPr>
          <p:cNvSpPr/>
          <p:nvPr/>
        </p:nvSpPr>
        <p:spPr>
          <a:xfrm>
            <a:off x="540000" y="1692000"/>
            <a:ext cx="9000000" cy="48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1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DataSet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33B1C579-4686-48BA-A53F-CC4200C94133}"/>
              </a:ext>
            </a:extLst>
          </p:cNvPr>
          <p:cNvSpPr/>
          <p:nvPr/>
        </p:nvSpPr>
        <p:spPr>
          <a:xfrm>
            <a:off x="864000" y="2700000"/>
            <a:ext cx="2376000" cy="252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5FA030A-50C3-4F67-BBED-FE55688D3FB1}"/>
              </a:ext>
            </a:extLst>
          </p:cNvPr>
          <p:cNvSpPr/>
          <p:nvPr/>
        </p:nvSpPr>
        <p:spPr>
          <a:xfrm>
            <a:off x="4263120" y="4106160"/>
            <a:ext cx="2339640" cy="23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6773117-18E2-4703-AF63-19B28D765A87}"/>
              </a:ext>
            </a:extLst>
          </p:cNvPr>
          <p:cNvSpPr/>
          <p:nvPr/>
        </p:nvSpPr>
        <p:spPr>
          <a:xfrm>
            <a:off x="6985079" y="1980360"/>
            <a:ext cx="2340360" cy="2519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3EAA87C-B0BF-498C-8778-9A01C4A905B7}"/>
              </a:ext>
            </a:extLst>
          </p:cNvPr>
          <p:cNvSpPr/>
          <p:nvPr/>
        </p:nvSpPr>
        <p:spPr>
          <a:xfrm>
            <a:off x="1440000" y="3780000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SQLServer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D87A544-AE9B-444B-99EE-727D0D9072F5}"/>
              </a:ext>
            </a:extLst>
          </p:cNvPr>
          <p:cNvSpPr/>
          <p:nvPr/>
        </p:nvSpPr>
        <p:spPr>
          <a:xfrm>
            <a:off x="4860000" y="4860000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MySQL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867A414-43C9-4017-BD1B-33F6271D3B38}"/>
              </a:ext>
            </a:extLst>
          </p:cNvPr>
          <p:cNvSpPr/>
          <p:nvPr/>
        </p:nvSpPr>
        <p:spPr>
          <a:xfrm>
            <a:off x="7535519" y="3067559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Oracle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DCFE9E68-ED26-4E92-8DF3-8F4FC86B7D29}"/>
              </a:ext>
            </a:extLst>
          </p:cNvPr>
          <p:cNvCxnSpPr>
            <a:stCxn id="4" idx="1"/>
          </p:cNvCxnSpPr>
          <p:nvPr/>
        </p:nvCxnSpPr>
        <p:spPr>
          <a:xfrm flipV="1">
            <a:off x="3240000" y="3240000"/>
            <a:ext cx="3745079" cy="72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D0BE3D2E-5C94-4A86-9701-D20D9142EF9A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16200000" flipH="1">
            <a:off x="3129480" y="4142520"/>
            <a:ext cx="56160" cy="221112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DADCB-3E91-416E-8BCC-735ED72F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5899E6-B2C9-411A-BA79-0AE0C8E97499}" type="slidenum">
              <a:t>111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3BFB0B-43F6-4415-8CFC-4181BF5B4E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720" y="1776240"/>
            <a:ext cx="8603280" cy="478727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Types et fonctionnalités spécifiques à une source de données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endParaRPr lang="fr-FR"/>
          </a:p>
          <a:p>
            <a:pPr lvl="0" hangingPunct="1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fr-FR"/>
              <a:t>Exemples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SQLServer : System.Data.SqlClient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OLEDB : System.Data.OleDb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MySQL : MySql.Data.MySqlCient</a:t>
            </a:r>
          </a:p>
          <a:p>
            <a:pPr marL="864000" lvl="0" indent="-288000" algn="l" rtl="0" hangingPunct="1">
              <a:lnSpc>
                <a:spcPct val="90000"/>
              </a:lnSpc>
              <a:spcAft>
                <a:spcPts val="1134"/>
              </a:spcAft>
            </a:pPr>
            <a:endParaRPr lang="fr-FR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endParaRPr lang="fr-FR" sz="22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0979B2-1A34-40AA-AA3A-62C051E8F070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Fournisseurs d'accès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38C261-7041-4566-8213-D3D1E227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09A968-FA6A-4682-8B40-96463BB374DD}" type="slidenum">
              <a:t>112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6BCF75-7DA5-4A88-A7AD-70F993F55316}"/>
              </a:ext>
            </a:extLst>
          </p:cNvPr>
          <p:cNvSpPr txBox="1"/>
          <p:nvPr/>
        </p:nvSpPr>
        <p:spPr>
          <a:xfrm>
            <a:off x="540000" y="1698840"/>
            <a:ext cx="9000000" cy="5030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DbConnection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DbCommand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DbDataReader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DbDataParameter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DbTransaction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CH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1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Exemples</a:t>
            </a:r>
            <a:r>
              <a:rPr lang="fr-CH" sz="32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Connexion à une BDD SQL Server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Connexion à une BDD MySQL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38DA93-A507-4AD4-B4D3-3E95D934DB62}"/>
              </a:ext>
            </a:extLst>
          </p:cNvPr>
          <p:cNvSpPr txBox="1"/>
          <p:nvPr/>
        </p:nvSpPr>
        <p:spPr>
          <a:xfrm>
            <a:off x="540000" y="3088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Utilisation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A912B-A1A2-48CA-AA62-2E99A5E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812FBD-9625-4D7F-96B2-4051E5D6727A}" type="slidenum">
              <a:t>113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2D64EA-701F-4BA0-A122-03844062E6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E57551-EA62-4BFF-986A-97DA85769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600"/>
          </a:xfrm>
        </p:spPr>
        <p:txBody>
          <a:bodyPr>
            <a:spAutoFit/>
          </a:bodyPr>
          <a:lstStyle/>
          <a:p>
            <a:pPr lvl="0">
              <a:spcBef>
                <a:spcPts val="550"/>
              </a:spcBef>
              <a:spcAft>
                <a:spcPts val="825"/>
              </a:spcAft>
            </a:pPr>
            <a:r>
              <a:rPr lang="fr-CH"/>
              <a:t>Définition du fournisseur de connexion dans la configuration :</a:t>
            </a:r>
          </a:p>
          <a:p>
            <a:pPr lvl="0">
              <a:spcBef>
                <a:spcPts val="550"/>
              </a:spcBef>
              <a:spcAft>
                <a:spcPts val="825"/>
              </a:spcAft>
            </a:pPr>
            <a:r>
              <a:rPr lang="fr-FR" sz="2400">
                <a:latin typeface="Courier New" pitchFamily="49"/>
              </a:rPr>
              <a:t>	&lt;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system.data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&lt;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DbProviderFactories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&lt;add </a:t>
            </a:r>
            <a:r>
              <a:rPr lang="fr-FR" sz="2400">
                <a:solidFill>
                  <a:srgbClr val="FF0000"/>
                </a:solidFill>
                <a:latin typeface="Courier New" pitchFamily="49"/>
              </a:rPr>
              <a:t>name</a:t>
            </a:r>
            <a:r>
              <a:rPr lang="fr-FR" sz="2400">
                <a:latin typeface="Courier New" pitchFamily="49"/>
              </a:rPr>
              <a:t>="FournisseurSql1"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 				</a:t>
            </a:r>
            <a:r>
              <a:rPr lang="fr-FR" sz="2400">
                <a:solidFill>
                  <a:srgbClr val="FF0000"/>
                </a:solidFill>
                <a:latin typeface="Courier New" pitchFamily="49"/>
              </a:rPr>
              <a:t>type</a:t>
            </a:r>
            <a:r>
              <a:rPr lang="fr-FR" sz="2400">
                <a:latin typeface="Courier New" pitchFamily="49"/>
              </a:rPr>
              <a:t>="System.Data.SqlClient.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SqlClientFactory, System.Data,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Version=2.0.0.0, Culture=neutral,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PublicKeyToken=b77a5c561934e089"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   		/&gt;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		&lt;/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DbProviderFactories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&lt;/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system.data</a:t>
            </a:r>
            <a:r>
              <a:rPr lang="fr-FR" sz="2400">
                <a:latin typeface="Courier New" pitchFamily="49"/>
              </a:rPr>
              <a:t>&gt;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42298-4703-4B4C-885A-DDD2E49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7E4C36-2B08-4A42-85B6-0DB969FE2570}" type="slidenum">
              <a:t>114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8C5A8F-5B7F-42AF-9F6C-73E585D4F8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766BC-7AD2-41E0-BE46-BD8C3C2F3E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599120"/>
            <a:ext cx="9071640" cy="5659559"/>
          </a:xfrm>
        </p:spPr>
        <p:txBody>
          <a:bodyPr/>
          <a:lstStyle/>
          <a:p>
            <a:pPr lvl="0" algn="l"/>
            <a:r>
              <a:rPr lang="fr-CH"/>
              <a:t>Utilisation du fournisseur de connexion :</a:t>
            </a:r>
          </a:p>
          <a:p>
            <a:pPr lvl="0" algn="l"/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DbProviderFactory</a:t>
            </a:r>
            <a:r>
              <a:rPr lang="fr-FR" sz="2400">
                <a:latin typeface="Courier New" pitchFamily="49"/>
              </a:rPr>
              <a:t> factory =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DbProviderFactories.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GetFactory("</a:t>
            </a: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FournisseurSql1</a:t>
            </a:r>
            <a:r>
              <a:rPr lang="fr-FR" sz="2400">
                <a:latin typeface="Courier New" pitchFamily="49"/>
              </a:rPr>
              <a:t>");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DbConnection</a:t>
            </a:r>
            <a:r>
              <a:rPr lang="fr-FR" sz="2400">
                <a:latin typeface="Courier New" pitchFamily="49"/>
              </a:rPr>
              <a:t> conn = factory.CreateConnection();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conn.ConnectionString = "...";</a:t>
            </a:r>
            <a:br>
              <a:rPr lang="fr-FR" sz="2400">
                <a:latin typeface="Courier New" pitchFamily="49"/>
              </a:rPr>
            </a:b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conn.Open();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DbCommand</a:t>
            </a:r>
            <a:r>
              <a:rPr lang="fr-FR" sz="2400">
                <a:latin typeface="Courier New" pitchFamily="49"/>
              </a:rPr>
              <a:t> command = conn.CreateCommand();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command.queryString = "</a:t>
            </a: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SELECT * FROM os</a:t>
            </a:r>
            <a:r>
              <a:rPr lang="fr-FR" sz="2400">
                <a:latin typeface="Courier New" pitchFamily="49"/>
              </a:rPr>
              <a:t>";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DbDataReader</a:t>
            </a:r>
            <a:r>
              <a:rPr lang="fr-FR" sz="2400">
                <a:latin typeface="Courier New" pitchFamily="49"/>
              </a:rPr>
              <a:t> reader = command.ExecuteReader();</a:t>
            </a:r>
            <a:br>
              <a:rPr lang="fr-FR" sz="2400">
                <a:latin typeface="Courier New" pitchFamily="49"/>
              </a:rPr>
            </a:br>
            <a:r>
              <a:rPr lang="fr-FR" sz="2400" b="1">
                <a:solidFill>
                  <a:srgbClr val="0000FF"/>
                </a:solidFill>
                <a:latin typeface="Courier New" pitchFamily="49"/>
              </a:rPr>
              <a:t>while</a:t>
            </a:r>
            <a:r>
              <a:rPr lang="fr-FR" sz="2400">
                <a:latin typeface="Courier New" pitchFamily="49"/>
              </a:rPr>
              <a:t> (reader.Read())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</a:t>
            </a: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Console</a:t>
            </a:r>
            <a:r>
              <a:rPr lang="fr-FR" sz="2400">
                <a:latin typeface="Courier New" pitchFamily="49"/>
              </a:rPr>
              <a:t>.Write(reader[1]);</a:t>
            </a:r>
          </a:p>
          <a:p>
            <a:pPr lvl="0" algn="l"/>
            <a:r>
              <a:rPr lang="fr-FR" sz="2400">
                <a:latin typeface="Courier New" pitchFamily="49"/>
              </a:rPr>
              <a:t>reader.Close();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conn.Close();	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D19C801-19AD-407D-8457-14BE0C2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770EA-0A33-47EC-A0EE-1C74695CB814}" type="slidenum">
              <a:t>115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7F23B2-6AA1-4F0A-B747-E629374F3C39}"/>
              </a:ext>
            </a:extLst>
          </p:cNvPr>
          <p:cNvSpPr txBox="1"/>
          <p:nvPr/>
        </p:nvSpPr>
        <p:spPr>
          <a:xfrm>
            <a:off x="576000" y="1918440"/>
            <a:ext cx="9000000" cy="225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Threads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201EB0-D2DC-475F-B31A-4B767E60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6A3FD-753A-4276-9520-43E752448E24}" type="slidenum">
              <a:t>116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C9E52A-785B-4159-8152-B506C52475A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Utilisation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0900B-EA29-479D-ACAC-7CAF456C6BEB}"/>
              </a:ext>
            </a:extLst>
          </p:cNvPr>
          <p:cNvSpPr txBox="1"/>
          <p:nvPr/>
        </p:nvSpPr>
        <p:spPr>
          <a:xfrm>
            <a:off x="540000" y="1812240"/>
            <a:ext cx="8820000" cy="48337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 de plusieurs tâches simultanées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classe System.Threading.Thread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Création de threads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Communication entre threads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Gestion de la concurrence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fr-FR" sz="15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classe BackgroundWorker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5B1112-22A0-495F-AE8C-F5E0F573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CFD264-D7DB-41A3-8886-9B6323E5EA38}" type="slidenum">
              <a:t>117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DBEEAD-8635-462A-A10B-554BEAB431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Les timers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9305E-526F-443D-AF77-3E0BF0CE4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Déclenchement (un délégué) plusieurs fois après un délai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Besoin d'une méthode appelée de signature : 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static void</a:t>
            </a:r>
            <a:r>
              <a:rPr lang="fr-FR" sz="2600">
                <a:latin typeface="Courier New" pitchFamily="49"/>
              </a:rPr>
              <a:t> xyz(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object</a:t>
            </a:r>
            <a:r>
              <a:rPr lang="fr-FR" sz="2600">
                <a:latin typeface="Courier New" pitchFamily="49"/>
              </a:rPr>
              <a:t> state,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</a:t>
            </a: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ElapsedEventArgs</a:t>
            </a:r>
            <a:r>
              <a:rPr lang="fr-FR" sz="2600">
                <a:latin typeface="Courier New" pitchFamily="49"/>
              </a:rPr>
              <a:t> e)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...</a:t>
            </a:r>
          </a:p>
          <a:p>
            <a:pPr lvl="0" hangingPunct="1">
              <a:buSzPct val="45000"/>
              <a:buFont typeface="StarSymbol"/>
              <a:buChar char="●"/>
            </a:pPr>
            <a:br>
              <a:rPr lang="fr-FR">
                <a:latin typeface="Courier New" pitchFamily="49"/>
              </a:rPr>
            </a:b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Timer</a:t>
            </a:r>
            <a:r>
              <a:rPr lang="fr-FR" sz="2600">
                <a:latin typeface="Courier New" pitchFamily="49"/>
              </a:rPr>
              <a:t> t = </a:t>
            </a:r>
            <a:r>
              <a:rPr lang="fr-FR" sz="2600" b="1">
                <a:solidFill>
                  <a:srgbClr val="0000FF"/>
                </a:solidFill>
                <a:latin typeface="Courier New" pitchFamily="49"/>
              </a:rPr>
              <a:t>new</a:t>
            </a:r>
            <a:r>
              <a:rPr lang="fr-FR" sz="2600">
                <a:latin typeface="Courier New" pitchFamily="49"/>
              </a:rPr>
              <a:t> Timer( xyz, "</a:t>
            </a:r>
            <a:r>
              <a:rPr lang="fr-FR" sz="2600">
                <a:solidFill>
                  <a:srgbClr val="0000FF"/>
                </a:solidFill>
                <a:latin typeface="Courier New" pitchFamily="49"/>
              </a:rPr>
              <a:t>Message</a:t>
            </a:r>
            <a:r>
              <a:rPr lang="fr-FR" sz="2600">
                <a:latin typeface="Courier New" pitchFamily="49"/>
              </a:rPr>
              <a:t>", 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0, </a:t>
            </a:r>
            <a:r>
              <a:rPr lang="fr-FR" sz="2600">
                <a:solidFill>
                  <a:srgbClr val="008000"/>
                </a:solidFill>
                <a:latin typeface="Courier New" pitchFamily="49"/>
              </a:rPr>
              <a:t>//appel tout de suite 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	1000); </a:t>
            </a:r>
            <a:r>
              <a:rPr lang="fr-FR" sz="2600">
                <a:solidFill>
                  <a:srgbClr val="008000"/>
                </a:solidFill>
                <a:latin typeface="Courier New" pitchFamily="49"/>
              </a:rPr>
              <a:t>//et toutes les secondes</a:t>
            </a:r>
            <a:br>
              <a:rPr lang="fr-FR" sz="2600">
                <a:latin typeface="Courier New" pitchFamily="49"/>
              </a:rPr>
            </a:br>
            <a:r>
              <a:rPr lang="fr-FR" sz="2600">
                <a:latin typeface="Courier New" pitchFamily="49"/>
              </a:rPr>
              <a:t>t.</a:t>
            </a:r>
            <a:r>
              <a:rPr lang="fr-FR" sz="2600">
                <a:solidFill>
                  <a:srgbClr val="008080"/>
                </a:solidFill>
                <a:latin typeface="Courier New" pitchFamily="49"/>
              </a:rPr>
              <a:t>Stop()</a:t>
            </a:r>
            <a:r>
              <a:rPr lang="fr-FR" sz="2600">
                <a:latin typeface="Courier New" pitchFamily="49"/>
              </a:rPr>
              <a:t>;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AD2FEA-2CA2-4D0D-A01E-FE713DA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B41A0-3C75-41BA-B82D-1DECEB83742C}" type="slidenum">
              <a:t>118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BB97DE-D761-439A-B4FD-DBA37405B4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Utilisation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3F02CA-07F3-4ED8-9D93-3784ADB8C9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10759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Lancement de plusieurs tâches simultanées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 classe </a:t>
            </a:r>
            <a:r>
              <a:rPr lang="fr-FR" i="1"/>
              <a:t>System.Threading.Thread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Création de threads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public static void</a:t>
            </a:r>
            <a:r>
              <a:rPr lang="fr-FR">
                <a:latin typeface="Courier New" pitchFamily="49"/>
                <a:cs typeface="Tahoma" pitchFamily="2"/>
              </a:rPr>
              <a:t> tMeth()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…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t = </a:t>
            </a: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new</a:t>
            </a:r>
            <a:r>
              <a:rPr lang="fr-FR">
                <a:latin typeface="Courier New" pitchFamily="49"/>
                <a:cs typeface="Tahoma" pitchFamily="2"/>
              </a:rPr>
              <a:t> Thread(</a:t>
            </a:r>
            <a:r>
              <a:rPr lang="fr-FR">
                <a:solidFill>
                  <a:srgbClr val="0000FF"/>
                </a:solidFill>
                <a:latin typeface="Courier New" pitchFamily="49"/>
                <a:cs typeface="Tahoma" pitchFamily="2"/>
              </a:rPr>
              <a:t>new</a:t>
            </a:r>
            <a:r>
              <a:rPr lang="fr-FR">
                <a:latin typeface="Courier New" pitchFamily="49"/>
                <a:cs typeface="Tahoma" pitchFamily="2"/>
              </a:rPr>
              <a:t> ThreadStart(tMeth));</a:t>
            </a:r>
            <a:br>
              <a:rPr lang="fr-FR">
                <a:latin typeface="Courier New" pitchFamily="49"/>
                <a:cs typeface="Tahoma" pitchFamily="2"/>
              </a:rPr>
            </a:br>
            <a:r>
              <a:rPr lang="fr-FR">
                <a:latin typeface="Courier New" pitchFamily="49"/>
                <a:cs typeface="Tahoma" pitchFamily="2"/>
              </a:rPr>
              <a:t>t.Start();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Communication entre threads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Gestion de la concurrence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La classe </a:t>
            </a:r>
            <a:r>
              <a:rPr lang="fr-FR" i="1"/>
              <a:t>BackgroundWorker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386AC-C2E7-46E1-AE57-569F5866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300992-6557-4E56-8EF9-F3EA18379936}" type="slidenum">
              <a:t>119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E88F3-5165-4CAA-AC6C-50B9603816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Threads : la concurrence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7131C-BA21-489A-BB4C-2F9389FE60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Plusieurs processus simultanés accèdent à la même donnée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Verrouiller à un code : </a:t>
            </a:r>
            <a:r>
              <a:rPr lang="fr-FR">
                <a:solidFill>
                  <a:srgbClr val="0000FF"/>
                </a:solidFill>
              </a:rPr>
              <a:t>lock</a:t>
            </a:r>
            <a:r>
              <a:rPr lang="fr-FR"/>
              <a:t>()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>
                <a:solidFill>
                  <a:srgbClr val="0000FF"/>
                </a:solidFill>
              </a:rPr>
              <a:t>lock</a:t>
            </a:r>
            <a:r>
              <a:rPr lang="fr-FR"/>
              <a:t> a un paramètre : instance quelconque concernée par un seul lock en même temps :</a:t>
            </a:r>
            <a:br>
              <a:rPr lang="fr-FR"/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Xyz</a:t>
            </a:r>
            <a:r>
              <a:rPr lang="fr-FR" sz="2400">
                <a:latin typeface="Courier New" pitchFamily="49"/>
              </a:rPr>
              <a:t> xyz;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...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lock</a:t>
            </a:r>
            <a:r>
              <a:rPr lang="fr-FR" sz="2400">
                <a:latin typeface="Courier New" pitchFamily="49"/>
              </a:rPr>
              <a:t>(xyz)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{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x = x + 18;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77CBC02-0765-4BA6-9FBD-847C9C0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088985-EFDB-44FA-8E79-F777E3911D67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E1AC22-A2EB-44EA-9F9B-7AF3A24BE19C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Développement C#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8F755D-072F-4631-8CF4-75542C11E566}"/>
              </a:ext>
            </a:extLst>
          </p:cNvPr>
          <p:cNvSpPr txBox="1"/>
          <p:nvPr/>
        </p:nvSpPr>
        <p:spPr>
          <a:xfrm>
            <a:off x="631080" y="1440000"/>
            <a:ext cx="8728920" cy="5245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Applications Windows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Pages ASP.NET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Web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Windows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C#.Net Multi-plateformes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Win32 - Win64 - </a:t>
            </a:r>
            <a:r>
              <a:rPr lang="fr-FR" sz="2800" b="0" i="0" u="none" strike="sng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WinCE</a:t>
            </a: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– </a:t>
            </a:r>
            <a:r>
              <a:rPr lang="fr-FR" sz="2800" b="0" i="0" u="none" strike="sng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WinMobile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IDE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Microsoft Visual Studio payant ou version Community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SharpDevelop ou MonoDevelop gratuits mais moins performants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DE8E9C-E017-4886-B8D6-3E6B6FDE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7160" y="59792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E0345D-73AF-41A6-A070-78E935D2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039" y="5979240"/>
            <a:ext cx="7884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73A5E0-80CD-4CC3-A497-8955C95FB3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97040" y="597924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ED405EC2-6A8C-4FC7-A071-5A6DFA889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F8FF56-1725-439B-B4CB-B686DD381764}" type="slidenum">
              <a:t>120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7FD178F5-0C26-43FD-999F-CCA08519D179}"/>
              </a:ext>
            </a:extLst>
          </p:cNvPr>
          <p:cNvSpPr/>
          <p:nvPr/>
        </p:nvSpPr>
        <p:spPr>
          <a:xfrm>
            <a:off x="-10836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D6299B13-18ED-4BAC-AD52-226C0F751386}"/>
              </a:ext>
            </a:extLst>
          </p:cNvPr>
          <p:cNvSpPr/>
          <p:nvPr/>
        </p:nvSpPr>
        <p:spPr>
          <a:xfrm>
            <a:off x="-10836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3D61F-C687-492A-9A77-F456BC147906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70D39-9962-43D4-B7F2-DD0ED13E7B3E}"/>
              </a:ext>
            </a:extLst>
          </p:cNvPr>
          <p:cNvSpPr/>
          <p:nvPr/>
        </p:nvSpPr>
        <p:spPr>
          <a:xfrm>
            <a:off x="-360" y="6443999"/>
            <a:ext cx="1008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43FB6-48E8-4E25-B692-973B471077CA}"/>
              </a:ext>
            </a:extLst>
          </p:cNvPr>
          <p:cNvSpPr/>
          <p:nvPr/>
        </p:nvSpPr>
        <p:spPr>
          <a:xfrm>
            <a:off x="-360" y="0"/>
            <a:ext cx="10080000" cy="396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CD807C72-2589-444C-AE34-8387B84B8079}"/>
              </a:ext>
            </a:extLst>
          </p:cNvPr>
          <p:cNvSpPr/>
          <p:nvPr/>
        </p:nvSpPr>
        <p:spPr>
          <a:xfrm>
            <a:off x="216000" y="-10836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108000" tIns="63000" rIns="108000" bIns="63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729F3-3FE9-4E96-8E2F-6E7E7487A528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tretch>
            <a:fillRect/>
          </a:stretch>
        </p:blipFill>
        <p:spPr>
          <a:xfrm>
            <a:off x="4140000" y="2592360"/>
            <a:ext cx="1800000" cy="18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607A9EA-42B3-4051-9BF3-4C202B8E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0681DF-11F6-4072-B2DF-35AF2E9C5528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F35D84-51E8-446E-9676-E5605D7CF4A3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Programme C#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464CA5-DC73-47FF-ADBA-A0E74D3552AB}"/>
              </a:ext>
            </a:extLst>
          </p:cNvPr>
          <p:cNvSpPr txBox="1"/>
          <p:nvPr/>
        </p:nvSpPr>
        <p:spPr>
          <a:xfrm>
            <a:off x="540000" y="1529640"/>
            <a:ext cx="9000000" cy="1602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Espace de noms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Méthode main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 Console (ReadLine et WriteLine)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FFCC40E-E097-4128-82AA-680C37298817}"/>
              </a:ext>
            </a:extLst>
          </p:cNvPr>
          <p:cNvSpPr/>
          <p:nvPr/>
        </p:nvSpPr>
        <p:spPr>
          <a:xfrm>
            <a:off x="1872360" y="3204360"/>
            <a:ext cx="6553080" cy="36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using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System;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namespace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MyProgram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class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  <a:t>HelloWord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static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void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Main()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  <a:t>Console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.WriteLine(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34"/>
                <a:ea typeface="MS Mincho" pitchFamily="49"/>
                <a:cs typeface="MS Mincho" pitchFamily="49"/>
              </a:rPr>
              <a:t>"Hello World !"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);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}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}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1E7DB-8500-43C9-8D6B-9B1A9231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5E2E5-9B3C-4E09-962A-BE2C91BB7554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52514C-8CB5-473E-82CD-1311F87E99AD}"/>
              </a:ext>
            </a:extLst>
          </p:cNvPr>
          <p:cNvSpPr txBox="1"/>
          <p:nvPr/>
        </p:nvSpPr>
        <p:spPr>
          <a:xfrm>
            <a:off x="540000" y="3074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Débogage et Exécution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F2A5A9-029B-4FDC-897F-0464586C1F7E}"/>
              </a:ext>
            </a:extLst>
          </p:cNvPr>
          <p:cNvSpPr txBox="1"/>
          <p:nvPr/>
        </p:nvSpPr>
        <p:spPr>
          <a:xfrm>
            <a:off x="631440" y="1824119"/>
            <a:ext cx="8908560" cy="4497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Localisation et correction des erreurs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Erreurs et débogage JIT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Points d’arrêts et pas-à-pas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Examen et modifications des variables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Exécution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IDE (Start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Without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Debugging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Ligne de commande (nom de l'application)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endParaRPr lang="fr-FR" sz="2200" b="1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5118D0B-D966-4939-B9E5-29A2974E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F0851-5B3E-4430-BCC7-3AF81D78D43C}" type="slidenum">
              <a:t>15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CDA3E5-F610-4F71-815F-64F2EC7C82F4}"/>
              </a:ext>
            </a:extLst>
          </p:cNvPr>
          <p:cNvGrpSpPr/>
          <p:nvPr/>
        </p:nvGrpSpPr>
        <p:grpSpPr>
          <a:xfrm>
            <a:off x="1620000" y="1620000"/>
            <a:ext cx="6478920" cy="4349879"/>
            <a:chOff x="1620000" y="1620000"/>
            <a:chExt cx="6478920" cy="4349879"/>
          </a:xfrm>
        </p:grpSpPr>
        <p:sp>
          <p:nvSpPr>
            <p:cNvPr id="3" name="Line 13">
              <a:extLst>
                <a:ext uri="{FF2B5EF4-FFF2-40B4-BE49-F238E27FC236}">
                  <a16:creationId xmlns:a16="http://schemas.microsoft.com/office/drawing/2014/main" id="{EC6CE730-28C5-422C-BB9A-D3AAC53240D0}"/>
                </a:ext>
              </a:extLst>
            </p:cNvPr>
            <p:cNvSpPr/>
            <p:nvPr/>
          </p:nvSpPr>
          <p:spPr>
            <a:xfrm flipH="1">
              <a:off x="4924440" y="3563640"/>
              <a:ext cx="720" cy="2406239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63401C23-8526-46D8-AB48-0736312BDDE7}"/>
                </a:ext>
              </a:extLst>
            </p:cNvPr>
            <p:cNvSpPr/>
            <p:nvPr/>
          </p:nvSpPr>
          <p:spPr>
            <a:xfrm>
              <a:off x="6240240" y="3019320"/>
              <a:ext cx="822960" cy="8229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"/>
                <a:gd name="f8" fmla="val 11929"/>
                <a:gd name="f9" fmla="val 9670"/>
                <a:gd name="f10" fmla="+- 0 0 0"/>
                <a:gd name="f11" fmla="*/ f3 1 21600"/>
                <a:gd name="f12" fmla="*/ f4 1 21600"/>
                <a:gd name="f13" fmla="*/ f10 f0 1"/>
                <a:gd name="f14" fmla="*/ 0 f11 1"/>
                <a:gd name="f15" fmla="*/ 21600 f11 1"/>
                <a:gd name="f16" fmla="*/ 21600 f12 1"/>
                <a:gd name="f17" fmla="*/ 0 f12 1"/>
                <a:gd name="f18" fmla="*/ f13 1 f2"/>
                <a:gd name="f19" fmla="*/ 2147483647 f11 1"/>
                <a:gd name="f20" fmla="*/ 2147483647 f12 1"/>
                <a:gd name="f21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">
                  <a:pos x="f14" y="f17"/>
                </a:cxn>
                <a:cxn ang="f21">
                  <a:pos x="f19" y="f20"/>
                </a:cxn>
                <a:cxn ang="f21">
                  <a:pos x="f14" y="f20"/>
                </a:cxn>
              </a:cxnLst>
              <a:rect l="f14" t="f17" r="f15" b="f16"/>
              <a:pathLst>
                <a:path w="21600" h="21600" fill="none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</a:path>
                <a:path w="21600" h="21600" stroke="0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  <a:lnTo>
                    <a:pt x="f5" y="f6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wrap="none" lIns="90000" tIns="46800" rIns="90000" bIns="46800" anchor="ctr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BA2B6F-604A-4F1B-9446-205DAC88F339}"/>
                </a:ext>
              </a:extLst>
            </p:cNvPr>
            <p:cNvSpPr/>
            <p:nvPr/>
          </p:nvSpPr>
          <p:spPr>
            <a:xfrm>
              <a:off x="6207479" y="3842280"/>
              <a:ext cx="178272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natif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F8AF2A1-8D9C-458F-9BBE-3609FBA6EE04}"/>
                </a:ext>
              </a:extLst>
            </p:cNvPr>
            <p:cNvSpPr/>
            <p:nvPr/>
          </p:nvSpPr>
          <p:spPr>
            <a:xfrm>
              <a:off x="1944360" y="3831120"/>
              <a:ext cx="178308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C#</a:t>
              </a:r>
            </a:p>
          </p:txBody>
        </p:sp>
        <p:sp>
          <p:nvSpPr>
            <p:cNvPr id="7" name="Arc 9">
              <a:extLst>
                <a:ext uri="{FF2B5EF4-FFF2-40B4-BE49-F238E27FC236}">
                  <a16:creationId xmlns:a16="http://schemas.microsoft.com/office/drawing/2014/main" id="{D54210A7-2C2D-48D9-AC0E-0857081EBA85}"/>
                </a:ext>
              </a:extLst>
            </p:cNvPr>
            <p:cNvSpPr/>
            <p:nvPr/>
          </p:nvSpPr>
          <p:spPr>
            <a:xfrm rot="5400000">
              <a:off x="2053440" y="3846239"/>
              <a:ext cx="822960" cy="81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1497"/>
                <a:gd name="f8" fmla="val 2105"/>
                <a:gd name="f9" fmla="val -1"/>
                <a:gd name="f10" fmla="val 13166"/>
                <a:gd name="f11" fmla="val 1082"/>
                <a:gd name="f12" fmla="val 10382"/>
                <a:gd name="f13" fmla="+- 0 0 0"/>
                <a:gd name="f14" fmla="*/ f3 1 21600"/>
                <a:gd name="f15" fmla="*/ f4 1 21497"/>
                <a:gd name="f16" fmla="*/ f13 f0 1"/>
                <a:gd name="f17" fmla="*/ 0 f14 1"/>
                <a:gd name="f18" fmla="*/ 21600 f14 1"/>
                <a:gd name="f19" fmla="*/ 21497 f15 1"/>
                <a:gd name="f20" fmla="*/ 0 f15 1"/>
                <a:gd name="f21" fmla="*/ 2147483647 f14 1"/>
                <a:gd name="f22" fmla="*/ f16 1 f2"/>
                <a:gd name="f23" fmla="*/ 2147483647 f15 1"/>
                <a:gd name="f24" fmla="+- f2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21" y="f20"/>
                </a:cxn>
                <a:cxn ang="f24">
                  <a:pos x="f21" y="f23"/>
                </a:cxn>
                <a:cxn ang="f24">
                  <a:pos x="f17" y="f23"/>
                </a:cxn>
              </a:cxnLst>
              <a:rect l="f17" t="f20" r="f18" b="f19"/>
              <a:pathLst>
                <a:path w="21600" h="21497" fill="none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</a:path>
                <a:path w="21600" h="21497" stroke="0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  <a:lnTo>
                    <a:pt x="f5" y="f7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wrap="none" lIns="90000" tIns="46800" rIns="90000" bIns="46800" anchor="ctr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65EBBAC8-5528-4FBC-823E-9362460FAF7F}"/>
                </a:ext>
              </a:extLst>
            </p:cNvPr>
            <p:cNvSpPr/>
            <p:nvPr/>
          </p:nvSpPr>
          <p:spPr>
            <a:xfrm>
              <a:off x="1620000" y="2601000"/>
              <a:ext cx="1440000" cy="357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Compilateur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FC2F107C-D0F6-4328-A0C6-FA7CFB086585}"/>
                </a:ext>
              </a:extLst>
            </p:cNvPr>
            <p:cNvSpPr/>
            <p:nvPr/>
          </p:nvSpPr>
          <p:spPr>
            <a:xfrm>
              <a:off x="6738840" y="2471039"/>
              <a:ext cx="1360080" cy="81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Just-In-Time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Compiler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(JIT)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1CCEB311-20FF-46FA-B029-526FFA36DC10}"/>
                </a:ext>
              </a:extLst>
            </p:cNvPr>
            <p:cNvSpPr/>
            <p:nvPr/>
          </p:nvSpPr>
          <p:spPr>
            <a:xfrm>
              <a:off x="1814400" y="5451120"/>
              <a:ext cx="239724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Compile-time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2E572A49-C824-4259-8DB8-521DF0058297}"/>
                </a:ext>
              </a:extLst>
            </p:cNvPr>
            <p:cNvSpPr/>
            <p:nvPr/>
          </p:nvSpPr>
          <p:spPr>
            <a:xfrm>
              <a:off x="5509080" y="5451120"/>
              <a:ext cx="239688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           Run-time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48C943C-74EF-45DD-BD06-429C06090CB9}"/>
                </a:ext>
              </a:extLst>
            </p:cNvPr>
            <p:cNvSpPr/>
            <p:nvPr/>
          </p:nvSpPr>
          <p:spPr>
            <a:xfrm>
              <a:off x="3758759" y="1952280"/>
              <a:ext cx="2397240" cy="161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Microsoft Intermediate Language</a:t>
              </a:r>
            </a:p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(MSIL)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E904ED4-0EA4-408F-96EF-1BFDE10E64C6}"/>
                </a:ext>
              </a:extLst>
            </p:cNvPr>
            <p:cNvSpPr/>
            <p:nvPr/>
          </p:nvSpPr>
          <p:spPr>
            <a:xfrm>
              <a:off x="4925160" y="1620000"/>
              <a:ext cx="0" cy="324000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25255E6-1506-41AD-8032-7E2ABFF5C2B8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Etapes de compilation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A37C20-19EF-4247-AEE6-14659E54C1C6}"/>
              </a:ext>
            </a:extLst>
          </p:cNvPr>
          <p:cNvSpPr txBox="1"/>
          <p:nvPr/>
        </p:nvSpPr>
        <p:spPr>
          <a:xfrm>
            <a:off x="540000" y="5940000"/>
            <a:ext cx="9000000" cy="933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En ligne de commande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csc.exe                                msbuild.exe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DD43870-68F2-4C1E-B371-993F32E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A841D6-B7A6-41CA-AC98-A6494AC37F66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10F2EA-2CD5-4585-BBD6-2CE0EF0A40CE}"/>
              </a:ext>
            </a:extLst>
          </p:cNvPr>
          <p:cNvSpPr txBox="1"/>
          <p:nvPr/>
        </p:nvSpPr>
        <p:spPr>
          <a:xfrm>
            <a:off x="540000" y="2520360"/>
            <a:ext cx="9000000" cy="188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Syntaxe du langage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0DFCC-C3F8-4A26-941F-96DE02D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CE2F4-64D5-4712-B5AA-B19B0D9B035F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C7832-FAC3-4E98-B186-0D4A0F3F6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Base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80725-35CF-42E2-936D-A7B26279EF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97039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Les erreurs de syntaxes sont interdites et vérifiées à la compilation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Instructions les unes après les autres séparées par des « ; », code en UTF-8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Casse sensitive : différences entre majuscules et minuscules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Commentaires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//fin de la ligne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/* documentation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D2E22-EBB9-4616-A6CA-953C4C4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3E1C38-46BF-4F9E-AFCA-12517183A7DA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DB789D-C046-4D60-AEC6-7CDEAA73AC3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D9990-7183-4D09-9C1B-618589B95DF9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Tableaux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 (enum)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 (struct)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0C62F977-D02A-4798-BA7F-4AC37715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8B59AA-E4FA-4E18-978B-702792296C16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9F2387-3D70-4578-81A0-9E285AE0A92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1FF2B-B715-41CC-8817-B6C93A546B26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Entiers : Byte/SByte (8 bits), Short/UShort (16 bits), Integer/UInteger (32 bits), Long/ULong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Flottants : Single (32 bits), Double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Decimal (128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Autres : Boolean, Date, Char, String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5A6BF0-E22B-4C85-AB09-0351AD9EE372}"/>
              </a:ext>
            </a:extLst>
          </p:cNvPr>
          <p:cNvGrpSpPr/>
          <p:nvPr/>
        </p:nvGrpSpPr>
        <p:grpSpPr>
          <a:xfrm>
            <a:off x="1527480" y="5436000"/>
            <a:ext cx="2072520" cy="1421280"/>
            <a:chOff x="1527480" y="5436000"/>
            <a:chExt cx="2072520" cy="1421280"/>
          </a:xfrm>
        </p:grpSpPr>
        <p:sp>
          <p:nvSpPr>
            <p:cNvPr id="5" name="Organigramme : Processus 5">
              <a:extLst>
                <a:ext uri="{FF2B5EF4-FFF2-40B4-BE49-F238E27FC236}">
                  <a16:creationId xmlns:a16="http://schemas.microsoft.com/office/drawing/2014/main" id="{F705E176-80C7-4467-BC14-A21DB45CE74F}"/>
                </a:ext>
              </a:extLst>
            </p:cNvPr>
            <p:cNvSpPr/>
            <p:nvPr/>
          </p:nvSpPr>
          <p:spPr>
            <a:xfrm>
              <a:off x="1527480" y="615024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Variable_3</a:t>
              </a:r>
            </a:p>
          </p:txBody>
        </p:sp>
        <p:sp>
          <p:nvSpPr>
            <p:cNvPr id="6" name="Organigramme : Processus 6">
              <a:extLst>
                <a:ext uri="{FF2B5EF4-FFF2-40B4-BE49-F238E27FC236}">
                  <a16:creationId xmlns:a16="http://schemas.microsoft.com/office/drawing/2014/main" id="{4F76D153-24F6-42B8-8CCB-12351450C739}"/>
                </a:ext>
              </a:extLst>
            </p:cNvPr>
            <p:cNvSpPr/>
            <p:nvPr/>
          </p:nvSpPr>
          <p:spPr>
            <a:xfrm>
              <a:off x="1527480" y="579312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Variable_2</a:t>
              </a:r>
            </a:p>
          </p:txBody>
        </p:sp>
        <p:sp>
          <p:nvSpPr>
            <p:cNvPr id="7" name="Organigramme : Processus 7">
              <a:extLst>
                <a:ext uri="{FF2B5EF4-FFF2-40B4-BE49-F238E27FC236}">
                  <a16:creationId xmlns:a16="http://schemas.microsoft.com/office/drawing/2014/main" id="{801BA2DC-B7C7-4808-963C-B796BF779647}"/>
                </a:ext>
              </a:extLst>
            </p:cNvPr>
            <p:cNvSpPr/>
            <p:nvPr/>
          </p:nvSpPr>
          <p:spPr>
            <a:xfrm>
              <a:off x="1527480" y="543600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Variable_1</a:t>
              </a:r>
            </a:p>
          </p:txBody>
        </p:sp>
        <p:sp>
          <p:nvSpPr>
            <p:cNvPr id="8" name="Organigramme : Processus 8">
              <a:extLst>
                <a:ext uri="{FF2B5EF4-FFF2-40B4-BE49-F238E27FC236}">
                  <a16:creationId xmlns:a16="http://schemas.microsoft.com/office/drawing/2014/main" id="{2E0CA0D0-7495-4D68-9BAF-065AF9115473}"/>
                </a:ext>
              </a:extLst>
            </p:cNvPr>
            <p:cNvSpPr/>
            <p:nvPr/>
          </p:nvSpPr>
          <p:spPr>
            <a:xfrm>
              <a:off x="1527480" y="650736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Variable_4</a:t>
              </a:r>
            </a:p>
          </p:txBody>
        </p:sp>
        <p:sp>
          <p:nvSpPr>
            <p:cNvPr id="9" name="Organigramme : Processus 13">
              <a:extLst>
                <a:ext uri="{FF2B5EF4-FFF2-40B4-BE49-F238E27FC236}">
                  <a16:creationId xmlns:a16="http://schemas.microsoft.com/office/drawing/2014/main" id="{96BC7342-E2E5-479B-ACB4-C43CA25AAEF6}"/>
                </a:ext>
              </a:extLst>
            </p:cNvPr>
            <p:cNvSpPr/>
            <p:nvPr/>
          </p:nvSpPr>
          <p:spPr>
            <a:xfrm>
              <a:off x="2804760" y="543600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45</a:t>
              </a:r>
            </a:p>
          </p:txBody>
        </p:sp>
        <p:sp>
          <p:nvSpPr>
            <p:cNvPr id="10" name="Organigramme : Processus 14">
              <a:extLst>
                <a:ext uri="{FF2B5EF4-FFF2-40B4-BE49-F238E27FC236}">
                  <a16:creationId xmlns:a16="http://schemas.microsoft.com/office/drawing/2014/main" id="{2D8C273F-ADEA-4D0D-913D-937552C0C556}"/>
                </a:ext>
              </a:extLst>
            </p:cNvPr>
            <p:cNvSpPr/>
            <p:nvPr/>
          </p:nvSpPr>
          <p:spPr>
            <a:xfrm>
              <a:off x="2804760" y="579312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true</a:t>
              </a:r>
            </a:p>
          </p:txBody>
        </p:sp>
        <p:sp>
          <p:nvSpPr>
            <p:cNvPr id="11" name="Organigramme : Processus 15">
              <a:extLst>
                <a:ext uri="{FF2B5EF4-FFF2-40B4-BE49-F238E27FC236}">
                  <a16:creationId xmlns:a16="http://schemas.microsoft.com/office/drawing/2014/main" id="{BF4CA393-C1A0-47AB-AAC6-2313FD2DA032}"/>
                </a:ext>
              </a:extLst>
            </p:cNvPr>
            <p:cNvSpPr/>
            <p:nvPr/>
          </p:nvSpPr>
          <p:spPr>
            <a:xfrm>
              <a:off x="2804760" y="615024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c   </a:t>
              </a:r>
            </a:p>
          </p:txBody>
        </p:sp>
        <p:sp>
          <p:nvSpPr>
            <p:cNvPr id="12" name="Organigramme : Processus 16">
              <a:extLst>
                <a:ext uri="{FF2B5EF4-FFF2-40B4-BE49-F238E27FC236}">
                  <a16:creationId xmlns:a16="http://schemas.microsoft.com/office/drawing/2014/main" id="{47CC7134-24E3-4029-A104-D67B7960A256}"/>
                </a:ext>
              </a:extLst>
            </p:cNvPr>
            <p:cNvSpPr/>
            <p:nvPr/>
          </p:nvSpPr>
          <p:spPr>
            <a:xfrm>
              <a:off x="2804760" y="650736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56.8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89F79EB-B3EC-47B0-8E9B-366440FA5416}"/>
              </a:ext>
            </a:extLst>
          </p:cNvPr>
          <p:cNvGrpSpPr/>
          <p:nvPr/>
        </p:nvGrpSpPr>
        <p:grpSpPr>
          <a:xfrm>
            <a:off x="4140000" y="5470920"/>
            <a:ext cx="4603679" cy="1224720"/>
            <a:chOff x="4140000" y="5470920"/>
            <a:chExt cx="4603679" cy="1224720"/>
          </a:xfrm>
        </p:grpSpPr>
        <p:sp>
          <p:nvSpPr>
            <p:cNvPr id="14" name="Organigramme : Processus 10">
              <a:extLst>
                <a:ext uri="{FF2B5EF4-FFF2-40B4-BE49-F238E27FC236}">
                  <a16:creationId xmlns:a16="http://schemas.microsoft.com/office/drawing/2014/main" id="{91146827-6BD1-4431-8E21-C0B16D534401}"/>
                </a:ext>
              </a:extLst>
            </p:cNvPr>
            <p:cNvSpPr/>
            <p:nvPr/>
          </p:nvSpPr>
          <p:spPr>
            <a:xfrm>
              <a:off x="4140000" y="6345720"/>
              <a:ext cx="159696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Variable_2</a:t>
              </a:r>
            </a:p>
          </p:txBody>
        </p:sp>
        <p:sp>
          <p:nvSpPr>
            <p:cNvPr id="15" name="Organigramme : Processus 22">
              <a:extLst>
                <a:ext uri="{FF2B5EF4-FFF2-40B4-BE49-F238E27FC236}">
                  <a16:creationId xmlns:a16="http://schemas.microsoft.com/office/drawing/2014/main" id="{39AEB86E-6CA1-4613-BB91-3A6F38D98C3A}"/>
                </a:ext>
              </a:extLst>
            </p:cNvPr>
            <p:cNvSpPr/>
            <p:nvPr/>
          </p:nvSpPr>
          <p:spPr>
            <a:xfrm>
              <a:off x="7672320" y="6345720"/>
              <a:ext cx="10713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object_2</a:t>
              </a:r>
            </a:p>
          </p:txBody>
        </p:sp>
        <p:sp>
          <p:nvSpPr>
            <p:cNvPr id="16" name="Organigramme : Processus 9">
              <a:extLst>
                <a:ext uri="{FF2B5EF4-FFF2-40B4-BE49-F238E27FC236}">
                  <a16:creationId xmlns:a16="http://schemas.microsoft.com/office/drawing/2014/main" id="{51E8DC80-8F40-4761-8A7D-8C1FF0594321}"/>
                </a:ext>
              </a:extLst>
            </p:cNvPr>
            <p:cNvSpPr/>
            <p:nvPr/>
          </p:nvSpPr>
          <p:spPr>
            <a:xfrm>
              <a:off x="4140000" y="5929560"/>
              <a:ext cx="16448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Variable_3</a:t>
              </a:r>
            </a:p>
          </p:txBody>
        </p:sp>
        <p:sp>
          <p:nvSpPr>
            <p:cNvPr id="17" name="Organigramme : Processus 20">
              <a:extLst>
                <a:ext uri="{FF2B5EF4-FFF2-40B4-BE49-F238E27FC236}">
                  <a16:creationId xmlns:a16="http://schemas.microsoft.com/office/drawing/2014/main" id="{2B08E238-7BD5-4E93-8A42-167765771AA0}"/>
                </a:ext>
              </a:extLst>
            </p:cNvPr>
            <p:cNvSpPr/>
            <p:nvPr/>
          </p:nvSpPr>
          <p:spPr>
            <a:xfrm>
              <a:off x="5736960" y="6345720"/>
              <a:ext cx="9954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  <p:sp>
          <p:nvSpPr>
            <p:cNvPr id="18" name="Organigramme : Processus 14">
              <a:extLst>
                <a:ext uri="{FF2B5EF4-FFF2-40B4-BE49-F238E27FC236}">
                  <a16:creationId xmlns:a16="http://schemas.microsoft.com/office/drawing/2014/main" id="{87503996-D221-4B53-B90C-264DCC119942}"/>
                </a:ext>
              </a:extLst>
            </p:cNvPr>
            <p:cNvSpPr/>
            <p:nvPr/>
          </p:nvSpPr>
          <p:spPr>
            <a:xfrm>
              <a:off x="4140000" y="5536080"/>
              <a:ext cx="15858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Variable_1</a:t>
              </a:r>
            </a:p>
          </p:txBody>
        </p:sp>
        <p:sp>
          <p:nvSpPr>
            <p:cNvPr id="19" name="Organigramme : Processus 22">
              <a:extLst>
                <a:ext uri="{FF2B5EF4-FFF2-40B4-BE49-F238E27FC236}">
                  <a16:creationId xmlns:a16="http://schemas.microsoft.com/office/drawing/2014/main" id="{B8A40370-3904-4190-802B-1D31F6A5F8EF}"/>
                </a:ext>
              </a:extLst>
            </p:cNvPr>
            <p:cNvSpPr/>
            <p:nvPr/>
          </p:nvSpPr>
          <p:spPr>
            <a:xfrm>
              <a:off x="7599240" y="5470920"/>
              <a:ext cx="107172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object_1</a:t>
              </a:r>
            </a:p>
          </p:txBody>
        </p:sp>
        <p:sp>
          <p:nvSpPr>
            <p:cNvPr id="20" name="Organigramme : Processus 20">
              <a:extLst>
                <a:ext uri="{FF2B5EF4-FFF2-40B4-BE49-F238E27FC236}">
                  <a16:creationId xmlns:a16="http://schemas.microsoft.com/office/drawing/2014/main" id="{35EE6740-B4A8-4152-A4BF-9D25E680251E}"/>
                </a:ext>
              </a:extLst>
            </p:cNvPr>
            <p:cNvSpPr/>
            <p:nvPr/>
          </p:nvSpPr>
          <p:spPr>
            <a:xfrm>
              <a:off x="5725800" y="5536080"/>
              <a:ext cx="10065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0xE29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456877F-BA77-4E12-8E14-9E4CCFC0D7BC}"/>
                </a:ext>
              </a:extLst>
            </p:cNvPr>
            <p:cNvSpPr/>
            <p:nvPr/>
          </p:nvSpPr>
          <p:spPr>
            <a:xfrm>
              <a:off x="6727680" y="6434640"/>
              <a:ext cx="863639" cy="21564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00F126D4-B262-4268-84F5-A0B42B85250E}"/>
                </a:ext>
              </a:extLst>
            </p:cNvPr>
            <p:cNvSpPr/>
            <p:nvPr/>
          </p:nvSpPr>
          <p:spPr>
            <a:xfrm rot="1071000">
              <a:off x="6654474" y="6146890"/>
              <a:ext cx="100799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919BE238-B4E2-44DD-8D53-05EAAF1E7E9E}"/>
                </a:ext>
              </a:extLst>
            </p:cNvPr>
            <p:cNvSpPr/>
            <p:nvPr/>
          </p:nvSpPr>
          <p:spPr>
            <a:xfrm>
              <a:off x="6727680" y="5499360"/>
              <a:ext cx="86363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Organigramme : Processus 20">
              <a:extLst>
                <a:ext uri="{FF2B5EF4-FFF2-40B4-BE49-F238E27FC236}">
                  <a16:creationId xmlns:a16="http://schemas.microsoft.com/office/drawing/2014/main" id="{061446FE-6F0B-402C-837A-D235DF71C744}"/>
                </a:ext>
              </a:extLst>
            </p:cNvPr>
            <p:cNvSpPr/>
            <p:nvPr/>
          </p:nvSpPr>
          <p:spPr>
            <a:xfrm>
              <a:off x="5724360" y="5929560"/>
              <a:ext cx="100799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901BD-B569-4A02-A8C1-C7CC9E02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68F97-1E2C-46DD-8593-697B06FF749D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885CA4-9E13-4A4D-9471-21FBB0C5D094}"/>
              </a:ext>
            </a:extLst>
          </p:cNvPr>
          <p:cNvSpPr txBox="1"/>
          <p:nvPr/>
        </p:nvSpPr>
        <p:spPr>
          <a:xfrm>
            <a:off x="540000" y="3056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5239DB-5E48-4FE1-8204-44814A528E72}"/>
              </a:ext>
            </a:extLst>
          </p:cNvPr>
          <p:cNvSpPr txBox="1"/>
          <p:nvPr/>
        </p:nvSpPr>
        <p:spPr>
          <a:xfrm>
            <a:off x="580320" y="1835999"/>
            <a:ext cx="8887680" cy="23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Apprendre à développer avec C#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Créer des interfaces de gestion de bases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Manipuler des objets de la plate-forme .NET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DF51F8F-FB7F-4DAD-84FD-F266BA7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8A919C-2AAB-47C3-819B-EF3ADEB4C4E8}" type="slidenum"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C208EB-B6FD-405E-A67A-84ECFF828D7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8CD825-02BA-42F9-94F0-9531B8D7BC67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FA9CFD1-6D19-4A27-805F-7D860FB0B476}"/>
              </a:ext>
            </a:extLst>
          </p:cNvPr>
          <p:cNvSpPr/>
          <p:nvPr/>
        </p:nvSpPr>
        <p:spPr>
          <a:xfrm>
            <a:off x="1906920" y="2556360"/>
            <a:ext cx="6553080" cy="43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de valeurs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15;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"ceci est une chaine";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lors de la declaration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d = 2 *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constante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const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CONSTANTE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"constante";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 Typage déterminé par le compilateur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var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x = 2;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C2A4F50-A56E-4468-8EE0-54844753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C83C0-137E-45F5-85DD-D27E9B9C4260}" type="slidenum">
              <a:t>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678248-7E6C-4313-89AB-BACEC942BFF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A92547-E8C9-4D9C-811B-9391A8726AFC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4B0CC35-191B-4C1D-8BE1-24AF7B343579}"/>
              </a:ext>
            </a:extLst>
          </p:cNvPr>
          <p:cNvSpPr/>
          <p:nvPr/>
        </p:nvSpPr>
        <p:spPr>
          <a:xfrm>
            <a:off x="1835999" y="2268360"/>
            <a:ext cx="6553080" cy="187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CouleurCarte {Pique,	Coeur, Carreau, Trefle}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aCouleur = CouleurCarte.Coeur;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Int c = (int)maCouleur;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09D515-AC5C-4115-B338-159ABF79460E}"/>
              </a:ext>
            </a:extLst>
          </p:cNvPr>
          <p:cNvSpPr/>
          <p:nvPr/>
        </p:nvSpPr>
        <p:spPr>
          <a:xfrm>
            <a:off x="1835999" y="4250160"/>
            <a:ext cx="6553080" cy="25898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[Flags]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Options {	ToitOuvrant=1,	Climatisation=10, 		FeuxAntiBrouillard=100, JantesAlu=1000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Options opts = Options.ToitOuvrant|Options.JantesAlu;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 (opts);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3BEA4CE-77C0-4A9F-AC83-546F8B63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74530-8DB6-48BD-BB02-3B9815D7B390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2D5C56-DF7E-4043-95E8-7D8AC183569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6992-3DE1-4D79-A882-074A6D652436}"/>
              </a:ext>
            </a:extLst>
          </p:cNvPr>
          <p:cNvSpPr txBox="1"/>
          <p:nvPr/>
        </p:nvSpPr>
        <p:spPr>
          <a:xfrm>
            <a:off x="576000" y="1475999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Nullable/HasValue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30AD16F-896A-47E5-AAB2-8DEA5FE73321}"/>
              </a:ext>
            </a:extLst>
          </p:cNvPr>
          <p:cNvSpPr/>
          <p:nvPr/>
        </p:nvSpPr>
        <p:spPr>
          <a:xfrm>
            <a:off x="1846800" y="1918800"/>
            <a:ext cx="6553080" cy="251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structure Automobile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int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puissance;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marque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Automobile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aVoiture;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MaVoiture.puissance = 6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D3E67C1-5FD8-452C-9524-0D8E584D5323}"/>
              </a:ext>
            </a:extLst>
          </p:cNvPr>
          <p:cNvSpPr/>
          <p:nvPr/>
        </p:nvSpPr>
        <p:spPr>
          <a:xfrm>
            <a:off x="1834919" y="5004360"/>
            <a:ext cx="6553080" cy="18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int?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Variable2;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null;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.HasValue();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//retourne faux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612000" y="1944360"/>
            <a:ext cx="8748000" cy="3878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Arithmétiques : +   -   *   /   % &lt;&lt; &gt;&gt; ~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Egalité/Inégalité : ==   !=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Relationnels : &lt;   &lt;=   &gt;=   &gt;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Logiques : | &amp; ^ ~ ||   &amp;&amp;  !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Assignation : = +=  -=   *=   /=   %= &lt;&lt;= &gt;&gt;= |= &amp;= ^=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Incrémentation, décrémentation : ++   --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Autres : . [] () new + ??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6DFD58A-D88C-4FF3-A078-FFEEB594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5F54B-ACFB-4591-BDE2-F0E73205A2BD}" type="slidenum"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304F45-332E-45AD-AE74-087884EC51D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Transtypage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03BF0B-FAE5-4B77-B1FA-D4675ECFA40A}"/>
              </a:ext>
            </a:extLst>
          </p:cNvPr>
          <p:cNvSpPr txBox="1"/>
          <p:nvPr/>
        </p:nvSpPr>
        <p:spPr>
          <a:xfrm>
            <a:off x="612000" y="1927799"/>
            <a:ext cx="8640000" cy="5156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implicites (automatique)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explicites (cast)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- Fonctions de conversions (Convert, parse...)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17FCD6-18D6-4CE1-90CF-1ED3919E5B9D}"/>
              </a:ext>
            </a:extLst>
          </p:cNvPr>
          <p:cNvSpPr/>
          <p:nvPr/>
        </p:nvSpPr>
        <p:spPr>
          <a:xfrm>
            <a:off x="1846800" y="260280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3;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d = 2 * i;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DC2EF05-01FA-46B6-A991-05C4FEF20D6C}"/>
              </a:ext>
            </a:extLst>
          </p:cNvPr>
          <p:cNvSpPr/>
          <p:nvPr/>
        </p:nvSpPr>
        <p:spPr>
          <a:xfrm>
            <a:off x="1846800" y="4115159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float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f = 3.45f;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byte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b = (byte)f;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5840C00-C077-412D-B8A2-A34DDC8BF3A5}"/>
              </a:ext>
            </a:extLst>
          </p:cNvPr>
          <p:cNvSpPr/>
          <p:nvPr/>
        </p:nvSpPr>
        <p:spPr>
          <a:xfrm>
            <a:off x="1846800" y="569952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s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"2.81"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d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Convert.ToDouble(s)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F7FEE9D-F5BE-4E96-9063-77989B2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7C0DA-657C-4AE6-ABBB-FE0D3411F675}" type="slidenum">
              <a:t>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C7E4A3-AA67-4080-BB08-3F9058E6ADF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AD523-0AEF-4F0B-A583-E8570C0D317F}"/>
              </a:ext>
            </a:extLst>
          </p:cNvPr>
          <p:cNvSpPr txBox="1"/>
          <p:nvPr/>
        </p:nvSpPr>
        <p:spPr>
          <a:xfrm>
            <a:off x="612000" y="1856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if / else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D85B2C7-28DF-44F5-A647-DE11D03D2AF0}"/>
              </a:ext>
            </a:extLst>
          </p:cNvPr>
          <p:cNvSpPr/>
          <p:nvPr/>
        </p:nvSpPr>
        <p:spPr>
          <a:xfrm>
            <a:off x="1800000" y="2520000"/>
            <a:ext cx="6553080" cy="37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 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25)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par défaut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4FF16EF-325F-4F22-95C3-1E5A1D1B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C99F8-1C94-45AA-8FC6-3B6EF0F0626C}" type="slidenum">
              <a:t>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09AF8A-92C3-4034-A293-224B209FF3D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620AD6-DE87-46F6-AFF4-4CA96D4E1448}"/>
              </a:ext>
            </a:extLst>
          </p:cNvPr>
          <p:cNvSpPr txBox="1"/>
          <p:nvPr/>
        </p:nvSpPr>
        <p:spPr>
          <a:xfrm>
            <a:off x="612000" y="1604160"/>
            <a:ext cx="8640000" cy="4875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Switch/Case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E0D2473-9F50-4141-B109-C184A819560D}"/>
              </a:ext>
            </a:extLst>
          </p:cNvPr>
          <p:cNvSpPr/>
          <p:nvPr/>
        </p:nvSpPr>
        <p:spPr>
          <a:xfrm>
            <a:off x="1846800" y="2243880"/>
            <a:ext cx="6553080" cy="351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switch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(n)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1: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4;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default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6C7D56B-1FBD-4147-AE47-51376B8C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6C0A2-D135-4A96-8D3B-55DC3B86F71C}" type="slidenum">
              <a:t>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451FA-CCF5-4929-B58F-40283720893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C143C7-B720-4CC7-A001-9F99F26DA3DE}"/>
              </a:ext>
            </a:extLst>
          </p:cNvPr>
          <p:cNvSpPr txBox="1"/>
          <p:nvPr/>
        </p:nvSpPr>
        <p:spPr>
          <a:xfrm>
            <a:off x="612000" y="1532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 ternaire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9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Équivalent à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E878573-B631-4F08-9741-4A604DB92D9E}"/>
              </a:ext>
            </a:extLst>
          </p:cNvPr>
          <p:cNvSpPr/>
          <p:nvPr/>
        </p:nvSpPr>
        <p:spPr>
          <a:xfrm>
            <a:off x="1846800" y="2243880"/>
            <a:ext cx="6553080" cy="13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 = (m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onEntier &lt; 25)?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inferieure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: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superieure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38474FD-F251-4363-8D3C-F336B1F11218}"/>
              </a:ext>
            </a:extLst>
          </p:cNvPr>
          <p:cNvSpPr/>
          <p:nvPr/>
        </p:nvSpPr>
        <p:spPr>
          <a:xfrm>
            <a:off x="1846800" y="4259880"/>
            <a:ext cx="6553080" cy="2580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(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 &lt; 22)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inferieure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 else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superieure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6C010F4-1788-4281-9C27-CB2C76B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26293F-30CE-45AF-A964-512A7E2248A8}" type="slidenum">
              <a:t>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211451-0DB1-4A5E-8C0F-35DD3106170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Boucles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BCD095-C1CB-4A94-8D94-AC0F1A527BEE}"/>
              </a:ext>
            </a:extLst>
          </p:cNvPr>
          <p:cNvSpPr txBox="1"/>
          <p:nvPr/>
        </p:nvSpPr>
        <p:spPr>
          <a:xfrm>
            <a:off x="720000" y="1532519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while/do...while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foreach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85F383-7743-4623-BD8C-3EB56E62DAF9}"/>
              </a:ext>
            </a:extLst>
          </p:cNvPr>
          <p:cNvSpPr/>
          <p:nvPr/>
        </p:nvSpPr>
        <p:spPr>
          <a:xfrm>
            <a:off x="1846800" y="2099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i=1;i&lt;=117;i++)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B03F63E-4AAC-4949-9F08-F7EA4B0B9A2C}"/>
              </a:ext>
            </a:extLst>
          </p:cNvPr>
          <p:cNvSpPr/>
          <p:nvPr/>
        </p:nvSpPr>
        <p:spPr>
          <a:xfrm>
            <a:off x="1846800" y="3827879"/>
            <a:ext cx="3013200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9D407AA-EFC6-466F-8790-DA14167B5707}"/>
              </a:ext>
            </a:extLst>
          </p:cNvPr>
          <p:cNvSpPr/>
          <p:nvPr/>
        </p:nvSpPr>
        <p:spPr>
          <a:xfrm>
            <a:off x="5220000" y="3827879"/>
            <a:ext cx="3096359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471DF66-7AFC-43CE-83C4-6D7C92E3104F}"/>
              </a:ext>
            </a:extLst>
          </p:cNvPr>
          <p:cNvSpPr/>
          <p:nvPr/>
        </p:nvSpPr>
        <p:spPr>
          <a:xfrm>
            <a:off x="1846800" y="5987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foreach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s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tabString)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606E1-4FE0-426D-8E6A-A6EB147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5349A-F7FB-4F66-A363-61E2AFCC4C10}" type="slidenum"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8AAFBE-1C3D-48F7-A19A-0891BE3C9B5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 de saut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F6F9E-4FDB-4850-9BBB-92A8F43BC7CD}"/>
              </a:ext>
            </a:extLst>
          </p:cNvPr>
          <p:cNvSpPr txBox="1"/>
          <p:nvPr/>
        </p:nvSpPr>
        <p:spPr>
          <a:xfrm>
            <a:off x="720000" y="1856879"/>
            <a:ext cx="8640000" cy="4716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break : termine le traitement de boucle ou de switch courant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continue : passe à l'itération suivante dans un traitement de boucle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goto : se débranche vers un case particulier dans un switch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7F5678-790D-4B91-A3F4-75F69DF0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2AD65C-F1A4-40CE-94A8-91F9F7CD861B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D6C4DF-D5D7-4C00-8953-4767980717F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Bibliographie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1A382A-BE85-4954-9836-FDFC52346352}"/>
              </a:ext>
            </a:extLst>
          </p:cNvPr>
          <p:cNvSpPr txBox="1"/>
          <p:nvPr/>
        </p:nvSpPr>
        <p:spPr>
          <a:xfrm>
            <a:off x="540000" y="1800000"/>
            <a:ext cx="8898120" cy="1216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MSDN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3"/>
              </a:rPr>
              <a:t>http://msdn.microsoft.com/fr-fr/default.aspx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Centre .NET Framework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4"/>
              </a:rPr>
              <a:t>http://msdn.microsoft.com/fr-fr/netframework/default.aspx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E281B2D-0F1B-4FC1-BC11-2B31C38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1BD90D-3601-492E-BCA7-3D6BC890B82E}" type="slidenum">
              <a:t>30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ADC2C-65EF-41F0-BBA2-751D8DE436ED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073B447-9690-4E7F-A922-B7A686C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487FE-EABE-4C27-A0E1-42BCFFCB1456}" type="slidenum">
              <a:t>31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6CDBF8-3159-4A1D-A63E-F52BC17D838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F48012-AA85-4636-9700-F77ADEF0DBA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d'un tableau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Accès à un élément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Taille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9593C11-B98B-4A32-90A2-DD34F857C5B4}"/>
              </a:ext>
            </a:extLst>
          </p:cNvPr>
          <p:cNvSpPr/>
          <p:nvPr/>
        </p:nvSpPr>
        <p:spPr>
          <a:xfrm>
            <a:off x="1859399" y="2374200"/>
            <a:ext cx="6553080" cy="64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[3]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 {2,3,8}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26555DE-C40A-426A-8B37-95AA982F3C37}"/>
              </a:ext>
            </a:extLst>
          </p:cNvPr>
          <p:cNvSpPr/>
          <p:nvPr/>
        </p:nvSpPr>
        <p:spPr>
          <a:xfrm>
            <a:off x="1859399" y="5004360"/>
            <a:ext cx="6553080" cy="43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Tableau.Length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AB20931-A2BF-4D2B-903F-4F4C50F8CDD1}"/>
              </a:ext>
            </a:extLst>
          </p:cNvPr>
          <p:cNvSpPr/>
          <p:nvPr/>
        </p:nvSpPr>
        <p:spPr>
          <a:xfrm>
            <a:off x="1859399" y="3960360"/>
            <a:ext cx="6553080" cy="32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Tableau[indice]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DC20F83-703F-4484-9E92-30E02E28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8FF51-B97B-4236-AAF7-1F2EF1902CB5}" type="slidenum">
              <a:t>32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112B7-566D-4483-893A-B9483273A83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51634-52D6-4661-AEF5-1AF4CE82255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à 2 dimensions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multidimensionnels 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Alternative : tableaux de tableaux (tableaux dentelés) : </a:t>
            </a:r>
            <a:b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</a:b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8AB9CBA-80E4-47F7-B097-AB18233DDE8C}"/>
              </a:ext>
            </a:extLst>
          </p:cNvPr>
          <p:cNvSpPr/>
          <p:nvPr/>
        </p:nvSpPr>
        <p:spPr>
          <a:xfrm>
            <a:off x="1800000" y="230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[,]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matrice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[2,4];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Matrice[1,3] = 5;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E6AE9D-7915-4357-80C3-EEFB673860F3}"/>
              </a:ext>
            </a:extLst>
          </p:cNvPr>
          <p:cNvSpPr/>
          <p:nvPr/>
        </p:nvSpPr>
        <p:spPr>
          <a:xfrm>
            <a:off x="1800000" y="3816359"/>
            <a:ext cx="6553080" cy="68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[,,]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[5,10,5];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cube[1,3,4] = 5;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77F9EF5-E776-4DE4-AFDD-5013F7F4AF74}"/>
              </a:ext>
            </a:extLst>
          </p:cNvPr>
          <p:cNvSpPr/>
          <p:nvPr/>
        </p:nvSpPr>
        <p:spPr>
          <a:xfrm>
            <a:off x="1800000" y="5364360"/>
            <a:ext cx="6553080" cy="111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[][] t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[2][];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[4];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t[1]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t[0][2] = 0.0;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4F4BA46-A85E-4820-8F61-66302E1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BFB6C-A18B-4994-9890-BDC673102ECB}" type="slidenum">
              <a:t>33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561C0F-06F0-4610-B80C-FC3D25DE4AA7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et paramètres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22325-8262-48C8-ADE9-CCBD524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CC8FE-3DBC-44B5-8B04-64344B1A078F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9739C-2961-4EEE-A1DC-169DFFAF3C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DE06A-8BE2-4872-AF2B-DF6094263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81039"/>
            <a:ext cx="9071640" cy="5483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C# est procédural, il permet de regrouper des instructions sous un même nom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Diviser le code en morceaux (réutilisabilité, clarté, travail en groupe)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Factoriser le code (maintenabilité, clarté)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Une méthode (« procédure », « fonction ») a un nom, des paramètres et peut retourner une valeur (dans le cas d'une fonction)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 appel de méthode indique son nom, envoie et/ou utilise les paramètres, utilise la valeur de retour éventuelle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653629F-2DF3-4499-A939-0C565D18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6EA80-B1D2-4140-AD1D-88A39BF614F8}" type="slidenum">
              <a:t>35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AE66F-E26A-4E5C-B34A-DE3E7E0DF754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C45241-A744-4CEC-925A-CF3773546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662B622-AD20-4A72-93E5-F074B57F6F4B}"/>
              </a:ext>
            </a:extLst>
          </p:cNvPr>
          <p:cNvSpPr/>
          <p:nvPr/>
        </p:nvSpPr>
        <p:spPr>
          <a:xfrm>
            <a:off x="162000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Console.WriteLine(((x+4)*3-12)/3);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4D396A4-268B-4FD8-854B-A97602FBF5E4}"/>
              </a:ext>
            </a:extLst>
          </p:cNvPr>
          <p:cNvSpPr/>
          <p:nvPr/>
        </p:nvSpPr>
        <p:spPr>
          <a:xfrm>
            <a:off x="1620360" y="5256360"/>
            <a:ext cx="7020000" cy="100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meth1(x);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949369E-6C01-4C47-A009-0982334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57465D-4584-4CA5-85BF-F3649D281DDB}" type="slidenum">
              <a:t>36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8B369E-7DDB-460D-BABC-F011873EB80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6BDF5-C71A-4362-93EC-B19E94311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360" y="176076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2452622-1F9E-48F0-8843-6647FCB5C29B}"/>
              </a:ext>
            </a:extLst>
          </p:cNvPr>
          <p:cNvSpPr/>
          <p:nvPr/>
        </p:nvSpPr>
        <p:spPr>
          <a:xfrm>
            <a:off x="162036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return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((x+4)*3-12)/3;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25FB3AE-D7CD-4D72-B14F-58A698EC3B02}"/>
              </a:ext>
            </a:extLst>
          </p:cNvPr>
          <p:cNvSpPr/>
          <p:nvPr/>
        </p:nvSpPr>
        <p:spPr>
          <a:xfrm>
            <a:off x="1620720" y="5256360"/>
            <a:ext cx="7020000" cy="122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meth1(x);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meth1(meth1(x));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6E35750-D7A2-441F-8028-1100ECD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3DA2E-BE75-4069-9E19-6A0BC670033A}" type="slidenum">
              <a:t>37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8929D6-2F10-4477-8613-21B884A9444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09327-EAA1-4AC1-BF26-C51C1496FA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625400"/>
            <a:ext cx="9071640" cy="4923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Paramètres en entrée, en sortie (</a:t>
            </a:r>
            <a:r>
              <a:rPr lang="fr-FR" i="1"/>
              <a:t>out</a:t>
            </a:r>
            <a:r>
              <a:rPr lang="fr-FR"/>
              <a:t>), voire les deux (</a:t>
            </a:r>
            <a:r>
              <a:rPr lang="fr-FR" i="1"/>
              <a:t>ref)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6ED9AC9-7EB3-41F1-A6E4-172CA5DADB08}"/>
              </a:ext>
            </a:extLst>
          </p:cNvPr>
          <p:cNvSpPr/>
          <p:nvPr/>
        </p:nvSpPr>
        <p:spPr>
          <a:xfrm>
            <a:off x="1620000" y="3240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i,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ref 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j,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out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k)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 = j * i;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k = i + 1;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534A3E7-D67C-471C-AF5E-EEEEE07FDF23}"/>
              </a:ext>
            </a:extLst>
          </p:cNvPr>
          <p:cNvSpPr/>
          <p:nvPr/>
        </p:nvSpPr>
        <p:spPr>
          <a:xfrm>
            <a:off x="1620000" y="6048360"/>
            <a:ext cx="7020000" cy="86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2, y;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methode(5, ref x, out y);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5A3C8C5-035E-429B-9004-CF349F4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DA5D09-E831-4709-BD34-1FA38DDA9AC8}" type="slidenum">
              <a:t>38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3058F0-372D-4045-806F-07B61045785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0A17C3-B7D3-4BF7-A7A8-890F25BF30A9}"/>
              </a:ext>
            </a:extLst>
          </p:cNvPr>
          <p:cNvSpPr txBox="1"/>
          <p:nvPr/>
        </p:nvSpPr>
        <p:spPr>
          <a:xfrm>
            <a:off x="720000" y="1676879"/>
            <a:ext cx="8640000" cy="44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Paramètre facultatif et paramètre nommé 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BA82440-D8E9-416B-82ED-CEA62C319D6C}"/>
              </a:ext>
            </a:extLst>
          </p:cNvPr>
          <p:cNvSpPr/>
          <p:nvPr/>
        </p:nvSpPr>
        <p:spPr>
          <a:xfrm>
            <a:off x="1620360" y="2268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required,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string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optionalstr =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"default string", 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optionalint = 10)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Console.WriteLine("{0} {1} {2}", required, optionalstr, optionalint);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D256D8C-6B30-4AB0-A0C0-B74F4FCD8C3F}"/>
              </a:ext>
            </a:extLst>
          </p:cNvPr>
          <p:cNvSpPr/>
          <p:nvPr/>
        </p:nvSpPr>
        <p:spPr>
          <a:xfrm>
            <a:off x="1620360" y="5256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(1, "One", 1);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(2, "Two");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(3);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(4,optionalint:4);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2CB9ED2-45E3-46A2-AFAC-C7A46A7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FE56A-DD78-4F54-AEB4-26D15CF3D090}" type="slidenum">
              <a:t>39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2C358E-EC3C-43AD-A271-8F637A620D7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513F36-B076-4302-9E51-AC696E091DAF}"/>
              </a:ext>
            </a:extLst>
          </p:cNvPr>
          <p:cNvSpPr txBox="1"/>
          <p:nvPr/>
        </p:nvSpPr>
        <p:spPr>
          <a:xfrm>
            <a:off x="720000" y="1676879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Tableau de paramètres (params)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EB9173-FBA1-4635-862F-DB59BBDE550C}"/>
              </a:ext>
            </a:extLst>
          </p:cNvPr>
          <p:cNvSpPr/>
          <p:nvPr/>
        </p:nvSpPr>
        <p:spPr>
          <a:xfrm>
            <a:off x="1846800" y="4655880"/>
            <a:ext cx="6553080" cy="135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string[]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tableauParametres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[]{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 tableauParametres);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A33CD47-E7E4-4956-98E6-650AB7FB746B}"/>
              </a:ext>
            </a:extLst>
          </p:cNvPr>
          <p:cNvSpPr/>
          <p:nvPr/>
        </p:nvSpPr>
        <p:spPr>
          <a:xfrm>
            <a:off x="1846800" y="2279880"/>
            <a:ext cx="6553080" cy="13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params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ss)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18ECF7-270E-4F92-8EA3-F84FDE7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B7AFE-9E16-4E27-9E62-2E2C05F753D4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61AFED-E44C-412A-9AB2-D07C7C665EC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7C0A4-90E8-4721-B0EF-39EF65BDC0E5}"/>
              </a:ext>
            </a:extLst>
          </p:cNvPr>
          <p:cNvSpPr txBox="1"/>
          <p:nvPr/>
        </p:nvSpPr>
        <p:spPr>
          <a:xfrm>
            <a:off x="648000" y="1835999"/>
            <a:ext cx="8820000" cy="40539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Framework 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Langage C#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Syntaxe du langage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Tableaux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Méthodes et paramètres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Gestion des exceptions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Classes fondamentales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Applications graphiques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Programmation orientée objet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ADO.NET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A2D656-A426-48AA-AF23-170909D8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033BCC-52B9-4DB8-A102-163DE8C98B38}" type="slidenum">
              <a:t>40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E3D18-F57B-4DA0-98E2-79315D5107A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2B46D5-22F5-410C-AC4C-503FB7FDBD1D}"/>
              </a:ext>
            </a:extLst>
          </p:cNvPr>
          <p:cNvSpPr txBox="1"/>
          <p:nvPr/>
        </p:nvSpPr>
        <p:spPr>
          <a:xfrm>
            <a:off x="720000" y="1460880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Plusieurs méthodes peuvent avoir le même nom et des arguments différents. Pour une fonction, le type de retour doit être identique.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94E58C8-9584-49A2-B40B-471B74625A0D}"/>
              </a:ext>
            </a:extLst>
          </p:cNvPr>
          <p:cNvSpPr/>
          <p:nvPr/>
        </p:nvSpPr>
        <p:spPr>
          <a:xfrm>
            <a:off x="1846800" y="3215880"/>
            <a:ext cx="6553080" cy="376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, int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07D22B3-0865-43AE-B3C2-97D8401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0DDA6-E8B5-4509-BF81-B43F2B264E85}" type="slidenum">
              <a:t>41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77B3E8-9ABE-4544-99A4-43FF15AC3D1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Récursivité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440AB-179F-4F21-A860-E9E970508C01}"/>
              </a:ext>
            </a:extLst>
          </p:cNvPr>
          <p:cNvSpPr txBox="1"/>
          <p:nvPr/>
        </p:nvSpPr>
        <p:spPr>
          <a:xfrm>
            <a:off x="720000" y="1676879"/>
            <a:ext cx="8640000" cy="516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Capacité d'une méthode à s'appeler elle-même.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96AB15C-B926-4DC8-B7EC-253B6124891D}"/>
              </a:ext>
            </a:extLst>
          </p:cNvPr>
          <p:cNvSpPr/>
          <p:nvPr/>
        </p:nvSpPr>
        <p:spPr>
          <a:xfrm>
            <a:off x="1846800" y="2891880"/>
            <a:ext cx="6553080" cy="232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n)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if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(n &lt;= 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else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factorial(n - 1) * n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B8C8D-09A1-4B72-A827-75BA5F4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4FEBF-95A1-4449-AA01-EADBBD454A97}" type="slidenum">
              <a:t>42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420907-11AF-4C79-9323-05D3527425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Règles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32E8E-5EF1-46AC-B474-A93D98F957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Conventions de codage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Accolades isolées sur leur lignes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Laisser faire l'IDE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Conventions de nommage : uneVariable, unArgument, uneMethode, unAttribut, UNE_CONSTANTE, UnType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Commentaires interprétés :</a:t>
            </a:r>
            <a:br>
              <a:rPr lang="fr-FR"/>
            </a:br>
            <a:r>
              <a:rPr lang="fr-FR" b="1">
                <a:solidFill>
                  <a:srgbClr val="009933"/>
                </a:solidFill>
              </a:rPr>
              <a:t>///</a:t>
            </a:r>
            <a:r>
              <a:rPr lang="fr-FR" sz="2400" b="1">
                <a:solidFill>
                  <a:srgbClr val="009933"/>
                </a:solidFill>
                <a:latin typeface="Courier New" pitchFamily="49"/>
              </a:rPr>
              <a:t> &lt;summary&gt;...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1A9ACEB-6610-4EE5-B2F4-41CE4D9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927039-1C78-4454-A290-5A1BD3CF7E70}" type="slidenum">
              <a:t>43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642D7C-E37D-45FA-BFB3-91B30B600D66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Exceptions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34F54A-99A6-4CE1-8067-8BF1D96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8C4D9-2407-49B5-8354-CBD82CECE7B8}" type="slidenum">
              <a:t>44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132D7B-C017-406F-B1A5-E442A076F5C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83415-0DC9-4BDE-A3C6-4697406584FC}"/>
              </a:ext>
            </a:extLst>
          </p:cNvPr>
          <p:cNvSpPr txBox="1"/>
          <p:nvPr/>
        </p:nvSpPr>
        <p:spPr>
          <a:xfrm>
            <a:off x="504359" y="181440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-216000" algn="ctr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808080"/>
                </a:solidFill>
                <a:latin typeface="Arial" pitchFamily="18"/>
                <a:ea typeface="Lucida Sans Unicode" pitchFamily="2"/>
                <a:cs typeface="Tahoma" pitchFamily="2"/>
              </a:rPr>
              <a:t>Situations inattendues ou exceptionnelles qui surviennent pendant l'exécution d'un programme, interrompant le flux normal d'exécution</a:t>
            </a:r>
          </a:p>
          <a:p>
            <a:pPr marL="0" marR="0" lvl="0" indent="-216000" algn="just" hangingPunct="0"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-216000" algn="just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Le système déclenche ses propre exceptions. Notre code peut le faire aussi.</a:t>
            </a:r>
          </a:p>
          <a:p>
            <a:pPr marL="0" marR="0" lvl="0" indent="-216000" algn="just" hangingPunct="0"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-216000" algn="just" hangingPunct="0"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Les exception interrompent le processus normal. Elle sont lancées, puis attrapées par nous (ou l'OS).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7FFC3-ADA4-4AA5-8756-A1CCCEF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6F53D2-6C87-4747-8929-FF5EC336A43D}" type="slidenum">
              <a:t>45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0AFDF6-ABEA-48AF-8C72-9B77AFA038C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82544F-B622-4133-9974-FCD2EC1C5F25}"/>
              </a:ext>
            </a:extLst>
          </p:cNvPr>
          <p:cNvSpPr txBox="1"/>
          <p:nvPr/>
        </p:nvSpPr>
        <p:spPr>
          <a:xfrm>
            <a:off x="540000" y="1584360"/>
            <a:ext cx="9000000" cy="5357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Checked Exceptions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Le développeur doit les anticiper et coder des lignes pour les traiter.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sng" strike="noStrike" kern="120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		- Exemple</a:t>
            </a: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on peut essayer de charger un fichier qui n'existe pas.</a:t>
            </a:r>
          </a:p>
          <a:p>
            <a:pPr marL="432000" marR="0" lvl="0" indent="-21600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Errors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On ne doit pas les identifier et le programme s'arrête en les rencontrant.</a:t>
            </a:r>
          </a:p>
          <a:p>
            <a:pPr marL="432000" marR="0" lvl="0" indent="-21600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Runtime exceptions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		- Ne peuvent être prévues (dans certains cas)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D21DF4E-CCE9-4542-B4BD-E64823FE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1AB832-7E8B-48C0-9781-05CBDFDB79A7}" type="slidenum">
              <a:t>46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AB62AB-EE56-42B8-84C5-1B1A63EDDF1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Gestion des exceptions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8610F6D-3823-4F17-93D2-A45C0358A1BA}"/>
              </a:ext>
            </a:extLst>
          </p:cNvPr>
          <p:cNvSpPr/>
          <p:nvPr/>
        </p:nvSpPr>
        <p:spPr>
          <a:xfrm>
            <a:off x="1620000" y="3683879"/>
            <a:ext cx="7020000" cy="31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try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throw new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NullReferenceException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();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catch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NullReferenceException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e)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	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S Mincho" pitchFamily="49"/>
                <a:cs typeface="MS Mincho" pitchFamily="49"/>
              </a:rPr>
              <a:t>Console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.WriteLine("Exception {0}.", e);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finally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...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80622-47AF-4747-87BE-C3CD90D00A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481399"/>
            <a:ext cx="9071640" cy="51656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 sz="2800" i="1"/>
              <a:t>try / catch / finally</a:t>
            </a:r>
            <a:r>
              <a:rPr lang="fr-FR" sz="2800"/>
              <a:t> : récupération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 i="1"/>
              <a:t>throw</a:t>
            </a:r>
            <a:r>
              <a:rPr lang="fr-FR" sz="2800"/>
              <a:t> : lancement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Classe System.Exception et ses dérivées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Il est possible de définir des exceptions</a:t>
            </a: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6ABF74B-E169-47BD-ACAF-22BDD7E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BBC368-E990-4464-96E7-97D0D3F4659F}" type="slidenum">
              <a:t>47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48115B-DD76-47CF-A359-6C5189BFA9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Using pour 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8E52C7-4E8F-454F-9E0D-2BA85A59D8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Équivalent d'un </a:t>
            </a:r>
            <a:r>
              <a:rPr lang="fr-FR" sz="2800" i="1"/>
              <a:t>try / finally</a:t>
            </a:r>
            <a:r>
              <a:rPr lang="fr-FR" sz="2800"/>
              <a:t> + Close()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Seulement pour certaines classes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800"/>
              <a:t>Ajouter éventuellement </a:t>
            </a:r>
            <a:r>
              <a:rPr lang="fr-FR" sz="2800" i="1"/>
              <a:t>try / catch</a:t>
            </a:r>
            <a:r>
              <a:rPr lang="fr-FR" sz="2800"/>
              <a:t> autour</a:t>
            </a:r>
          </a:p>
          <a:p>
            <a:pPr lvl="0" hangingPunct="1"/>
            <a:endParaRPr lang="fr-FR" sz="2200"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7BF553A-7069-4E28-AC4D-F64733331F58}"/>
              </a:ext>
            </a:extLst>
          </p:cNvPr>
          <p:cNvSpPr/>
          <p:nvPr/>
        </p:nvSpPr>
        <p:spPr>
          <a:xfrm>
            <a:off x="720000" y="3683879"/>
            <a:ext cx="8640000" cy="2076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using(</a:t>
            </a:r>
            <a:r>
              <a:rPr lang="fr-FR" sz="2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StreamReader sr = new StreamReader("a.txt"</a:t>
            </a:r>
            <a:r>
              <a:rPr lang="fr-FR" sz="2200" b="0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  <a:r>
              <a:rPr lang="fr-FR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...</a:t>
            </a:r>
            <a:b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A3FA47C-D00C-4FDC-A373-04BBDA91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9D1D25-577A-4988-AFA3-FBA4E3449F39}" type="slidenum">
              <a:t>48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31B71A-47DC-4465-9236-5326206B21C4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 .Net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4422C-0B3E-44ED-A333-7E77AEC9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AEF97-83DE-42D3-BDC0-07D06822EB65}" type="slidenum">
              <a:t>49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B34A39-A5CB-469C-9421-C0FCCC1B8D8C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7E3618-1919-4D51-BFA0-49916817A544}"/>
              </a:ext>
            </a:extLst>
          </p:cNvPr>
          <p:cNvSpPr txBox="1"/>
          <p:nvPr/>
        </p:nvSpPr>
        <p:spPr>
          <a:xfrm>
            <a:off x="497520" y="2312640"/>
            <a:ext cx="9042480" cy="2824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BCL : Base Class Library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Il s'agit des classes fondementales sur lequel les applications .NET sont construites.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1B797BF-F80E-4DE6-85A7-75E8422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B7BB8D-C19A-44E8-8D7F-D442CA57237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4AA70A-024D-46B7-B0B8-14FE198E2AC0}"/>
              </a:ext>
            </a:extLst>
          </p:cNvPr>
          <p:cNvSpPr txBox="1"/>
          <p:nvPr/>
        </p:nvSpPr>
        <p:spPr>
          <a:xfrm>
            <a:off x="540000" y="2196000"/>
            <a:ext cx="9000000" cy="188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Framework .NET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13BA45-3177-4783-AFCE-A89F234B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31C1B2-88FF-419E-A775-3C5D63D29253}" type="slidenum">
              <a:t>50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746C48-4A82-4DCE-B6D9-234031BE87F9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9B4D9E-3937-4F80-9AE3-30909636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718B64-F3FD-47B5-9A88-6CC8E7AB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081B23-699A-4CCE-9762-E76189ABAE80}" type="slidenum">
              <a:t>51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67199-8D83-4956-885C-4170C42D56F2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Chaines de caractères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2B1406-12E8-42C5-A7CB-E9F9B30EC727}"/>
              </a:ext>
            </a:extLst>
          </p:cNvPr>
          <p:cNvSpPr txBox="1"/>
          <p:nvPr/>
        </p:nvSpPr>
        <p:spPr>
          <a:xfrm>
            <a:off x="497520" y="2313000"/>
            <a:ext cx="9042480" cy="419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System.String 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Equals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Concaténation : Concat, Join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Découpage : Split, Substring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StartsWith, EndsWith, IndexOf, ...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Mise en forme : Format, PadLeft/Right, TrimStart/End, …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Longueur : Length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=   &lt;&gt;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286B29-0B57-4E77-9793-0394CD1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C57D92-10B9-4965-B3CB-D8ABD3E84486}" type="slidenum">
              <a:t>52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77FC60-98D9-4809-B2C6-8023F255EC04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4E9B59-DEB2-43CE-8B7D-6668E9B1FF50}"/>
              </a:ext>
            </a:extLst>
          </p:cNvPr>
          <p:cNvSpPr txBox="1"/>
          <p:nvPr/>
        </p:nvSpPr>
        <p:spPr>
          <a:xfrm>
            <a:off x="497520" y="2313360"/>
            <a:ext cx="9042480" cy="2824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System.DateTime 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Comparaison : Compare, Equals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Opération : Add, Substract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Conversion : Parse, ToString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Recherche : Date, Day, Hour, Month, …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Opérateurs : +   -   =   &lt;&gt;   &gt;   &gt;=   &lt;   &lt;=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A0C89-9E3E-4C89-A674-A8AB2B66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2AE47-B3E1-41A1-B2C3-4577CBE7F118}" type="slidenum">
              <a:t>53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285EAA-4A37-488B-8C78-925C0AB9321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Collections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E6A78F-6659-41F7-9A90-976B9DFFDDF5}"/>
              </a:ext>
            </a:extLst>
          </p:cNvPr>
          <p:cNvSpPr txBox="1"/>
          <p:nvPr/>
        </p:nvSpPr>
        <p:spPr>
          <a:xfrm>
            <a:off x="497520" y="2313720"/>
            <a:ext cx="9042480" cy="3736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System.Collections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gérer des ensembles d'objets 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Faiblement typée : ArrayList, Hashtable, Queue, Stack, ...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Fortement typée (System.Collections.Generic) : List, Dictionnary, HashSet, Queue, Stack, 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85A15D0-23D0-4F31-B23D-CF580664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87A6E4-ED30-401C-86DC-371745EA4DBB}" type="slidenum">
              <a:t>54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D5463-C682-47D1-8957-9585A1099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Générics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005A4-97A7-460F-A504-2AFB36E49F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17039"/>
            <a:ext cx="9071640" cy="4906440"/>
          </a:xfrm>
        </p:spPr>
        <p:txBody>
          <a:bodyPr/>
          <a:lstStyle/>
          <a:p>
            <a:pPr lvl="0" hangingPunct="1"/>
            <a:r>
              <a:rPr lang="fr-FR">
                <a:latin typeface="Arial" pitchFamily="34"/>
              </a:rPr>
              <a:t>Utilisés pour typer :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>
                <a:latin typeface="Arial" pitchFamily="34"/>
              </a:rPr>
              <a:t>une classe :</a:t>
            </a:r>
          </a:p>
          <a:p>
            <a:pPr lvl="0" hangingPunct="1">
              <a:buSzPct val="45000"/>
              <a:buFont typeface="StarSymbol"/>
              <a:buChar char="●"/>
            </a:pPr>
            <a:endParaRPr lang="fr-FR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endParaRPr lang="fr-FR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/>
            <a:endParaRPr lang="fr-FR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r>
              <a:rPr lang="fr-FR">
                <a:solidFill>
                  <a:srgbClr val="000000"/>
                </a:solidFill>
                <a:latin typeface="Arial" pitchFamily="34"/>
                <a:cs typeface="Courier New" pitchFamily="49"/>
              </a:rPr>
              <a:t>un objet :</a:t>
            </a:r>
          </a:p>
          <a:p>
            <a:pPr lvl="0" hangingPunct="1"/>
            <a:endParaRPr lang="fr-FR">
              <a:solidFill>
                <a:srgbClr val="000000"/>
              </a:solidFill>
              <a:latin typeface="Arial" pitchFamily="34"/>
              <a:cs typeface="Courier New" pitchFamily="49"/>
            </a:endParaRPr>
          </a:p>
          <a:p>
            <a:pPr lvl="0" hangingPunct="1">
              <a:buSzPct val="45000"/>
              <a:buFont typeface="StarSymbol"/>
              <a:buChar char="●"/>
            </a:pPr>
            <a:r>
              <a:rPr lang="fr-FR">
                <a:solidFill>
                  <a:srgbClr val="000000"/>
                </a:solidFill>
                <a:latin typeface="Arial" pitchFamily="34"/>
                <a:cs typeface="Courier New" pitchFamily="49"/>
              </a:rPr>
              <a:t>un paramètre d'une méthode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8A8BD23-1770-49C4-802B-B4B414DF106F}"/>
              </a:ext>
            </a:extLst>
          </p:cNvPr>
          <p:cNvSpPr/>
          <p:nvPr/>
        </p:nvSpPr>
        <p:spPr>
          <a:xfrm>
            <a:off x="1906920" y="2772000"/>
            <a:ext cx="6553080" cy="16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public class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classHolder&lt;T&gt;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public 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processNewItem(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newItem)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 code qui traite un objet de type T.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   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137C40C-A1B3-42C2-99D4-5AD1C65D55E3}"/>
              </a:ext>
            </a:extLst>
          </p:cNvPr>
          <p:cNvSpPr/>
          <p:nvPr/>
        </p:nvSpPr>
        <p:spPr>
          <a:xfrm>
            <a:off x="1906920" y="5256000"/>
            <a:ext cx="6553080" cy="4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List&lt;string&gt;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stagiaires =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New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List&lt;string&gt;()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02DD27F-183F-4173-ADDB-3B6F9079D03B}"/>
              </a:ext>
            </a:extLst>
          </p:cNvPr>
          <p:cNvSpPr/>
          <p:nvPr/>
        </p:nvSpPr>
        <p:spPr>
          <a:xfrm>
            <a:off x="1906920" y="6444360"/>
            <a:ext cx="6553080" cy="4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Saisie(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out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zxx-none" sz="1600" b="0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zxx-none" sz="1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 elements) { ...}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897D6-C055-44F2-81C1-9AEE4EB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9FD07-7DE4-4CD4-A8EC-C7BC794A8E48}" type="slidenum">
              <a:t>55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23C94C-3DF5-409C-8277-770B8D617D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360" y="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Contraintes sur les Générics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E9F82-D02B-44AB-AF40-47912C9B2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20000"/>
            <a:ext cx="9071640" cy="5299200"/>
          </a:xfrm>
        </p:spPr>
        <p:txBody>
          <a:bodyPr/>
          <a:lstStyle/>
          <a:p>
            <a:pPr lvl="0" hangingPunct="1"/>
            <a:r>
              <a:rPr lang="fr-FR"/>
              <a:t>Sécuriser la vérification du typage : where</a:t>
            </a:r>
          </a:p>
          <a:p>
            <a:pPr lvl="0" hangingPunct="1"/>
            <a:r>
              <a:rPr lang="fr-FR"/>
              <a:t>Options de contraintes :</a:t>
            </a:r>
          </a:p>
          <a:p>
            <a:pPr lvl="0"/>
            <a:r>
              <a:rPr lang="fr-FR" sz="240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cs typeface="Courier New" pitchFamily="49"/>
              </a:rPr>
              <a:t> </a:t>
            </a:r>
            <a:r>
              <a:rPr lang="fr-FR" sz="24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cs typeface="Courier New" pitchFamily="49"/>
              </a:rPr>
              <a:t> </a:t>
            </a:r>
            <a:r>
              <a:rPr lang="fr-FR" sz="2400" b="1">
                <a:solidFill>
                  <a:srgbClr val="000000"/>
                </a:solidFill>
                <a:latin typeface="Arial" pitchFamily="34"/>
                <a:cs typeface="Courier New" pitchFamily="49"/>
              </a:rPr>
              <a:t>where T : class  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  <a:cs typeface="Courier New" pitchFamily="49"/>
              </a:rPr>
              <a:t>   T doit être un type référence</a:t>
            </a:r>
          </a:p>
          <a:p>
            <a:pPr lvl="0"/>
            <a:r>
              <a:rPr lang="fr-FR" sz="2400" b="1">
                <a:solidFill>
                  <a:srgbClr val="000000"/>
                </a:solidFill>
                <a:latin typeface="Arial" pitchFamily="34"/>
                <a:cs typeface="Courier New" pitchFamily="49"/>
              </a:rPr>
              <a:t>  where T : struct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  <a:cs typeface="Courier New" pitchFamily="49"/>
              </a:rPr>
              <a:t>    T doit être un type valeur</a:t>
            </a:r>
          </a:p>
          <a:p>
            <a:pPr lvl="0"/>
            <a:r>
              <a:rPr lang="fr-FR" sz="2400" b="1">
                <a:solidFill>
                  <a:srgbClr val="000000"/>
                </a:solidFill>
                <a:latin typeface="Arial" pitchFamily="34"/>
                <a:cs typeface="Courier New" pitchFamily="49"/>
              </a:rPr>
              <a:t>  where T : new()  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  <a:cs typeface="Courier New" pitchFamily="49"/>
              </a:rPr>
              <a:t>   T doit avoir un constructeur sans paramètres</a:t>
            </a:r>
          </a:p>
          <a:p>
            <a:pPr lvl="0"/>
            <a:r>
              <a:rPr lang="fr-FR" sz="2400" b="1">
                <a:solidFill>
                  <a:srgbClr val="000000"/>
                </a:solidFill>
                <a:latin typeface="Arial" pitchFamily="34"/>
                <a:cs typeface="Courier New" pitchFamily="49"/>
              </a:rPr>
              <a:t>  where T : &lt;ClassType&gt;</a:t>
            </a:r>
          </a:p>
          <a:p>
            <a:pPr lvl="0"/>
            <a:r>
              <a:rPr lang="fr-FR" sz="2400">
                <a:solidFill>
                  <a:srgbClr val="000000"/>
                </a:solidFill>
                <a:latin typeface="Arial" pitchFamily="34"/>
                <a:cs typeface="Courier New" pitchFamily="49"/>
              </a:rPr>
              <a:t>   T doit hériter de la classe « ClassType »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23606-A701-4028-92E8-31D87C52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76B1C-88E2-4364-9C59-33332F99EFC3}" type="slidenum">
              <a:t>56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123632-538A-4AC7-8FA0-9FD4DB5004F7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Parcours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2A8B38-EA2D-4302-A7F7-DD5E02F4863D}"/>
              </a:ext>
            </a:extLst>
          </p:cNvPr>
          <p:cNvSpPr txBox="1"/>
          <p:nvPr/>
        </p:nvSpPr>
        <p:spPr>
          <a:xfrm>
            <a:off x="576000" y="1655999"/>
            <a:ext cx="8928000" cy="513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 maCollection =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ne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List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&gt;() 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foreach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 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s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in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Console.WriteLine(s);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7826"/>
                </a:solidFill>
                <a:latin typeface="Courier New" pitchFamily="49"/>
                <a:ea typeface="Courier New" pitchFamily="49"/>
                <a:cs typeface="Courier New" pitchFamily="49"/>
              </a:rPr>
              <a:t>' Equivalent via un enumérateur.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IEnumerator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monEnum =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maCollection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.GetEnumerator();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.Reset();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monElement;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while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.MoveNext(){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monElement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=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monEnum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.Current();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Console.WriteLine(monElement);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60783-1EE0-43EC-9A83-4960CD1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4B1B0-46D3-418D-A9E6-3ACB478C984A}" type="slidenum">
              <a:t>57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D553A0-121C-41F1-8FC8-7B3316235AD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Itérateurs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2DF061-434C-4D56-8B19-530B18639047}"/>
              </a:ext>
            </a:extLst>
          </p:cNvPr>
          <p:cNvSpPr txBox="1"/>
          <p:nvPr/>
        </p:nvSpPr>
        <p:spPr>
          <a:xfrm>
            <a:off x="612000" y="1643039"/>
            <a:ext cx="8928000" cy="519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Permet un parcours personnalisé d'une collection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foreach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(var letter i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Letters)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Console.Write(letter) 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…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private iterator IEnumerable&lt;Char&gt;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Letters(){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char currentCharacter  = 'a';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d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o{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y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ield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currentCharacter 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}w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hile</a:t>
            </a: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(currentCharacter++ &lt; 'z')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EA650-EE96-47C0-9A36-95A8000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723BC-A5BC-494E-A2DE-37C71577F414}" type="slidenum">
              <a:t>58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B5E32B-2789-4250-B13B-A3D6DC9F2735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Entrées/Sorties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BD22A3-7AB8-4E93-924A-93F6A32BEC81}"/>
              </a:ext>
            </a:extLst>
          </p:cNvPr>
          <p:cNvSpPr txBox="1"/>
          <p:nvPr/>
        </p:nvSpPr>
        <p:spPr>
          <a:xfrm>
            <a:off x="497520" y="2314080"/>
            <a:ext cx="9042480" cy="19133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System.IO 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Regroupe des classes pour lire et écrire des 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données dans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des fichiers ou des flux de données 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76C90AE-E3DE-411A-A047-0F30855D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7D96D-681C-441E-94EE-E707EC0B3402}" type="slidenum">
              <a:t>59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992696-5BD9-41BF-9A49-6738BAAA7A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Entrées/Sorties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BF92B-AD1D-4840-A1CD-9183B615D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53039"/>
            <a:ext cx="9071640" cy="4989600"/>
          </a:xfrm>
        </p:spPr>
        <p:txBody>
          <a:bodyPr>
            <a:spAutoFit/>
          </a:bodyPr>
          <a:lstStyle/>
          <a:p>
            <a:pPr lvl="0" hangingPunct="1">
              <a:buSzPct val="45000"/>
              <a:buFont typeface="StarSymbol"/>
              <a:buChar char="●"/>
            </a:pPr>
            <a:r>
              <a:rPr lang="en-US" sz="2600" b="1">
                <a:latin typeface="Arial" pitchFamily="34"/>
                <a:ea typeface="宋体" pitchFamily="2"/>
              </a:rPr>
              <a:t>Stream</a:t>
            </a:r>
            <a:r>
              <a:rPr lang="en-US" sz="2600">
                <a:latin typeface="Arial" pitchFamily="34"/>
                <a:ea typeface="宋体" pitchFamily="2"/>
              </a:rPr>
              <a:t> : transfert de données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600" b="1">
                <a:ea typeface="宋体" pitchFamily="2"/>
              </a:rPr>
              <a:t>Principe d'utilisation d'un flux</a:t>
            </a:r>
            <a:r>
              <a:rPr lang="fr-FR" sz="2600">
                <a:ea typeface="宋体" pitchFamily="2"/>
              </a:rPr>
              <a:t>:	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Ouverture du flux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cs typeface="Tahoma" pitchFamily="2"/>
              </a:rPr>
              <a:t>Identification de l'information (lecture/écriture)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600">
                <a:latin typeface="Arial" pitchFamily="18"/>
                <a:ea typeface="宋体" pitchFamily="2"/>
              </a:rPr>
              <a:t>Fermeture du flux</a:t>
            </a:r>
            <a:r>
              <a:rPr lang="en-US" sz="2600">
                <a:latin typeface="Arial" pitchFamily="18"/>
                <a:ea typeface="宋体" pitchFamily="2"/>
              </a:rPr>
              <a:t>	</a:t>
            </a:r>
          </a:p>
          <a:p>
            <a:pPr lvl="0" hangingPunct="1"/>
            <a:endParaRPr lang="en-US" sz="2600">
              <a:latin typeface="Courier New" pitchFamily="49"/>
              <a:ea typeface="宋体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C7935E5-FC29-4EAA-9255-71F5303CC6A1}"/>
              </a:ext>
            </a:extLst>
          </p:cNvPr>
          <p:cNvSpPr/>
          <p:nvPr/>
        </p:nvSpPr>
        <p:spPr>
          <a:xfrm>
            <a:off x="1080000" y="4140360"/>
            <a:ext cx="7740000" cy="111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StreamReader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sr =	new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StreamReader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(filename);</a:t>
            </a:r>
            <a:b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string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 s = sr.ReadToEnd();</a:t>
            </a:r>
            <a:b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sr.Close();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47F9BE7-F6D4-4766-90B4-E1AC582386BE}"/>
              </a:ext>
            </a:extLst>
          </p:cNvPr>
          <p:cNvSpPr/>
          <p:nvPr/>
        </p:nvSpPr>
        <p:spPr>
          <a:xfrm>
            <a:off x="1080360" y="5364360"/>
            <a:ext cx="7740000" cy="147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using(StreamReader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sr = new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StreamReader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("a.txt")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br>
              <a:rPr lang="fr-FR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宋体" pitchFamily="2"/>
                <a:cs typeface="宋体" pitchFamily="2"/>
              </a:rPr>
              <a:t>string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宋体" pitchFamily="2"/>
                <a:cs typeface="宋体" pitchFamily="2"/>
              </a:rPr>
              <a:t> s = sr.ReadToEnd();</a:t>
            </a:r>
            <a:b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7924C0B-096B-4FC4-8EFE-03CE95DF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FEA6F6-8D96-42A9-AF22-3617041EF49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563360-1B12-4ABF-9990-B1749559960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Plateforme 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2023B2-F589-4871-A0E3-FF0EE989434F}"/>
              </a:ext>
            </a:extLst>
          </p:cNvPr>
          <p:cNvSpPr txBox="1"/>
          <p:nvPr/>
        </p:nvSpPr>
        <p:spPr>
          <a:xfrm>
            <a:off x="612000" y="1475999"/>
            <a:ext cx="8820000" cy="2700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Utilisation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Développement – Déploiement – Exécution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Applications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Web, Windows, Mobile, serveurs, jeux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Langages supportés : 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VB .NET, J#, C#, etc.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Gratuite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</a:t>
            </a: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Installation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intégrée à certaines éditions Windows </a:t>
            </a: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Téléchargeable via MSDN ou Windows 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50CD4D-00CA-47F2-B9EF-0AB70FAD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00" y="3960000"/>
            <a:ext cx="352800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B7CB073-EF54-4466-BA68-F989C3F1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D18AB-B38A-41FB-93ED-FA9C5673AD8E}" type="slidenum">
              <a:t>60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619831-D771-4DFD-9EB0-35AC29FAB212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(Windows Forms)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8BFF0-F8D7-434A-A02C-21C184FF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CE5C1-6AF3-4237-AB46-2FD885F4638F}" type="slidenum">
              <a:t>61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C70B9D-C468-48DB-9439-AA54D26A544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5D2CDE-2D20-4611-A53E-AD129FA96EDB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Création d’un projet &amp; Architecture de l’application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références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point d’entrée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objets ApplicationContext et 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 et arrêt de l’application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fichier AssemblyInfo.cs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E8A8C5-A205-417C-AC32-F88EE40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9AEB32-96F5-472A-9409-63D24CAC5874}" type="slidenum">
              <a:t>62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C3A94F-EB43-4962-A099-DADA58C44565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d'interfaces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84130F-4CF4-4DA8-8882-5660AB475ACF}"/>
              </a:ext>
            </a:extLst>
          </p:cNvPr>
          <p:cNvSpPr txBox="1"/>
          <p:nvPr/>
        </p:nvSpPr>
        <p:spPr>
          <a:xfrm>
            <a:off x="648000" y="1950840"/>
            <a:ext cx="8820000" cy="41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Deux approches 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WinForms : encapsulation des objets Win32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WPF (Windows Presentation Foundation) : abstraction totale des contraintes de l'OS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7DC6AC2-A123-4595-90D3-24D23CB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DFC89B-7975-4B42-8AF6-28B15CBAE0B6}" type="slidenum">
              <a:t>63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32216B-C784-4378-9D70-468F3219A5F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2C5075-7B08-41C0-9418-11CC1397FB76}"/>
              </a:ext>
            </a:extLst>
          </p:cNvPr>
          <p:cNvSpPr txBox="1"/>
          <p:nvPr/>
        </p:nvSpPr>
        <p:spPr>
          <a:xfrm>
            <a:off x="648000" y="1482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Un éditeur complet est utile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Le code est alors généré automatiquement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BDBB1F-72F7-4DAE-BF12-2BAD2E59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2556000"/>
            <a:ext cx="768996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36F47BE-056B-4642-84B9-3906060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32E2E1-2693-4023-9419-C5C3A92F5E63}" type="slidenum">
              <a:t>64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B39121-EEBE-4381-9264-E424FF0589DE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A05E26-5F83-423A-9738-9BE11AF68E9E}"/>
              </a:ext>
            </a:extLst>
          </p:cNvPr>
          <p:cNvSpPr txBox="1"/>
          <p:nvPr/>
        </p:nvSpPr>
        <p:spPr>
          <a:xfrm>
            <a:off x="648000" y="151884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Chaque composant a des propriétés et événements à disposition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Par défaut les propriétés ont des valeurs standards (sauf : Name et Location), et les événements aucun délégué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35817F-F596-4E01-9B57-562C3166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4440" y="4031999"/>
            <a:ext cx="2995560" cy="29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04AF22-6847-4E82-B71C-F2115BDB06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25360" y="4031999"/>
            <a:ext cx="301464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7FF7625-8679-477E-9E6D-B9923BF1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C2A28E-CA22-43A8-BEE8-67EB6CF3F42B}" type="slidenum">
              <a:t>65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357568-172A-4AC3-8814-A90EF67EAA4D}"/>
              </a:ext>
            </a:extLst>
          </p:cNvPr>
          <p:cNvSpPr txBox="1"/>
          <p:nvPr/>
        </p:nvSpPr>
        <p:spPr>
          <a:xfrm>
            <a:off x="540000" y="-518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Manipulation :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propriétés, événements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B30F0B-17E8-4792-9097-1FE9172E93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0399" y="5413320"/>
            <a:ext cx="2305080" cy="7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CB24B1-BD3F-40D8-977C-239AC74A24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77119" y="1593719"/>
            <a:ext cx="1327320" cy="1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3B1D6CE8-8A4B-4EF2-AF8C-D87AFE3910B6}"/>
              </a:ext>
            </a:extLst>
          </p:cNvPr>
          <p:cNvSpPr/>
          <p:nvPr/>
        </p:nvSpPr>
        <p:spPr>
          <a:xfrm>
            <a:off x="7378920" y="2962079"/>
            <a:ext cx="1511279" cy="34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Listener 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52934F6-8B2A-4281-BFEF-3531C5F7F535}"/>
              </a:ext>
            </a:extLst>
          </p:cNvPr>
          <p:cNvSpPr/>
          <p:nvPr/>
        </p:nvSpPr>
        <p:spPr>
          <a:xfrm flipH="1">
            <a:off x="5865480" y="2817719"/>
            <a:ext cx="1266840" cy="900001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5B4F17B-4A9E-4D6E-9C8E-BA1B55D04ED3}"/>
              </a:ext>
            </a:extLst>
          </p:cNvPr>
          <p:cNvSpPr/>
          <p:nvPr/>
        </p:nvSpPr>
        <p:spPr>
          <a:xfrm flipV="1">
            <a:off x="3345120" y="4617360"/>
            <a:ext cx="1620720" cy="1041480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D2DE136-B0C4-4A15-ABCD-CF6F9C90CA5E}"/>
              </a:ext>
            </a:extLst>
          </p:cNvPr>
          <p:cNvSpPr/>
          <p:nvPr/>
        </p:nvSpPr>
        <p:spPr>
          <a:xfrm>
            <a:off x="825119" y="1656360"/>
            <a:ext cx="4451400" cy="3501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intercepter un événement, un listener doit être associé au composant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Le listener est appelé lors de l'évènement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Il peut y avoir plusieurs listener pour un même événement sur un même composant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8D1EDEBC-682C-481D-8AB4-89A57EE11A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21240" y="5532120"/>
            <a:ext cx="134460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FE9B984E-4FBA-4DD6-83BC-A19383EBF5E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086200" y="5797440"/>
            <a:ext cx="504719" cy="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01CD2-B3F1-4EB8-B8C1-8251260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8383D-0C3B-411A-9206-CAEE45DD33D6}" type="slidenum">
              <a:t>66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47CD60-6333-4A12-8DCC-EDFA518E0836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Créations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8E06A-DCD2-4421-A506-7F06F7E1888E}"/>
              </a:ext>
            </a:extLst>
          </p:cNvPr>
          <p:cNvSpPr txBox="1"/>
          <p:nvPr/>
        </p:nvSpPr>
        <p:spPr>
          <a:xfrm>
            <a:off x="540000" y="1647720"/>
            <a:ext cx="8820000" cy="5123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Base : les forms (fiche / fenêtre), associées à des fichiers de code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Contrôles simples : Label, TextBox, Button etc...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Gestions des événements (standards et spécifiques)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Listes (ex : ListBox : Items, SelectedIndex)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Menus (habituel et contextuel)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OpenFileDialog et SaveFileDialog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FontDialog, ColorDialog, FolderBrowserDialog, etc..</a:t>
            </a: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257867F-3E61-464D-8415-BFD80383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BE58AE-E697-4614-B3FB-6D0C9D427F71}" type="slidenum">
              <a:t>67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C7DB32-147D-476F-B3CF-4BDB4C844402}"/>
              </a:ext>
            </a:extLst>
          </p:cNvPr>
          <p:cNvSpPr txBox="1"/>
          <p:nvPr/>
        </p:nvSpPr>
        <p:spPr>
          <a:xfrm>
            <a:off x="72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Configuration et Déploiement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C463E7-F4BC-482A-B59E-04707ECA8B78}"/>
              </a:ext>
            </a:extLst>
          </p:cNvPr>
          <p:cNvSpPr txBox="1"/>
          <p:nvPr/>
        </p:nvSpPr>
        <p:spPr>
          <a:xfrm>
            <a:off x="648000" y="1842840"/>
            <a:ext cx="8820000" cy="4601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Fichier de configuration</a:t>
            </a:r>
            <a:br>
              <a:rPr lang="fr-FR" sz="32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</a:br>
            <a:endParaRPr lang="fr-FR" sz="3200" b="0" i="0" u="none" strike="noStrike" kern="1200">
              <a:ln>
                <a:noFill/>
              </a:ln>
              <a:latin typeface="Arial" pitchFamily="34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br>
              <a:rPr lang="fr-FR" sz="2400" b="0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</a:br>
            <a:endParaRPr lang="fr-FR" sz="2400" b="0" i="0" u="none" strike="noStrike" kern="1200">
              <a:ln>
                <a:noFill/>
              </a:ln>
              <a:latin typeface="Courier New" pitchFamily="49"/>
              <a:ea typeface="宋体" pitchFamily="2"/>
              <a:cs typeface="宋体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Déploiement WindowsInstaller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ClickOnce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6E133B-4840-48B0-A184-7EDD24602FA6}"/>
              </a:ext>
            </a:extLst>
          </p:cNvPr>
          <p:cNvSpPr/>
          <p:nvPr/>
        </p:nvSpPr>
        <p:spPr>
          <a:xfrm>
            <a:off x="1906920" y="2448360"/>
            <a:ext cx="6553080" cy="169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&lt;configuration&gt;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&lt;appSettings&gt;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&lt;add key=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value=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"Label prédéfini"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/&gt;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&lt;/appSettings&gt;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&lt;/configuration&gt;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FB76108-F1F2-4689-A24F-BFD314FF2121}"/>
              </a:ext>
            </a:extLst>
          </p:cNvPr>
          <p:cNvSpPr/>
          <p:nvPr/>
        </p:nvSpPr>
        <p:spPr>
          <a:xfrm>
            <a:off x="1906920" y="428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label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= ConfigurationManager.AppSettings(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"myLabel"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600" b="1" i="0" u="none" strike="noStrike" kern="120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DE0C7-A315-45F6-8DEF-9B095ED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494816-E260-4ED4-9F6D-98BFD2E373CF}" type="slidenum">
              <a:t>68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F72D7C-2F79-46E0-A72F-3D1C53F747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Assemblages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969F0-ED92-47B3-A1F2-6245D19137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Assemblage (de classes)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Exécutable ou bibliothèque dynamique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Créer une bibliothèque 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Projet de bibliothèque de classe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Contient des classe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Nom fort : mettable dans le GAC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Utiliser une bibliothèque 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Ajouter comme « référence » du projet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fr-FR" sz="3200">
                <a:latin typeface="Arial" pitchFamily="18"/>
                <a:cs typeface="Tahoma" pitchFamily="2"/>
              </a:rPr>
              <a:t>« Copie locale » : copiée à côté de l'utilisateur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8E42E23-7231-4A83-A0E3-E9E9F99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DFA991-B245-473E-A399-CC46A679287F}" type="slidenum">
              <a:t>69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F4CF1B-F78A-44E7-AB25-AB1CDACC8D3E}"/>
              </a:ext>
            </a:extLst>
          </p:cNvPr>
          <p:cNvSpPr txBox="1"/>
          <p:nvPr/>
        </p:nvSpPr>
        <p:spPr>
          <a:xfrm>
            <a:off x="540000" y="219672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Orientée Objet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CA7D31-AF32-4E1C-9656-12123BE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B39A0E-8427-429E-A39E-3F36F706F82D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3E69E-F3DB-48D5-839A-9A2087CB5894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Versions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96F0EB-49C2-4E38-AFA1-EACB8991692E}"/>
              </a:ext>
            </a:extLst>
          </p:cNvPr>
          <p:cNvSpPr txBox="1"/>
          <p:nvPr/>
        </p:nvSpPr>
        <p:spPr>
          <a:xfrm>
            <a:off x="540000" y="1469160"/>
            <a:ext cx="9000000" cy="54759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Juin 2000 : Lancement du développement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Février 2002 : .NET Framework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Mars 2003 : .NET Framework 1.1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Novembre 2006 : .NET Framework 2.0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Novembre 2007 : .NET Framework 3.0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- 2008 : .NET Framework 3.5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- 2010 : .NET </a:t>
            </a:r>
            <a:r>
              <a:rPr lang="en-US" sz="3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Framework 4.0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- 2012 : .NET Framework 4.5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DB64F-5885-41FC-BB19-9E56EFC3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9322-8882-4DC7-BC22-75A3E63F65A9}" type="slidenum">
              <a:t>70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26009-A9FF-4203-9C99-24CA20A72E4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880954-9D6D-451D-B24B-8330B2942FD2}"/>
              </a:ext>
            </a:extLst>
          </p:cNvPr>
          <p:cNvSpPr txBox="1"/>
          <p:nvPr/>
        </p:nvSpPr>
        <p:spPr>
          <a:xfrm>
            <a:off x="540000" y="1584000"/>
            <a:ext cx="8820000" cy="53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LCMSS8" pitchFamily="2"/>
                <a:cs typeface="LCMSS8" pitchFamily="2"/>
              </a:rPr>
              <a:t>L’orienté-objet = approche de résolution algorithmique de problèmes permettant de produire des programmes modulaires de qualité..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LCMSS8" pitchFamily="2"/>
                <a:cs typeface="LCMSS8" pitchFamily="2"/>
              </a:rPr>
              <a:t>Objectifs 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- développer une partie d’un programme sans qu’il soit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nécessaire de connaître les détails internes aux autres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parties;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A</a:t>
            </a: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pporter des modifications locales à un module, sans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que cela n'affecte le reste du programme;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34"/>
              <a:ea typeface="LCMSS8" pitchFamily="2"/>
              <a:cs typeface="LCMSS8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CMSY8" pitchFamily="2"/>
                <a:cs typeface="CMSY8" pitchFamily="2"/>
              </a:rPr>
              <a:t>- Ré</a:t>
            </a: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utiliser des fragments de code développés dans un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 cadre différent.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844ADE-72A5-48CF-B9A0-88240C12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641BCD-96A2-4A3B-AB2F-4C831C7A79BF}" type="slidenum">
              <a:t>71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0BB141-E91B-4EEC-B863-952DDFA576A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 Objet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243EA-0E88-46BF-84B5-0483C29A9B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1600" y="1853999"/>
            <a:ext cx="8798400" cy="45252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identifiable du monde réel, soit concret (voiture, stylo,...), soit abstrait (entreprise, temps,...)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(opérations)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D43CB-60B3-48DE-A571-AA0F587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FCA04-D6C1-4D49-9857-75C404C64517}" type="slidenum">
              <a:t>72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9C06B-572C-4EBE-A526-388B189E254A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Qu'est-ce qu'une Classe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BEEB68-67CB-442C-8525-31D30F340B4E}"/>
              </a:ext>
            </a:extLst>
          </p:cNvPr>
          <p:cNvSpPr txBox="1"/>
          <p:nvPr/>
        </p:nvSpPr>
        <p:spPr>
          <a:xfrm>
            <a:off x="540000" y="1728000"/>
            <a:ext cx="9180000" cy="5024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Une classe est un type de structure ayant des attributs et des méthodes.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On peut construire plusieurs </a:t>
            </a:r>
            <a:r>
              <a:rPr lang="fr-FR" sz="28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instances</a:t>
            </a: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d'une classe.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Différences entre classes et structures 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est de type valeur, une classe est de type référence.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 défaut tout membre d’une structure est public alors qu’il est privé pour une classe.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peut être héritée, une classe oui.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structure ne nécessite pas de constructeur</a:t>
            </a:r>
          </a:p>
          <a:p>
            <a:pPr marL="0" marR="0" lvl="0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Tout champ d’une structure ne peut être initialisé que s’il est déclaré statique ou constant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25595-4E3F-406F-BAC7-F72699A1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982A8-FFD4-4C74-86A8-FCC37C80CC43}" type="slidenum">
              <a:t>73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64666A-39CE-4F4F-A08B-E21174A5070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Unified Modeling Language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55B5A-BBAC-40CA-ACFA-6D2E2A58ED0C}"/>
              </a:ext>
            </a:extLst>
          </p:cNvPr>
          <p:cNvSpPr txBox="1"/>
          <p:nvPr/>
        </p:nvSpPr>
        <p:spPr>
          <a:xfrm>
            <a:off x="540000" y="1692360"/>
            <a:ext cx="9180000" cy="4825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algn="ctr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UML = Language pour la modélisation des classes, des objets, des intéractions etc...</a:t>
            </a:r>
          </a:p>
          <a:p>
            <a:pPr marL="432000" marR="0" lvl="0" indent="-324000" algn="ctr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UML 2.0 comporte ainsi treize types de diagrammes représentant autant de </a:t>
            </a: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URWPalladioL-Ital" pitchFamily="2"/>
                <a:cs typeface="URWPalladioL-Ital" pitchFamily="2"/>
              </a:rPr>
              <a:t>vues </a:t>
            </a: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URWPalladioL-Roma" pitchFamily="2"/>
                <a:cs typeface="URWPalladioL-Roma" pitchFamily="2"/>
              </a:rPr>
              <a:t>distinctes pour représenter des concepts particuliers du système d’information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 fonctionnel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1" i="0" u="none" strike="noStrike" kern="1200">
              <a:ln>
                <a:noFill/>
              </a:ln>
              <a:latin typeface="Arial" pitchFamily="34"/>
              <a:ea typeface="URWPalladioL-Bold" pitchFamily="2"/>
              <a:cs typeface="URWPalladioL-Bold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structurels (statiques)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34"/>
              <a:ea typeface="URWPalladioL-Roma" pitchFamily="2"/>
              <a:cs typeface="URWPalladioL-R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34"/>
                <a:ea typeface="URWPalladioL-Bold" pitchFamily="2"/>
                <a:cs typeface="URWPalladioL-Bold" pitchFamily="2"/>
              </a:rPr>
              <a:t>- Diagrammes comportementaux (dynamiques)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453A1C1-F204-4BF2-A35D-46A7684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979D7C-0876-4B27-A98A-92A4A92AE7AB}" type="slidenum">
              <a:t>74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1355F-0E3B-4C2B-BBC5-D8E65AADD1CE}"/>
              </a:ext>
            </a:extLst>
          </p:cNvPr>
          <p:cNvSpPr txBox="1"/>
          <p:nvPr/>
        </p:nvSpPr>
        <p:spPr>
          <a:xfrm>
            <a:off x="540000" y="-5364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d'une Classe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EC4D5C-C89D-476A-8CD7-C9163F5FFC71}"/>
              </a:ext>
            </a:extLst>
          </p:cNvPr>
          <p:cNvGrpSpPr/>
          <p:nvPr/>
        </p:nvGrpSpPr>
        <p:grpSpPr>
          <a:xfrm>
            <a:off x="1728000" y="1620000"/>
            <a:ext cx="7091999" cy="3867479"/>
            <a:chOff x="1728000" y="1620000"/>
            <a:chExt cx="7091999" cy="38674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D1A5AA8-554C-4696-9D52-AC744F014678}"/>
                </a:ext>
              </a:extLst>
            </p:cNvPr>
            <p:cNvGrpSpPr/>
            <p:nvPr/>
          </p:nvGrpSpPr>
          <p:grpSpPr>
            <a:xfrm>
              <a:off x="1728000" y="1620000"/>
              <a:ext cx="3283200" cy="3867479"/>
              <a:chOff x="1728000" y="1620000"/>
              <a:chExt cx="3283200" cy="386747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B0265FD-6598-466A-8EE4-1049BB2F5832}"/>
                  </a:ext>
                </a:extLst>
              </p:cNvPr>
              <p:cNvSpPr txBox="1"/>
              <p:nvPr/>
            </p:nvSpPr>
            <p:spPr>
              <a:xfrm>
                <a:off x="1728000" y="1620000"/>
                <a:ext cx="3283199" cy="386747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4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Voiture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plaque 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marque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couleur : chaine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état       : booléen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vitesse 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démarrer()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accélerer()         : void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récupVitesse() : entier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2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arrêter()             : void</a:t>
                </a:r>
              </a:p>
            </p:txBody>
          </p:sp>
          <p:sp>
            <p:nvSpPr>
              <p:cNvPr id="6" name="Connecteur droit 5">
                <a:extLst>
                  <a:ext uri="{FF2B5EF4-FFF2-40B4-BE49-F238E27FC236}">
                    <a16:creationId xmlns:a16="http://schemas.microsoft.com/office/drawing/2014/main" id="{26475466-4490-4A7A-9066-7FC4B732F835}"/>
                  </a:ext>
                </a:extLst>
              </p:cNvPr>
              <p:cNvSpPr/>
              <p:nvPr/>
            </p:nvSpPr>
            <p:spPr>
              <a:xfrm>
                <a:off x="1728000" y="2160000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1E46A117-82C6-485D-BDCE-6E079874E034}"/>
                  </a:ext>
                </a:extLst>
              </p:cNvPr>
              <p:cNvSpPr/>
              <p:nvPr/>
            </p:nvSpPr>
            <p:spPr>
              <a:xfrm>
                <a:off x="1728000" y="4031999"/>
                <a:ext cx="3283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A2DA5423-C209-47BF-A55E-5CD61CB352A1}"/>
                </a:ext>
              </a:extLst>
            </p:cNvPr>
            <p:cNvSpPr/>
            <p:nvPr/>
          </p:nvSpPr>
          <p:spPr>
            <a:xfrm flipH="1">
              <a:off x="5011200" y="198000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0B58C3-CBF0-457B-8F8A-E24BF2A09631}"/>
                </a:ext>
              </a:extLst>
            </p:cNvPr>
            <p:cNvSpPr txBox="1"/>
            <p:nvPr/>
          </p:nvSpPr>
          <p:spPr>
            <a:xfrm>
              <a:off x="6105959" y="1800000"/>
              <a:ext cx="27140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Nom de la classe</a:t>
              </a: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929BA9EE-5CD0-4F75-955C-B32C6C105645}"/>
                </a:ext>
              </a:extLst>
            </p:cNvPr>
            <p:cNvSpPr/>
            <p:nvPr/>
          </p:nvSpPr>
          <p:spPr>
            <a:xfrm flipH="1">
              <a:off x="5011200" y="3060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C00642A-BB5D-47BF-9E21-FA9F244F020F}"/>
                </a:ext>
              </a:extLst>
            </p:cNvPr>
            <p:cNvSpPr txBox="1"/>
            <p:nvPr/>
          </p:nvSpPr>
          <p:spPr>
            <a:xfrm>
              <a:off x="6105959" y="2880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625122BF-7F96-404C-B5D2-00EFC00A0A4F}"/>
                </a:ext>
              </a:extLst>
            </p:cNvPr>
            <p:cNvSpPr/>
            <p:nvPr/>
          </p:nvSpPr>
          <p:spPr>
            <a:xfrm flipH="1">
              <a:off x="5011200" y="4608360"/>
              <a:ext cx="8755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AE9FC66-189E-471D-9167-F780E0F44CDD}"/>
                </a:ext>
              </a:extLst>
            </p:cNvPr>
            <p:cNvSpPr txBox="1"/>
            <p:nvPr/>
          </p:nvSpPr>
          <p:spPr>
            <a:xfrm>
              <a:off x="6105959" y="4428360"/>
              <a:ext cx="1750679" cy="4089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1" i="0" u="none" strike="noStrike" kern="1200">
                  <a:ln>
                    <a:noFill/>
                  </a:ln>
                  <a:solidFill>
                    <a:srgbClr val="FF0000"/>
                  </a:solidFill>
                  <a:latin typeface="Arial" pitchFamily="18"/>
                  <a:ea typeface="MS Gothic" pitchFamily="2"/>
                  <a:cs typeface="Tahoma" pitchFamily="2"/>
                </a:rPr>
                <a:t>Méthodes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7A7BB3D8-6AEF-4489-AE7B-A447513E516B}"/>
              </a:ext>
            </a:extLst>
          </p:cNvPr>
          <p:cNvSpPr txBox="1"/>
          <p:nvPr/>
        </p:nvSpPr>
        <p:spPr>
          <a:xfrm>
            <a:off x="576000" y="5796000"/>
            <a:ext cx="8820000" cy="8283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Les attributs ou les méthodes peuvent être précédés par un opérateur (+, #, -) pour indiquer le niveau de visibilité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578259B-7682-4EAA-9C8D-1F687E1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429839-83A1-4F43-A742-526B184A8B21}" type="slidenum">
              <a:t>75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4DDE9A0-FBC8-429D-A343-465DB8E25495}"/>
              </a:ext>
            </a:extLst>
          </p:cNvPr>
          <p:cNvSpPr/>
          <p:nvPr/>
        </p:nvSpPr>
        <p:spPr>
          <a:xfrm>
            <a:off x="647280" y="1499759"/>
            <a:ext cx="8754840" cy="551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Un objet est représenté graphiquement par un rectangle à coins divisé en 3 parties pour inscrire l'identité, les champs et les opérations.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95675-D082-4A4B-8669-C58120EB0A29}"/>
              </a:ext>
            </a:extLst>
          </p:cNvPr>
          <p:cNvSpPr txBox="1"/>
          <p:nvPr/>
        </p:nvSpPr>
        <p:spPr>
          <a:xfrm>
            <a:off x="540000" y="-5328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Représentation UML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d'un Objet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B6302E3-CEEC-49E0-97F1-C7C8CD34C530}"/>
              </a:ext>
            </a:extLst>
          </p:cNvPr>
          <p:cNvGrpSpPr/>
          <p:nvPr/>
        </p:nvGrpSpPr>
        <p:grpSpPr>
          <a:xfrm>
            <a:off x="1080000" y="3016800"/>
            <a:ext cx="3283200" cy="3867479"/>
            <a:chOff x="1080000" y="3016800"/>
            <a:chExt cx="3283200" cy="386747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D68BF2-24CA-4D98-8AA6-6BB748644D63}"/>
                </a:ext>
              </a:extLst>
            </p:cNvPr>
            <p:cNvSpPr txBox="1"/>
            <p:nvPr/>
          </p:nvSpPr>
          <p:spPr>
            <a:xfrm>
              <a:off x="1080000" y="3016800"/>
              <a:ext cx="3283199" cy="386747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4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V1 : Voiture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plaque  : w75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marque : Clio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couleur : blanche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état       : false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vitesse  : 0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démarrer()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accélerer()      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récupVitesse()  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arrêter()            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0DFD0049-ED30-455D-8725-39CDB156F7D5}"/>
                </a:ext>
              </a:extLst>
            </p:cNvPr>
            <p:cNvSpPr/>
            <p:nvPr/>
          </p:nvSpPr>
          <p:spPr>
            <a:xfrm>
              <a:off x="1080000" y="3556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E082F103-CB35-4B3B-91B7-6D607E6DA716}"/>
                </a:ext>
              </a:extLst>
            </p:cNvPr>
            <p:cNvSpPr/>
            <p:nvPr/>
          </p:nvSpPr>
          <p:spPr>
            <a:xfrm>
              <a:off x="1080000" y="5428800"/>
              <a:ext cx="32832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C863E835-B0FB-4613-BA53-8F573E239947}"/>
              </a:ext>
            </a:extLst>
          </p:cNvPr>
          <p:cNvSpPr txBox="1"/>
          <p:nvPr/>
        </p:nvSpPr>
        <p:spPr>
          <a:xfrm>
            <a:off x="4680000" y="3456000"/>
            <a:ext cx="4500000" cy="2560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L'accès aux membres d'un objet s'effectue grâce au point (.)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v1.plaque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v1.démarrer()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0BA70-7752-4FB0-A231-53850CA6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31B50-9BF2-4BEE-AB05-7BE7EAD4A30D}" type="slidenum">
              <a:t>76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147967-1759-4D53-A424-5DB6BA8AF06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Déclaration d'une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D2B42-BC8C-44B1-B5FB-4938806E0CC7}"/>
              </a:ext>
            </a:extLst>
          </p:cNvPr>
          <p:cNvSpPr txBox="1"/>
          <p:nvPr/>
        </p:nvSpPr>
        <p:spPr>
          <a:xfrm>
            <a:off x="720000" y="1684800"/>
            <a:ext cx="8532000" cy="51552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3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NomClasse</a:t>
            </a: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Attributs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Méthodes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  <a:b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endParaRPr lang="fr-FR" sz="3200" b="0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Propriétés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3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3A813-BFC9-40E2-B595-CB875125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06AB4-C5A6-4A79-AA36-9583086BB52F}" type="slidenum">
              <a:t>77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7505C7-CF08-4566-87B2-D69B78A1D77E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Instanciation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4F979-12A4-4399-BC57-50252A5E95C0}"/>
              </a:ext>
            </a:extLst>
          </p:cNvPr>
          <p:cNvSpPr txBox="1"/>
          <p:nvPr/>
        </p:nvSpPr>
        <p:spPr>
          <a:xfrm>
            <a:off x="503999" y="1655640"/>
            <a:ext cx="9180000" cy="52660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Un constructeur est une méthode particulière appelée automatiquement à chaque "création" d'un objet (soit par déclaration, soit par allocation dynamique dans le tas).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Cette méthode permet d'initialiser l'objet créé avec des valeurs valides.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On parle ainsi de processus d'</a:t>
            </a:r>
            <a:r>
              <a:rPr lang="fr-FR" sz="2800" b="0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Times New Roman" pitchFamily="18"/>
                <a:cs typeface="Times New Roman" pitchFamily="18"/>
              </a:rPr>
              <a:t>instanciation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Classe</a:t>
            </a: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 nomObjet = </a:t>
            </a:r>
            <a:br>
              <a:rPr lang="zxx-none" sz="2600" b="1" i="0" u="none" strike="noStrike" kern="120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</a:b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	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new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Constructeur</a:t>
            </a: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Times New Roman" pitchFamily="18"/>
                <a:cs typeface="Times New Roman" pitchFamily="18"/>
              </a:rPr>
              <a:t>(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[paramètres]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Times New Roman" pitchFamily="18"/>
                <a:cs typeface="Times New Roman" pitchFamily="18"/>
              </a:rPr>
              <a:t>);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2F5B1-C732-4C4B-A965-02741EDB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0A7ECF-AB93-4085-8AB1-749A0A674FC4}" type="slidenum">
              <a:t>78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084FED-AD93-45DF-AD4D-171A5F2CC7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Référence à l'instance actuelle de la classe</a:t>
            </a:r>
          </a:p>
          <a:p>
            <a:pPr marL="432000" lvl="0" indent="-324000" algn="just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Utilisations :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faire référence à un attribut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manipuler l'objet en cours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déclarer des indexeurs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762B4C-646F-4D1A-9B06-51C7F1358C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Le mot clé « this »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DEC28-5AFE-4785-8EE5-E5A18CE6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6FBF7-67EC-4437-896C-2B729D681010}" type="slidenum">
              <a:t>79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AF2BAC-7C5F-40A8-BA18-1D2153323B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Encapsulation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4DA66-D638-47FC-A3A4-29D9FEB880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ctr">
              <a:buSzPct val="45000"/>
              <a:buFont typeface="StarSymbol"/>
              <a:buChar char="●"/>
            </a:pPr>
            <a:r>
              <a:rPr lang="fr-FR" sz="2800" b="1">
                <a:solidFill>
                  <a:srgbClr val="008000"/>
                </a:solidFill>
              </a:rPr>
              <a:t>Rassembler des attributs et méthodes propres à un type donné afin d’en restreindre l’accès et/ou d’en faciliter l’utilisation et la maintenance.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Modificateurs d’accès :</a:t>
            </a:r>
            <a:b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	</a:t>
            </a:r>
            <a:r>
              <a:rPr lang="en-US" sz="2800"/>
              <a:t>public, protected, internal, protected internal, private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 b="1">
                <a:effectLst>
                  <a:outerShdw dist="17961" dir="2700000">
                    <a:scrgbClr r="0" g="0" b="0"/>
                  </a:outerShdw>
                </a:effectLst>
              </a:rPr>
              <a:t>Propriétés (get et set)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Récupérer/Définir la valeur d’un champ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800">
                <a:latin typeface="Arial" pitchFamily="18"/>
                <a:cs typeface="Tahoma" pitchFamily="2"/>
              </a:rPr>
              <a:t>Associé ou non à un attribut (propriété publique, méthode privée)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8450215-AB36-4C1A-AF9A-50A8E34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56B976-5474-454E-BFC4-AF5B37E6977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11A57B-A070-4724-9E65-ACDF46535B45}"/>
              </a:ext>
            </a:extLst>
          </p:cNvPr>
          <p:cNvSpPr txBox="1"/>
          <p:nvPr/>
        </p:nvSpPr>
        <p:spPr>
          <a:xfrm>
            <a:off x="288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Common Language Runtime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301F2D-C4CF-4D95-889B-0741F4299FDB}"/>
              </a:ext>
            </a:extLst>
          </p:cNvPr>
          <p:cNvSpPr txBox="1"/>
          <p:nvPr/>
        </p:nvSpPr>
        <p:spPr>
          <a:xfrm>
            <a:off x="540000" y="1421640"/>
            <a:ext cx="9000000" cy="2809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Implémentation du standard « </a:t>
            </a: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Common Language Infrastructure</a:t>
            </a: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»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Concepts : Debug - Typage (Common Type System) -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Exceptions...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Fonctions : Gestion du contexte d'exécution et de la mémoire -     </a:t>
            </a: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Versioning</a:t>
            </a: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des applications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Sécurité et intégrité des applications (signatures)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Interopérabilité 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3A8B5-5AA8-49B0-A920-29F607B87E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4122720"/>
            <a:ext cx="5220000" cy="28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36792BE-6CB4-4A3A-A71C-BAD2594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9EBD4-AEC4-4391-8C26-391A19AEA58B}" type="slidenum">
              <a:t>80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9E04D0-FB9F-436C-AF8D-E4A2CC7374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104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l" hangingPunct="1">
              <a:lnSpc>
                <a:spcPct val="8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Intermédiaires entre les attributs et l'extérieur de la classe :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D73C40-6FF2-419B-AB6B-B8E8098847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Propriétés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2FBC7C-6956-45D0-98D2-CBF2306A611F}"/>
              </a:ext>
            </a:extLst>
          </p:cNvPr>
          <p:cNvSpPr txBox="1"/>
          <p:nvPr/>
        </p:nvSpPr>
        <p:spPr>
          <a:xfrm>
            <a:off x="827999" y="2700000"/>
            <a:ext cx="8532000" cy="42418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private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int x;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int X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get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return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_x;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set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{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_x = 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value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}</a:t>
            </a:r>
            <a:b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42D80-B70E-4DE9-B4C7-155F7E3A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11EC7-4508-400A-BE92-F603F5E8F8A4}" type="slidenum">
              <a:t>81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903603-C7F1-47B5-9D94-4EBF77A151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5640"/>
            <a:ext cx="9071640" cy="1418039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Déclaration d'attributs </a:t>
            </a:r>
            <a:br>
              <a:rPr lang="fr-FR">
                <a:cs typeface="Arial" pitchFamily="34"/>
              </a:rPr>
            </a:br>
            <a:r>
              <a:rPr lang="fr-FR">
                <a:cs typeface="Arial" pitchFamily="34"/>
              </a:rPr>
              <a:t>et de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6071D-3C6D-4F1C-B9C2-021A435D6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d'instance : une valeur de la variable par instance, seules les méthodes d'instances peuvent y accéder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Variables / Méthodes de classes (static) : une valeur de la variable en tout (pour le processus), les méthodes de classes peuvent y accéder. Appel à l'aide du nom de la classe :</a:t>
            </a:r>
          </a:p>
          <a:p>
            <a:pPr lvl="0" hangingPunct="1"/>
            <a:r>
              <a:rPr lang="fr-FR">
                <a:solidFill>
                  <a:srgbClr val="008080"/>
                </a:solidFill>
                <a:latin typeface="Courier New" pitchFamily="49"/>
              </a:rPr>
              <a:t>MaClasse</a:t>
            </a:r>
            <a:r>
              <a:rPr lang="fr-FR">
                <a:latin typeface="Courier New" pitchFamily="49"/>
              </a:rPr>
              <a:t>.MethodeStatique();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3BEFDDA-101B-4DEE-A193-F56ECE4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4392A-5FAE-4F7E-9416-2C274A700E33}" type="slidenum">
              <a:t>82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DCE08F-DB08-45DB-B566-CE364C54E37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 principale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003F09-9D72-49ED-A713-BDDEA1FDB553}"/>
              </a:ext>
            </a:extLst>
          </p:cNvPr>
          <p:cNvSpPr txBox="1"/>
          <p:nvPr/>
        </p:nvSpPr>
        <p:spPr>
          <a:xfrm>
            <a:off x="540000" y="1655999"/>
            <a:ext cx="9000000" cy="207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La méthode </a:t>
            </a:r>
            <a:r>
              <a:rPr lang="fr-FR" sz="28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Main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représente le point d'entrée d'une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application en exécution.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Elle peut être intégrée dans une classe existante ou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écrite dans une classe séparée.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297CC0-CC2C-4ECC-8580-17E0DBC638B4}"/>
              </a:ext>
            </a:extLst>
          </p:cNvPr>
          <p:cNvSpPr txBox="1"/>
          <p:nvPr/>
        </p:nvSpPr>
        <p:spPr>
          <a:xfrm>
            <a:off x="792000" y="3816359"/>
            <a:ext cx="8532000" cy="293183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lass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M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éthode principale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 static void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Main()</a:t>
            </a:r>
            <a:r>
              <a:rPr lang="fr-FR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Courier New" pitchFamily="49"/>
                <a:cs typeface="Courier New" pitchFamily="49"/>
              </a:rPr>
              <a:t>// C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réation d'une instance de la classe Voiture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Voiture Clio =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new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Voiture();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r>
              <a:rPr lang="zxx-none" sz="2000" b="1" i="0" u="none" strike="noStrike" kern="1200">
                <a:ln>
                  <a:noFill/>
                </a:ln>
                <a:latin typeface="Arial" pitchFamily="34"/>
                <a:ea typeface="Courier New" pitchFamily="49"/>
                <a:cs typeface="Courier New" pitchFamily="49"/>
              </a:rPr>
              <a:t> 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4B6E1B3-51BC-4F89-AB89-F924B798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F8894-3D43-45EE-B867-3CA93787FC49}" type="slidenum">
              <a:t>83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8EA4B9-7148-40B2-A092-A4CA9240C1E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CFCDE3-071B-419B-B7CE-B9BFE8E44099}"/>
              </a:ext>
            </a:extLst>
          </p:cNvPr>
          <p:cNvSpPr txBox="1"/>
          <p:nvPr/>
        </p:nvSpPr>
        <p:spPr>
          <a:xfrm>
            <a:off x="540000" y="1512000"/>
            <a:ext cx="9180000" cy="2759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Le constructeur est une méthode spéciale dans la classe permettant la création d'instances.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34"/>
                <a:ea typeface="MS Gothic" pitchFamily="2"/>
                <a:cs typeface="Tahoma" pitchFamily="2"/>
              </a:rPr>
              <a:t>(Si on ne définit pas de constructeur, le compilateur en créera un par défaut).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Un constructeur doit obligatoirement porter le nom de la classe (destructeur : nom précédé de « ~ »)</a:t>
            </a:r>
            <a:r>
              <a:rPr lang="fr-FR" sz="10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0E325B-99F1-4A15-B4A0-FD466FD21C4D}"/>
              </a:ext>
            </a:extLst>
          </p:cNvPr>
          <p:cNvSpPr txBox="1"/>
          <p:nvPr/>
        </p:nvSpPr>
        <p:spPr>
          <a:xfrm>
            <a:off x="792000" y="4284000"/>
            <a:ext cx="8532000" cy="27136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6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Voiture()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3F7F5F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375151-5970-494A-9C8B-083B8130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9AC581-26AF-4C0A-B151-84943B6D824E}" type="slidenum">
              <a:t>84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633994-88F8-4402-AAA4-29F4F965256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Constructeurs multiples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FE7B8B-8526-4F9C-A40A-AF6D5DB9EC05}"/>
              </a:ext>
            </a:extLst>
          </p:cNvPr>
          <p:cNvSpPr txBox="1"/>
          <p:nvPr/>
        </p:nvSpPr>
        <p:spPr>
          <a:xfrm>
            <a:off x="540000" y="1518119"/>
            <a:ext cx="9000000" cy="14497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Il est possible de déclarer plusieurs constructeurs différents pour une même classe, afin de permettre plusieurs manières d'initialiser un objet.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Times New Roman" pitchFamily="18"/>
                <a:cs typeface="Times New Roman" pitchFamily="18"/>
              </a:rPr>
              <a:t>Les constructeurs diffèrent alors par leur signature.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4B8C2-3DDA-4EBF-B6BB-FAA1B01AB2FA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par défaut sans paramètres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000" b="1" i="0" u="none" strike="noStrike" kern="120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Contructeur avec un paramètre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Voiture(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String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couleur):this()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 </a:t>
            </a:r>
            <a:r>
              <a:rPr lang="zxx-none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Corps du contructeur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AA83A6-FDFE-4453-847F-34879F2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E6CE12-CF6E-4877-B281-D45B382A4294}" type="slidenum">
              <a:t>85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03019D-A132-40E9-A082-0EAD38153A4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Classes Imbriquées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CF3207-C508-435A-AF6E-19E1FAE8A6A4}"/>
              </a:ext>
            </a:extLst>
          </p:cNvPr>
          <p:cNvSpPr txBox="1"/>
          <p:nvPr/>
        </p:nvSpPr>
        <p:spPr>
          <a:xfrm>
            <a:off x="540000" y="1764000"/>
            <a:ext cx="8868960" cy="4487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Définir une classe à l’intérieur d’une classe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Seules classes ayant des modificateurs protected ou private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MonDataSet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MS Gothic" pitchFamily="2"/>
                <a:cs typeface="Tahoma" pitchFamily="2"/>
              </a:rPr>
              <a:t>protected class</a:t>
            </a: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MaDataTable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  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  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CH" sz="2600" b="1" i="0" u="none" strike="noStrike" kern="120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1B3FCC-F3C0-430D-86E8-CDE54B1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5D868-4C45-4C84-8F4C-5390816C895D}" type="slidenum">
              <a:t>86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6F28E-30BA-4DC8-BF73-40E2140974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Partielles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922D7-945F-4D60-B0D3-9638CF3B92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37480"/>
          </a:xfrm>
        </p:spPr>
        <p:txBody>
          <a:bodyPr/>
          <a:lstStyle/>
          <a:p>
            <a:pPr lvl="0" algn="ctr" hangingPunct="1"/>
            <a:r>
              <a:rPr lang="en-US"/>
              <a:t>Fractionner la définition d'une classe en plusieurs fichiers sources combinés lors de la compilation</a:t>
            </a:r>
          </a:p>
          <a:p>
            <a:pPr lvl="0" hangingPunct="1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//fichier1.cs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 ...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  <a:p>
            <a:pPr lvl="0"/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//fichier2.cs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336699"/>
                </a:solidFill>
                <a:latin typeface="Courier New" pitchFamily="49"/>
              </a:rPr>
              <a:t>public partial class</a:t>
            </a:r>
            <a:r>
              <a:rPr lang="fr-CH" sz="2600" b="1">
                <a:solidFill>
                  <a:srgbClr val="479B8F"/>
                </a:solidFill>
                <a:latin typeface="Courier New" pitchFamily="49"/>
              </a:rPr>
              <a:t> </a:t>
            </a: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Form1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{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 ...  </a:t>
            </a:r>
            <a:br>
              <a:rPr lang="fr-CH" sz="2600" b="1">
                <a:solidFill>
                  <a:srgbClr val="4D4D4D"/>
                </a:solidFill>
                <a:latin typeface="Courier New" pitchFamily="49"/>
              </a:rPr>
            </a:br>
            <a:r>
              <a:rPr lang="fr-CH" sz="2600" b="1">
                <a:solidFill>
                  <a:srgbClr val="4D4D4D"/>
                </a:solidFill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4698E9B-7E23-43D8-AABE-C5F70FF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0A768C-54AC-46CD-9606-D8EE4C2C6ECA}" type="slidenum">
              <a:t>87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DD736F-6DD7-4FDB-83DF-432D12F1D31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Héritage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692820-E077-456A-A05B-EA4833348AB6}"/>
              </a:ext>
            </a:extLst>
          </p:cNvPr>
          <p:cNvSpPr txBox="1"/>
          <p:nvPr/>
        </p:nvSpPr>
        <p:spPr>
          <a:xfrm>
            <a:off x="540000" y="1512360"/>
            <a:ext cx="6120000" cy="5472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L'héritage </a:t>
            </a:r>
            <a:r>
              <a:rPr lang="fr-BE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créer la structure d'une classe à partir des membres d'une autre classe.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La sous-classe 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hérite de tous les attributs et méthodes de sa classe mère (selon la visibilité de ceux-ci).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2800" b="0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fr-BE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Pas d'héritage multiple : une classe ne peut hériter que d'une classe.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1" i="0" u="none" strike="noStrike" kern="1200">
              <a:ln>
                <a:noFill/>
              </a:ln>
              <a:solidFill>
                <a:srgbClr val="7F0055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1DE24-922D-4428-8716-0ED9AC9F86A7}"/>
              </a:ext>
            </a:extLst>
          </p:cNvPr>
          <p:cNvSpPr txBox="1"/>
          <p:nvPr/>
        </p:nvSpPr>
        <p:spPr>
          <a:xfrm>
            <a:off x="6768000" y="1512000"/>
            <a:ext cx="2592000" cy="24591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Voiture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plaque 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marque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couleur : string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demarrer()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accelerer()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+ arreter()             : void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....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8C53E8F4-99C9-4434-BB06-92BAC4144AED}"/>
              </a:ext>
            </a:extLst>
          </p:cNvPr>
          <p:cNvSpPr/>
          <p:nvPr/>
        </p:nvSpPr>
        <p:spPr>
          <a:xfrm>
            <a:off x="6768000" y="1941839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FC7A678-30E5-4CBA-A7A7-9FF96D6BE1F0}"/>
              </a:ext>
            </a:extLst>
          </p:cNvPr>
          <p:cNvSpPr/>
          <p:nvPr/>
        </p:nvSpPr>
        <p:spPr>
          <a:xfrm>
            <a:off x="6768000" y="2927520"/>
            <a:ext cx="259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6B3FCC-B142-4536-805F-446138FB29D5}"/>
              </a:ext>
            </a:extLst>
          </p:cNvPr>
          <p:cNvGrpSpPr/>
          <p:nvPr/>
        </p:nvGrpSpPr>
        <p:grpSpPr>
          <a:xfrm>
            <a:off x="6768000" y="4604040"/>
            <a:ext cx="2592000" cy="2202840"/>
            <a:chOff x="6768000" y="4604040"/>
            <a:chExt cx="2592000" cy="220284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330C38A-109B-4999-ACE2-DCE8F7A5335D}"/>
                </a:ext>
              </a:extLst>
            </p:cNvPr>
            <p:cNvSpPr txBox="1"/>
            <p:nvPr/>
          </p:nvSpPr>
          <p:spPr>
            <a:xfrm>
              <a:off x="6768000" y="4604040"/>
              <a:ext cx="2592000" cy="220284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1" i="0" u="none" strike="noStrike" kern="1200">
                  <a:ln>
                    <a:noFill/>
                  </a:ln>
                  <a:solidFill>
                    <a:srgbClr val="000080"/>
                  </a:solidFill>
                  <a:latin typeface="Arial" pitchFamily="18"/>
                  <a:ea typeface="MS Gothic" pitchFamily="2"/>
                  <a:cs typeface="Tahoma" pitchFamily="2"/>
                </a:rPr>
                <a:t>Batmobile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- reacteur : boolean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allumerReacteur() : void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+ eteindreReacteur() : void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652AE07F-D140-46DF-9878-B0D2F53B405D}"/>
                </a:ext>
              </a:extLst>
            </p:cNvPr>
            <p:cNvSpPr/>
            <p:nvPr/>
          </p:nvSpPr>
          <p:spPr>
            <a:xfrm>
              <a:off x="6768000" y="503352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52BD2BE0-AD02-4015-8A4D-1506AA6B1701}"/>
                </a:ext>
              </a:extLst>
            </p:cNvPr>
            <p:cNvSpPr/>
            <p:nvPr/>
          </p:nvSpPr>
          <p:spPr>
            <a:xfrm>
              <a:off x="6768000" y="5491440"/>
              <a:ext cx="2592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E545EE-EF8B-4EE5-9296-01EADA60CD70}"/>
              </a:ext>
            </a:extLst>
          </p:cNvPr>
          <p:cNvCxnSpPr>
            <a:endCxn id="4" idx="2"/>
          </p:cNvCxnSpPr>
          <p:nvPr/>
        </p:nvCxnSpPr>
        <p:spPr>
          <a:xfrm flipV="1">
            <a:off x="8063999" y="3971160"/>
            <a:ext cx="1" cy="6328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912022B-ED9E-454A-98E0-58763A41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B85462-3870-4BEA-9B39-DD0B11B0AA39}" type="slidenum">
              <a:t>88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CC21A0-D693-434D-BB45-218E0D2A6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31C65-8729-4747-B4E8-78CE7305DC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Appel du constructeur de la classe mère : </a:t>
            </a:r>
            <a:r>
              <a:rPr lang="fr-FR" sz="2800" b="1">
                <a:latin typeface="Arial" pitchFamily="34"/>
              </a:rPr>
              <a:t>base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fr-FR" sz="2800">
                <a:latin typeface="Arial" pitchFamily="34"/>
              </a:rPr>
              <a:t>Redéfinition de méthodes : virtual, override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44A0-3EC8-4428-80D3-ACB154E7F4A0}"/>
              </a:ext>
            </a:extLst>
          </p:cNvPr>
          <p:cNvSpPr txBox="1"/>
          <p:nvPr/>
        </p:nvSpPr>
        <p:spPr>
          <a:xfrm>
            <a:off x="792000" y="3312359"/>
            <a:ext cx="8532000" cy="2735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():base()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9FD02A9-F4F0-461B-B282-F3207F3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D68DC5-5FEC-4AEA-BFF9-FD9077B04B77}" type="slidenum">
              <a:t>89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82E4075-DDE1-4C06-813C-AA02449062B6}"/>
              </a:ext>
            </a:extLst>
          </p:cNvPr>
          <p:cNvSpPr/>
          <p:nvPr/>
        </p:nvSpPr>
        <p:spPr>
          <a:xfrm>
            <a:off x="611280" y="1435320"/>
            <a:ext cx="8694000" cy="173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redéfinition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</a:t>
            </a:r>
            <a:r>
              <a:rPr lang="fr-FR" sz="2600" b="1" i="1" u="none" strike="noStrike" kern="1200">
                <a:ln>
                  <a:noFill/>
                </a:ln>
                <a:solidFill>
                  <a:srgbClr val="C95F5F"/>
                </a:solidFill>
                <a:latin typeface="Arial" pitchFamily="18"/>
                <a:ea typeface="MS Gothic" pitchFamily="2"/>
                <a:cs typeface="Tahoma" pitchFamily="2"/>
              </a:rPr>
              <a:t>overriding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 consiste à réimplémenter une version spécialisée d'une méthode héritée d'une classe mère (les signatures des méthodes dans la classe mère et la classe fille doivent être identiques).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249"/>
              </a:spcBef>
              <a:spcAft>
                <a:spcPts val="374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E3D41-62EF-41A5-A5FF-1C29CB90BC83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Redéfinition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152DED-7A1A-4C79-9FB9-F18D4292DF7A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 override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910A9-C561-43A3-8D2A-F8948BD7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821CE-735B-4072-BD56-18DD4E36413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77B8DE-1708-49F4-96C1-FB64F724052A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8CC605-EBD1-434C-98D3-8DCE6B389A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29A4FE4-600E-4DB7-914C-493AFE6A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B44254-78A1-45DE-9171-CD0954EA312E}" type="slidenum">
              <a:t>90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359D31-85D7-4DA7-90CE-2A9F5A1A4B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Classes scellées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C61F1A-EA7C-4E4F-A28D-19F55070D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811080"/>
          </a:xfrm>
        </p:spPr>
        <p:txBody>
          <a:bodyPr/>
          <a:lstStyle/>
          <a:p>
            <a:pPr lvl="0" algn="ctr"/>
            <a:r>
              <a:rPr lang="en-US" sz="2800" b="1">
                <a:solidFill>
                  <a:srgbClr val="000000"/>
                </a:solidFill>
                <a:latin typeface="Arial" pitchFamily="34"/>
              </a:rPr>
              <a:t>On peut interdire l'héritage d'une classe grâce au mot-clé : </a:t>
            </a:r>
            <a:r>
              <a:rPr lang="en-US" sz="2800" b="1">
                <a:solidFill>
                  <a:srgbClr val="336699"/>
                </a:solidFill>
                <a:latin typeface="Arial" pitchFamily="34"/>
              </a:rPr>
              <a:t>sealed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E0E6F-9DED-4B86-A23E-FDCF0D43EC35}"/>
              </a:ext>
            </a:extLst>
          </p:cNvPr>
          <p:cNvSpPr txBox="1"/>
          <p:nvPr/>
        </p:nvSpPr>
        <p:spPr>
          <a:xfrm>
            <a:off x="827999" y="3240000"/>
            <a:ext cx="8532000" cy="27000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 sealed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details()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EBBF3FE-F907-43AA-B715-6E58969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77865-EF0D-4A7E-BDC6-EEB4617C9950}" type="slidenum">
              <a:t>91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DF993E-CD6E-4DD0-8609-E893CB63C6DF}"/>
              </a:ext>
            </a:extLst>
          </p:cNvPr>
          <p:cNvSpPr txBox="1"/>
          <p:nvPr/>
        </p:nvSpPr>
        <p:spPr>
          <a:xfrm>
            <a:off x="540000" y="3095640"/>
            <a:ext cx="9000000" cy="1370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Objet Avancé en C#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0F6C5-34D4-45C6-A7E8-5B9CD027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54617F-0AC5-490B-A33A-BAC6EA67FE97}" type="slidenum">
              <a:t>92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3D591B-7C7E-497D-B5EF-A97C91B27AD9}"/>
              </a:ext>
            </a:extLst>
          </p:cNvPr>
          <p:cNvSpPr txBox="1"/>
          <p:nvPr/>
        </p:nvSpPr>
        <p:spPr>
          <a:xfrm>
            <a:off x="36000" y="27036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Paquetages ou Espaces de noms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4EBD35-6B10-4A87-9169-6473B9FBDB8F}"/>
              </a:ext>
            </a:extLst>
          </p:cNvPr>
          <p:cNvSpPr txBox="1"/>
          <p:nvPr/>
        </p:nvSpPr>
        <p:spPr>
          <a:xfrm>
            <a:off x="540000" y="1669319"/>
            <a:ext cx="9000000" cy="511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Espace de noms = regroupement de classes qui traitent un même problème pour former des « bibliothèques de classes ».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Une classe appartient à un espace de noms s'il existe une ligne au début renseignant cette option :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Namespace</a:t>
            </a: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Initiation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 class</a:t>
            </a:r>
            <a:r>
              <a:rPr lang="fr-FR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myClass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83671-207F-4585-A6F1-BD6772F0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7BB479-5A48-473C-9AD8-9155FE88AC0E}" type="slidenum">
              <a:t>93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E5A4CA-57B0-4F48-8B3B-EB6A0B2E8ADD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System.Object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A2635C-318E-4BB6-B310-5EA188DB90C9}"/>
              </a:ext>
            </a:extLst>
          </p:cNvPr>
          <p:cNvSpPr txBox="1"/>
          <p:nvPr/>
        </p:nvSpPr>
        <p:spPr>
          <a:xfrm>
            <a:off x="648000" y="1620000"/>
            <a:ext cx="8640000" cy="535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Toute classe hérite directement ou indirectement de la classe System.Object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Méthodes :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ToString()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Equals()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GetType()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Finalize()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endParaRPr lang="en-US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Tahoma" pitchFamily="2"/>
              </a:rPr>
              <a:t>- Opérateurs :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TypeOf :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Type t =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typeof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(MaClasse)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 :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if (x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MaClasse)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As :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y = x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as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MaClasse;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884DD-C03A-44CA-BD9E-2E3C7E8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A4E98-A08C-4A47-9506-A021C8F9A9A7}" type="slidenum">
              <a:t>94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DA8548-28EA-4A69-BF65-93913CACE6F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Polymorphisme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2CB620-F7FF-4FFB-8815-D8FDCAFBA9BB}"/>
              </a:ext>
            </a:extLst>
          </p:cNvPr>
          <p:cNvSpPr txBox="1"/>
          <p:nvPr/>
        </p:nvSpPr>
        <p:spPr>
          <a:xfrm>
            <a:off x="680484" y="1783800"/>
            <a:ext cx="9000000" cy="49997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Le polymorphisme est la propriété d'une entité de pouvoir se présenter sous diverses formes. Ce mécanisme permet de faire collaborer des objets entre eux sans que ces derniers aient à donner leur type.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solidFill>
                <a:srgbClr val="FF0000"/>
              </a:solidFill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Exemples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avoir une voiture prioritaire avec le type  Voiture.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On peut créer un tableau de Voitures et placer à l'intérieur des objets de type Voiture et d'autres de type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VoiturePrioritaire</a:t>
            </a:r>
            <a:endParaRPr lang="fr-FR" sz="28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1B518564-D8A0-4C26-8515-35C0FEA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FDFD07-64AE-4440-8CD8-84A9982707D8}" type="slidenum">
              <a:t>95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7F2264-C0B0-4FAA-8686-427C120B2C7C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Abstraite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C323B8-7629-43E7-B8A8-9FFED24C3761}"/>
              </a:ext>
            </a:extLst>
          </p:cNvPr>
          <p:cNvSpPr txBox="1"/>
          <p:nvPr/>
        </p:nvSpPr>
        <p:spPr>
          <a:xfrm>
            <a:off x="540000" y="1692000"/>
            <a:ext cx="9000000" cy="20188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Arial" pitchFamily="34"/>
                <a:ea typeface="ＭＳ Ｐゴシック" pitchFamily="1"/>
                <a:cs typeface="ＭＳ Ｐゴシック" pitchFamily="1"/>
              </a:rPr>
              <a:t>Définit un type de squelette (Stéréotype) pour les sous-classes.Si elle contient des méthodes abstraites, les sous-classes doivent redéfinir le corps des méthodes abstraites.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000" b="0" i="0" u="none" strike="noStrike" kern="120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2400" b="0" i="0" u="none" strike="noStrike" kern="1200">
              <a:ln>
                <a:noFill/>
              </a:ln>
              <a:solidFill>
                <a:srgbClr val="0000FF"/>
              </a:solidFill>
              <a:latin typeface="Arial" pitchFamily="34"/>
              <a:ea typeface="ＭＳ Ｐゴシック" pitchFamily="1"/>
              <a:cs typeface="ＭＳ Ｐゴシック" pitchFamily="1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latin typeface="Arial" pitchFamily="34"/>
              <a:ea typeface="ＭＳ Ｐゴシック" pitchFamily="1"/>
              <a:cs typeface="ＭＳ Ｐゴシック" pitchFamily="1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08D512-FBCB-4AD1-ACEA-5DE1E24A5307}"/>
              </a:ext>
            </a:extLst>
          </p:cNvPr>
          <p:cNvGrpSpPr/>
          <p:nvPr/>
        </p:nvGrpSpPr>
        <p:grpSpPr>
          <a:xfrm>
            <a:off x="2520360" y="3366720"/>
            <a:ext cx="5092200" cy="3257280"/>
            <a:chOff x="2520360" y="3366720"/>
            <a:chExt cx="5092200" cy="325728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2E3FCE5-5BAB-438A-891F-47267662F2A2}"/>
                </a:ext>
              </a:extLst>
            </p:cNvPr>
            <p:cNvGrpSpPr/>
            <p:nvPr/>
          </p:nvGrpSpPr>
          <p:grpSpPr>
            <a:xfrm>
              <a:off x="4356000" y="3366720"/>
              <a:ext cx="1420200" cy="1277280"/>
              <a:chOff x="4356000" y="3366720"/>
              <a:chExt cx="1420200" cy="127728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838284-1C80-4C94-A7D8-7AA69C45FC46}"/>
                  </a:ext>
                </a:extLst>
              </p:cNvPr>
              <p:cNvSpPr txBox="1"/>
              <p:nvPr/>
            </p:nvSpPr>
            <p:spPr>
              <a:xfrm>
                <a:off x="4356000" y="336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Forme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7" name="Connecteur droit 6">
                <a:extLst>
                  <a:ext uri="{FF2B5EF4-FFF2-40B4-BE49-F238E27FC236}">
                    <a16:creationId xmlns:a16="http://schemas.microsoft.com/office/drawing/2014/main" id="{66E588AA-512E-4B5A-B360-B4F5049E6727}"/>
                  </a:ext>
                </a:extLst>
              </p:cNvPr>
              <p:cNvSpPr/>
              <p:nvPr/>
            </p:nvSpPr>
            <p:spPr>
              <a:xfrm>
                <a:off x="4356000" y="377892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8" name="Connecteur droit 7">
                <a:extLst>
                  <a:ext uri="{FF2B5EF4-FFF2-40B4-BE49-F238E27FC236}">
                    <a16:creationId xmlns:a16="http://schemas.microsoft.com/office/drawing/2014/main" id="{9B1D1104-EF92-4A3C-9757-0885301D34AB}"/>
                  </a:ext>
                </a:extLst>
              </p:cNvPr>
              <p:cNvSpPr/>
              <p:nvPr/>
            </p:nvSpPr>
            <p:spPr>
              <a:xfrm>
                <a:off x="4356000" y="4044600"/>
                <a:ext cx="142019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6146039-CEE0-40D2-B206-9B633C23B050}"/>
                </a:ext>
              </a:extLst>
            </p:cNvPr>
            <p:cNvGrpSpPr/>
            <p:nvPr/>
          </p:nvGrpSpPr>
          <p:grpSpPr>
            <a:xfrm>
              <a:off x="5026680" y="4644000"/>
              <a:ext cx="98640" cy="648360"/>
              <a:chOff x="5026680" y="4644000"/>
              <a:chExt cx="98640" cy="648360"/>
            </a:xfrm>
          </p:grpSpPr>
          <p:sp>
            <p:nvSpPr>
              <p:cNvPr id="10" name="Connecteur droit 9">
                <a:extLst>
                  <a:ext uri="{FF2B5EF4-FFF2-40B4-BE49-F238E27FC236}">
                    <a16:creationId xmlns:a16="http://schemas.microsoft.com/office/drawing/2014/main" id="{0E4337DF-3291-4A8F-93C8-4942E7CF66EB}"/>
                  </a:ext>
                </a:extLst>
              </p:cNvPr>
              <p:cNvSpPr/>
              <p:nvPr/>
            </p:nvSpPr>
            <p:spPr>
              <a:xfrm flipV="1">
                <a:off x="5085720" y="4860000"/>
                <a:ext cx="0" cy="432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DE980B35-73D5-4D2D-BCF9-88D5DC7F3C2D}"/>
                  </a:ext>
                </a:extLst>
              </p:cNvPr>
              <p:cNvSpPr/>
              <p:nvPr/>
            </p:nvSpPr>
            <p:spPr>
              <a:xfrm>
                <a:off x="5026680" y="4644000"/>
                <a:ext cx="98640" cy="21636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10800 f11 1"/>
                  <a:gd name="f22" fmla="*/ 0 f12 1"/>
                  <a:gd name="f23" fmla="*/ f14 1 f3"/>
                  <a:gd name="f24" fmla="*/ 0 f11 1"/>
                  <a:gd name="f25" fmla="*/ 21600 f12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+- f23 0 f2"/>
                  <a:gd name="f31" fmla="*/ f28 1 2"/>
                  <a:gd name="f32" fmla="*/ f27 f11 1"/>
                  <a:gd name="f33" fmla="+- 21600 0 f31"/>
                  <a:gd name="f34" fmla="*/ f33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21" y="f22"/>
                  </a:cxn>
                  <a:cxn ang="f30">
                    <a:pos x="f29" y="f20"/>
                  </a:cxn>
                  <a:cxn ang="f30">
                    <a:pos x="f24" y="f25"/>
                  </a:cxn>
                  <a:cxn ang="f30">
                    <a:pos x="f21" y="f25"/>
                  </a:cxn>
                  <a:cxn ang="f30">
                    <a:pos x="f26" y="f25"/>
                  </a:cxn>
                  <a:cxn ang="f30">
                    <a:pos x="f34" y="f20"/>
                  </a:cxn>
                </a:cxnLst>
                <a:rect l="f29" t="f20" r="f32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99CCFF">
                  <a:alpha val="15000"/>
                </a:srgbClr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4044B42-A062-44C7-AEEB-659E5A4DF913}"/>
                </a:ext>
              </a:extLst>
            </p:cNvPr>
            <p:cNvGrpSpPr/>
            <p:nvPr/>
          </p:nvGrpSpPr>
          <p:grpSpPr>
            <a:xfrm>
              <a:off x="4356360" y="5346720"/>
              <a:ext cx="1420200" cy="1277280"/>
              <a:chOff x="4356360" y="5346720"/>
              <a:chExt cx="1420200" cy="1277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782DD31-B88C-4068-8F13-6B72021F9832}"/>
                  </a:ext>
                </a:extLst>
              </p:cNvPr>
              <p:cNvSpPr txBox="1"/>
              <p:nvPr/>
            </p:nvSpPr>
            <p:spPr>
              <a:xfrm>
                <a:off x="4356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Carré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4" name="Connecteur droit 13">
                <a:extLst>
                  <a:ext uri="{FF2B5EF4-FFF2-40B4-BE49-F238E27FC236}">
                    <a16:creationId xmlns:a16="http://schemas.microsoft.com/office/drawing/2014/main" id="{892B5007-F6B9-4BAF-9E18-0B33F4395821}"/>
                  </a:ext>
                </a:extLst>
              </p:cNvPr>
              <p:cNvSpPr/>
              <p:nvPr/>
            </p:nvSpPr>
            <p:spPr>
              <a:xfrm>
                <a:off x="4356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E76F3B35-90DC-44B7-A914-6D10ABDF2841}"/>
                  </a:ext>
                </a:extLst>
              </p:cNvPr>
              <p:cNvSpPr/>
              <p:nvPr/>
            </p:nvSpPr>
            <p:spPr>
              <a:xfrm>
                <a:off x="4356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095E586-0A60-4847-B28B-814F2403ADCE}"/>
                </a:ext>
              </a:extLst>
            </p:cNvPr>
            <p:cNvGrpSpPr/>
            <p:nvPr/>
          </p:nvGrpSpPr>
          <p:grpSpPr>
            <a:xfrm>
              <a:off x="6192360" y="5346720"/>
              <a:ext cx="1420200" cy="1277280"/>
              <a:chOff x="6192360" y="5346720"/>
              <a:chExt cx="1420200" cy="1277280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1C5538-23E1-4989-BD6C-FE1EB62F21FE}"/>
                  </a:ext>
                </a:extLst>
              </p:cNvPr>
              <p:cNvSpPr txBox="1"/>
              <p:nvPr/>
            </p:nvSpPr>
            <p:spPr>
              <a:xfrm>
                <a:off x="6192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Rectangle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BBB9404C-8B27-455D-B53F-CE568B0F1510}"/>
                  </a:ext>
                </a:extLst>
              </p:cNvPr>
              <p:cNvSpPr/>
              <p:nvPr/>
            </p:nvSpPr>
            <p:spPr>
              <a:xfrm>
                <a:off x="6192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26A6F8F8-E3A8-415A-9942-D0D06042204D}"/>
                  </a:ext>
                </a:extLst>
              </p:cNvPr>
              <p:cNvSpPr/>
              <p:nvPr/>
            </p:nvSpPr>
            <p:spPr>
              <a:xfrm>
                <a:off x="6192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99B5D83-0310-4799-81C3-795A7144303D}"/>
                </a:ext>
              </a:extLst>
            </p:cNvPr>
            <p:cNvGrpSpPr/>
            <p:nvPr/>
          </p:nvGrpSpPr>
          <p:grpSpPr>
            <a:xfrm>
              <a:off x="2520360" y="5346720"/>
              <a:ext cx="1420200" cy="1277280"/>
              <a:chOff x="2520360" y="5346720"/>
              <a:chExt cx="1420200" cy="12772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8967D96-415F-4CD3-B5C0-287592E13273}"/>
                  </a:ext>
                </a:extLst>
              </p:cNvPr>
              <p:cNvSpPr txBox="1"/>
              <p:nvPr/>
            </p:nvSpPr>
            <p:spPr>
              <a:xfrm>
                <a:off x="2520360" y="5346720"/>
                <a:ext cx="1420200" cy="1277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2000" b="1" i="0" u="none" strike="noStrike" kern="1200">
                    <a:ln>
                      <a:noFill/>
                    </a:ln>
                    <a:solidFill>
                      <a:srgbClr val="000080"/>
                    </a:solidFill>
                    <a:latin typeface="Arial" pitchFamily="18"/>
                    <a:ea typeface="MS Gothic" pitchFamily="2"/>
                    <a:cs typeface="Tahoma" pitchFamily="2"/>
                  </a:rPr>
                  <a:t>Cercle</a:t>
                </a:r>
              </a:p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fr-FR" sz="1800" b="0" i="0" u="none" strike="noStrike" kern="1200">
                    <a:ln>
                      <a:noFill/>
                    </a:ln>
                    <a:latin typeface="Arial" pitchFamily="18"/>
                    <a:ea typeface="MS Gothic" pitchFamily="2"/>
                    <a:cs typeface="Tahoma" pitchFamily="2"/>
                  </a:rPr>
                  <a:t>dessiner()</a:t>
                </a: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9CA3E1F4-3547-405B-B02F-BBB3A28F1E35}"/>
                  </a:ext>
                </a:extLst>
              </p:cNvPr>
              <p:cNvSpPr/>
              <p:nvPr/>
            </p:nvSpPr>
            <p:spPr>
              <a:xfrm>
                <a:off x="2520360" y="575892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A4DEFD4-7647-48DE-ADF4-00C4BF6C4680}"/>
                  </a:ext>
                </a:extLst>
              </p:cNvPr>
              <p:cNvSpPr/>
              <p:nvPr/>
            </p:nvSpPr>
            <p:spPr>
              <a:xfrm>
                <a:off x="2520360" y="6024600"/>
                <a:ext cx="14202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wrap="none" lIns="90000" tIns="45000" rIns="90000" bIns="45000" anchor="ctr" anchorCtr="1" compatLnSpc="0"/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CA7C0D39-00F3-4668-A853-4847D5F88DBF}"/>
                </a:ext>
              </a:extLst>
            </p:cNvPr>
            <p:cNvSpPr/>
            <p:nvPr/>
          </p:nvSpPr>
          <p:spPr>
            <a:xfrm flipV="1">
              <a:off x="3276000" y="4644000"/>
              <a:ext cx="126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C0FD8987-6539-476C-81A2-EAA5ABD3223F}"/>
                </a:ext>
              </a:extLst>
            </p:cNvPr>
            <p:cNvSpPr/>
            <p:nvPr/>
          </p:nvSpPr>
          <p:spPr>
            <a:xfrm flipH="1" flipV="1">
              <a:off x="5436000" y="4644000"/>
              <a:ext cx="1440000" cy="720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1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998865-D9CC-416B-8E44-CCD7955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B767B7-7503-4340-85A3-5ED013154C96}" type="slidenum">
              <a:t>96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A8E97B-B7D9-4008-A969-158CE7EA95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Classe Abstraite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5B010-1101-461B-84D8-30FB772BB5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23800"/>
          </a:xfrm>
        </p:spPr>
        <p:txBody>
          <a:bodyPr/>
          <a:lstStyle/>
          <a:p>
            <a:pPr lvl="0"/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abstract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class</a:t>
            </a:r>
            <a:r>
              <a:rPr lang="zxx-none" sz="2400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  <a:t>Forme</a:t>
            </a:r>
            <a:b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{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...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</a:t>
            </a: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// méthode abstraite</a:t>
            </a:r>
            <a:b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	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abstract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void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latin typeface="Courier New" pitchFamily="49"/>
                <a:ea typeface="ＭＳ Ｐゴシック" pitchFamily="1"/>
              </a:rPr>
              <a:t>dessiner();</a:t>
            </a:r>
            <a:br>
              <a:rPr lang="zxx-none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}</a:t>
            </a:r>
          </a:p>
          <a:p>
            <a:pPr lvl="0"/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</a:t>
            </a:r>
            <a:r>
              <a:rPr lang="zxx-none" sz="2400" b="1"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class</a:t>
            </a:r>
            <a:r>
              <a:rPr lang="zxx-none" sz="2400"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  <a:t>Cercle : Forme</a:t>
            </a:r>
            <a:br>
              <a:rPr lang="zxx-none" sz="2400">
                <a:solidFill>
                  <a:srgbClr val="2B91AF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{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	...</a:t>
            </a:r>
            <a:br>
              <a:rPr lang="en-US" sz="2400">
                <a:latin typeface="Courier New" pitchFamily="49"/>
                <a:ea typeface="ＭＳ Ｐゴシック" pitchFamily="1"/>
              </a:rPr>
            </a:br>
            <a:r>
              <a:rPr lang="en-US" sz="2400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 	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public override</a:t>
            </a:r>
            <a:r>
              <a:rPr lang="zxx-none" sz="2400" b="1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</a:t>
            </a:r>
            <a:r>
              <a:rPr lang="zxx-none" sz="2400" b="1">
                <a:solidFill>
                  <a:srgbClr val="0000FF"/>
                </a:solidFill>
                <a:latin typeface="Courier New" pitchFamily="49"/>
                <a:ea typeface="ＭＳ Ｐゴシック" pitchFamily="1"/>
              </a:rPr>
              <a:t>void</a:t>
            </a:r>
            <a:r>
              <a:rPr lang="zxx-none" sz="2400" b="1">
                <a:solidFill>
                  <a:srgbClr val="008000"/>
                </a:solidFill>
                <a:latin typeface="Courier New" pitchFamily="49"/>
                <a:ea typeface="ＭＳ Ｐゴシック" pitchFamily="1"/>
              </a:rPr>
              <a:t> </a:t>
            </a: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dessiner() 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{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	 ...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  <a:t>	}</a:t>
            </a:r>
            <a:br>
              <a:rPr lang="zxx-none" sz="2400">
                <a:solidFill>
                  <a:srgbClr val="000000"/>
                </a:solidFill>
                <a:latin typeface="Courier New" pitchFamily="49"/>
                <a:ea typeface="ＭＳ Ｐゴシック" pitchFamily="1"/>
              </a:rPr>
            </a:br>
            <a:r>
              <a:rPr lang="en-US" sz="2400">
                <a:latin typeface="Courier New" pitchFamily="49"/>
                <a:ea typeface="ＭＳ Ｐゴシック" pitchFamily="1"/>
              </a:rPr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91229465-A286-4D60-8164-D13A980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A39500-0A9A-48CD-8379-73726C7B4378}" type="slidenum">
              <a:t>97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C22D19F-2495-4252-ACBB-6CE7FF923A3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6484CF-C8E2-4BCE-B968-56DC1B00C88A}"/>
              </a:ext>
            </a:extLst>
          </p:cNvPr>
          <p:cNvSpPr txBox="1"/>
          <p:nvPr/>
        </p:nvSpPr>
        <p:spPr>
          <a:xfrm>
            <a:off x="540000" y="1548360"/>
            <a:ext cx="9000000" cy="1285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Une classe abstraite marquée par le mot clé </a:t>
            </a:r>
            <a:r>
              <a:rPr lang="zxx-none" sz="2800" b="0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Gothic" pitchFamily="2"/>
                <a:cs typeface="Tahoma" pitchFamily="2"/>
              </a:rPr>
              <a:t>interface</a:t>
            </a:r>
            <a:r>
              <a:rPr lang="en-US" sz="2800" b="1" i="0" u="none" strike="noStrike" kern="120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contenant juste des signatures de méthodes dans le but de forcer la redéfinition.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650307F-9720-4181-80D3-93022A00C6FB}"/>
              </a:ext>
            </a:extLst>
          </p:cNvPr>
          <p:cNvGrpSpPr/>
          <p:nvPr/>
        </p:nvGrpSpPr>
        <p:grpSpPr>
          <a:xfrm>
            <a:off x="2263680" y="3045240"/>
            <a:ext cx="4936319" cy="3005280"/>
            <a:chOff x="2263680" y="3045240"/>
            <a:chExt cx="4936319" cy="300528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A9EFBBD-C124-461F-A0FC-6DAD1C0C739F}"/>
                </a:ext>
              </a:extLst>
            </p:cNvPr>
            <p:cNvSpPr/>
            <p:nvPr/>
          </p:nvSpPr>
          <p:spPr>
            <a:xfrm>
              <a:off x="3219839" y="3045240"/>
              <a:ext cx="3980160" cy="2202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wrap="none" lIns="0" tIns="0" rIns="0" bIns="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269262C-713B-48A0-8E0B-8CF912271CAE}"/>
                </a:ext>
              </a:extLst>
            </p:cNvPr>
            <p:cNvSpPr/>
            <p:nvPr/>
          </p:nvSpPr>
          <p:spPr>
            <a:xfrm>
              <a:off x="3570479" y="3216960"/>
              <a:ext cx="1395720" cy="18575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95F5F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wrap="none" lIns="0" tIns="0" rIns="0" bIns="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METHODES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CB5ADD1-2629-416B-88B9-F201262C9A96}"/>
                </a:ext>
              </a:extLst>
            </p:cNvPr>
            <p:cNvSpPr/>
            <p:nvPr/>
          </p:nvSpPr>
          <p:spPr>
            <a:xfrm>
              <a:off x="5632200" y="3216960"/>
              <a:ext cx="1396439" cy="18575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5C3DB">
                <a:alpha val="15000"/>
              </a:srgbClr>
            </a:solidFill>
            <a:ln w="25560">
              <a:solidFill>
                <a:srgbClr val="4D4D4D"/>
              </a:solidFill>
              <a:prstDash val="solid"/>
              <a:miter/>
            </a:ln>
          </p:spPr>
          <p:txBody>
            <a:bodyPr wrap="none" lIns="0" tIns="0" rIns="0" bIns="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ATTRIBUTS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AAA228D-0159-4DE3-8965-4C36D1E1129E}"/>
                </a:ext>
              </a:extLst>
            </p:cNvPr>
            <p:cNvGrpSpPr/>
            <p:nvPr/>
          </p:nvGrpSpPr>
          <p:grpSpPr>
            <a:xfrm>
              <a:off x="2762640" y="3241440"/>
              <a:ext cx="774359" cy="1809720"/>
              <a:chOff x="2762640" y="3241440"/>
              <a:chExt cx="774359" cy="1809720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5DFA8CA-5B16-4FCA-B43C-A79F9D560F3C}"/>
                  </a:ext>
                </a:extLst>
              </p:cNvPr>
              <p:cNvSpPr/>
              <p:nvPr/>
            </p:nvSpPr>
            <p:spPr>
              <a:xfrm>
                <a:off x="2762640" y="3241440"/>
                <a:ext cx="774359" cy="38520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wrap="none" lIns="0" tIns="0" rIns="0" bIns="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573DC964-D03B-4D41-9FA1-90DD3EA7440D}"/>
                  </a:ext>
                </a:extLst>
              </p:cNvPr>
              <p:cNvSpPr/>
              <p:nvPr/>
            </p:nvSpPr>
            <p:spPr>
              <a:xfrm>
                <a:off x="2762640" y="3715920"/>
                <a:ext cx="774359" cy="38556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wrap="none" lIns="0" tIns="0" rIns="0" bIns="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22038142-FD7B-4AAD-8F55-31B3300A2C17}"/>
                  </a:ext>
                </a:extLst>
              </p:cNvPr>
              <p:cNvSpPr/>
              <p:nvPr/>
            </p:nvSpPr>
            <p:spPr>
              <a:xfrm>
                <a:off x="2762640" y="4191120"/>
                <a:ext cx="774359" cy="38520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wrap="none" lIns="0" tIns="0" rIns="0" bIns="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B4E56007-06ED-4B5F-ABD9-E69DD9046248}"/>
                  </a:ext>
                </a:extLst>
              </p:cNvPr>
              <p:cNvSpPr/>
              <p:nvPr/>
            </p:nvSpPr>
            <p:spPr>
              <a:xfrm>
                <a:off x="2762640" y="4665600"/>
                <a:ext cx="774359" cy="385560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solidFill>
                <a:srgbClr val="D3D7DB">
                  <a:alpha val="15000"/>
                </a:srgbClr>
              </a:solidFill>
              <a:ln w="25560">
                <a:solidFill>
                  <a:srgbClr val="4D4D4D"/>
                </a:solidFill>
                <a:prstDash val="solid"/>
                <a:miter/>
              </a:ln>
            </p:spPr>
            <p:txBody>
              <a:bodyPr wrap="none" lIns="0" tIns="0" rIns="0" bIns="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DEFCFC-2604-4C75-AEAF-4BC0B8225105}"/>
                </a:ext>
              </a:extLst>
            </p:cNvPr>
            <p:cNvSpPr/>
            <p:nvPr/>
          </p:nvSpPr>
          <p:spPr>
            <a:xfrm rot="5400000">
              <a:off x="1750680" y="5281200"/>
              <a:ext cx="1282320" cy="25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0" tIns="0" rIns="0" bIns="0" anchor="t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MS Gothic" pitchFamily="2"/>
                  <a:cs typeface="Tahoma" pitchFamily="2"/>
                </a:rPr>
                <a:t>INTERFACE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313EB7D-2500-461A-9C11-033EC860120F}"/>
                </a:ext>
              </a:extLst>
            </p:cNvPr>
            <p:cNvGrpSpPr/>
            <p:nvPr/>
          </p:nvGrpSpPr>
          <p:grpSpPr>
            <a:xfrm>
              <a:off x="4984200" y="3457080"/>
              <a:ext cx="634320" cy="1377360"/>
              <a:chOff x="4984200" y="3457080"/>
              <a:chExt cx="634320" cy="1377360"/>
            </a:xfrm>
          </p:grpSpPr>
          <p:sp>
            <p:nvSpPr>
              <p:cNvPr id="15" name="Connecteur droit 14">
                <a:extLst>
                  <a:ext uri="{FF2B5EF4-FFF2-40B4-BE49-F238E27FC236}">
                    <a16:creationId xmlns:a16="http://schemas.microsoft.com/office/drawing/2014/main" id="{8268A0FF-1BB3-4215-B9E9-7E1E863729FF}"/>
                  </a:ext>
                </a:extLst>
              </p:cNvPr>
              <p:cNvSpPr/>
              <p:nvPr/>
            </p:nvSpPr>
            <p:spPr>
              <a:xfrm>
                <a:off x="4984200" y="345708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6" name="Connecteur droit 15">
                <a:extLst>
                  <a:ext uri="{FF2B5EF4-FFF2-40B4-BE49-F238E27FC236}">
                    <a16:creationId xmlns:a16="http://schemas.microsoft.com/office/drawing/2014/main" id="{003546EA-814C-43AE-8C77-C96DF249D153}"/>
                  </a:ext>
                </a:extLst>
              </p:cNvPr>
              <p:cNvSpPr/>
              <p:nvPr/>
            </p:nvSpPr>
            <p:spPr>
              <a:xfrm>
                <a:off x="4984200" y="365327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7" name="Connecteur droit 16">
                <a:extLst>
                  <a:ext uri="{FF2B5EF4-FFF2-40B4-BE49-F238E27FC236}">
                    <a16:creationId xmlns:a16="http://schemas.microsoft.com/office/drawing/2014/main" id="{5AAC237E-157A-4CFF-A397-697BB026E3D1}"/>
                  </a:ext>
                </a:extLst>
              </p:cNvPr>
              <p:cNvSpPr/>
              <p:nvPr/>
            </p:nvSpPr>
            <p:spPr>
              <a:xfrm>
                <a:off x="4984200" y="384983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8" name="Connecteur droit 17">
                <a:extLst>
                  <a:ext uri="{FF2B5EF4-FFF2-40B4-BE49-F238E27FC236}">
                    <a16:creationId xmlns:a16="http://schemas.microsoft.com/office/drawing/2014/main" id="{BCAE47B2-F531-4C00-A8C6-3A53F924175D}"/>
                  </a:ext>
                </a:extLst>
              </p:cNvPr>
              <p:cNvSpPr/>
              <p:nvPr/>
            </p:nvSpPr>
            <p:spPr>
              <a:xfrm>
                <a:off x="4984200" y="4046399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19" name="Connecteur droit 18">
                <a:extLst>
                  <a:ext uri="{FF2B5EF4-FFF2-40B4-BE49-F238E27FC236}">
                    <a16:creationId xmlns:a16="http://schemas.microsoft.com/office/drawing/2014/main" id="{13FB77AB-38E8-494F-A634-E9FA5282ED34}"/>
                  </a:ext>
                </a:extLst>
              </p:cNvPr>
              <p:cNvSpPr/>
              <p:nvPr/>
            </p:nvSpPr>
            <p:spPr>
              <a:xfrm>
                <a:off x="4984200" y="42440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0" name="Connecteur droit 19">
                <a:extLst>
                  <a:ext uri="{FF2B5EF4-FFF2-40B4-BE49-F238E27FC236}">
                    <a16:creationId xmlns:a16="http://schemas.microsoft.com/office/drawing/2014/main" id="{01AE83B1-42A3-47A0-8FEC-E06B7958411F}"/>
                  </a:ext>
                </a:extLst>
              </p:cNvPr>
              <p:cNvSpPr/>
              <p:nvPr/>
            </p:nvSpPr>
            <p:spPr>
              <a:xfrm>
                <a:off x="4984200" y="44402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1" name="Connecteur droit 20">
                <a:extLst>
                  <a:ext uri="{FF2B5EF4-FFF2-40B4-BE49-F238E27FC236}">
                    <a16:creationId xmlns:a16="http://schemas.microsoft.com/office/drawing/2014/main" id="{B1D2AA03-08F5-4C99-AA98-E40E3A2802CB}"/>
                  </a:ext>
                </a:extLst>
              </p:cNvPr>
              <p:cNvSpPr/>
              <p:nvPr/>
            </p:nvSpPr>
            <p:spPr>
              <a:xfrm>
                <a:off x="4984200" y="463680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  <p:sp>
            <p:nvSpPr>
              <p:cNvPr id="22" name="Connecteur droit 21">
                <a:extLst>
                  <a:ext uri="{FF2B5EF4-FFF2-40B4-BE49-F238E27FC236}">
                    <a16:creationId xmlns:a16="http://schemas.microsoft.com/office/drawing/2014/main" id="{B0B2118F-6A65-4113-A4EE-E9F1FD54004D}"/>
                  </a:ext>
                </a:extLst>
              </p:cNvPr>
              <p:cNvSpPr/>
              <p:nvPr/>
            </p:nvSpPr>
            <p:spPr>
              <a:xfrm>
                <a:off x="4984200" y="4834440"/>
                <a:ext cx="634320" cy="0"/>
              </a:xfrm>
              <a:prstGeom prst="line">
                <a:avLst/>
              </a:prstGeom>
              <a:noFill/>
              <a:ln w="25560">
                <a:solidFill>
                  <a:srgbClr val="4D4D4D"/>
                </a:solidFill>
                <a:prstDash val="solid"/>
                <a:miter/>
                <a:headEnd type="arrow"/>
                <a:tailEnd type="arrow"/>
              </a:ln>
            </p:spPr>
            <p:txBody>
              <a:bodyPr wrap="square" lIns="0" tIns="0" rIns="0" bIns="0" anchor="t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endParaRPr>
              </a:p>
            </p:txBody>
          </p:sp>
        </p:grp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8394B03-7FCC-43AD-8795-8F4841A1558B}"/>
              </a:ext>
            </a:extLst>
          </p:cNvPr>
          <p:cNvSpPr txBox="1"/>
          <p:nvPr/>
        </p:nvSpPr>
        <p:spPr>
          <a:xfrm>
            <a:off x="612000" y="5380920"/>
            <a:ext cx="8964000" cy="1670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interface</a:t>
            </a: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MS Gothic" pitchFamily="2"/>
                <a:cs typeface="Tahoma" pitchFamily="2"/>
              </a:rPr>
              <a:t>INomInterface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       .....   </a:t>
            </a:r>
            <a:r>
              <a:rPr lang="zxx-none" sz="2200" b="1" i="0" u="none" strike="noStrike" kern="120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// NB : méthodes sans corps et sans modificateurs d'accès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9AD57B-6379-4CC2-8B58-ABFCA919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3C021A-5865-4416-91EC-70855069F733}" type="slidenum">
              <a:t>98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EDAD79-C120-4912-A0DC-C757E73255E4}"/>
              </a:ext>
            </a:extLst>
          </p:cNvPr>
          <p:cNvSpPr txBox="1"/>
          <p:nvPr/>
        </p:nvSpPr>
        <p:spPr>
          <a:xfrm>
            <a:off x="540000" y="306720"/>
            <a:ext cx="9000000" cy="741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Processus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F36B73-1816-4D45-A615-4A1894CDF5B2}"/>
              </a:ext>
            </a:extLst>
          </p:cNvPr>
          <p:cNvSpPr txBox="1"/>
          <p:nvPr/>
        </p:nvSpPr>
        <p:spPr>
          <a:xfrm>
            <a:off x="576000" y="1944720"/>
            <a:ext cx="9144000" cy="4280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C# permet de démarrer et d’arrêter des processus locaux comme ouvrir un navigateur ou un éditeur de texte.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Process p2 = Process.Start(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Gothic" pitchFamily="2"/>
                <a:cs typeface="Tahoma" pitchFamily="2"/>
              </a:rPr>
              <a:t>"Notepad.exe"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La classe Process fournit les propriétés et les méthodes pour gérer l'état des processus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1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CAEA960-E9B5-450B-AF7E-73034F18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6D3272-9F57-4FD1-9F6E-2D2A20A301BE}" type="slidenum">
              <a:t>99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5A800F5-E5D2-4DE2-9611-8ACF72DC1DC7}"/>
              </a:ext>
            </a:extLst>
          </p:cNvPr>
          <p:cNvSpPr/>
          <p:nvPr/>
        </p:nvSpPr>
        <p:spPr>
          <a:xfrm>
            <a:off x="611280" y="1795320"/>
            <a:ext cx="8694000" cy="1444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 virtualisation consiste à définir un comportement par défaut à une méthode qui sera redéfinie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B289A9-1832-4B76-AB6F-9B61693DF105}"/>
              </a:ext>
            </a:extLst>
          </p:cNvPr>
          <p:cNvSpPr txBox="1"/>
          <p:nvPr/>
        </p:nvSpPr>
        <p:spPr>
          <a:xfrm>
            <a:off x="576000" y="4132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Virtualisation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4F222C-CFEC-43FF-878C-7FCA1C46B40C}"/>
              </a:ext>
            </a:extLst>
          </p:cNvPr>
          <p:cNvSpPr txBox="1"/>
          <p:nvPr/>
        </p:nvSpPr>
        <p:spPr>
          <a:xfrm>
            <a:off x="792000" y="3024360"/>
            <a:ext cx="8532000" cy="387647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description()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		details();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virtual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demarrer()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class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2B91AF"/>
                </a:solidFill>
                <a:latin typeface="Courier New" pitchFamily="49"/>
                <a:ea typeface="Courier New" pitchFamily="49"/>
                <a:cs typeface="Courier New" pitchFamily="49"/>
              </a:rPr>
              <a:t>Batmobile:Voiture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void new</a:t>
            </a: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demarrer()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	...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4258</Words>
  <Application>Microsoft Office PowerPoint</Application>
  <PresentationFormat>Personnalisé</PresentationFormat>
  <Paragraphs>1383</Paragraphs>
  <Slides>120</Slides>
  <Notes>120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120</vt:i4>
      </vt:variant>
    </vt:vector>
  </HeadingPairs>
  <TitlesOfParts>
    <vt:vector size="130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Base du langage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Règles d'écriture</vt:lpstr>
      <vt:lpstr>Présentation PowerPoint</vt:lpstr>
      <vt:lpstr>Présentation PowerPoint</vt:lpstr>
      <vt:lpstr>Présentation PowerPoint</vt:lpstr>
      <vt:lpstr>Présentation PowerPoint</vt:lpstr>
      <vt:lpstr>Using pour les exceptions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Générics</vt:lpstr>
      <vt:lpstr>Contraintes sur les Générics</vt:lpstr>
      <vt:lpstr>Présentation PowerPoint</vt:lpstr>
      <vt:lpstr>Présentation PowerPoint</vt:lpstr>
      <vt:lpstr>Présentation PowerPoint</vt:lpstr>
      <vt:lpstr>Entrées/Sorties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Assemblages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mot clé « this »</vt:lpstr>
      <vt:lpstr>Encapsulation</vt:lpstr>
      <vt:lpstr>Propriétés</vt:lpstr>
      <vt:lpstr>Déclaration d'attributs  et de méthodes</vt:lpstr>
      <vt:lpstr>Présentation PowerPoint</vt:lpstr>
      <vt:lpstr>Présentation PowerPoint</vt:lpstr>
      <vt:lpstr>Présentation PowerPoint</vt:lpstr>
      <vt:lpstr>Présentation PowerPoint</vt:lpstr>
      <vt:lpstr>Classes Partielles</vt:lpstr>
      <vt:lpstr>Présentation PowerPoint</vt:lpstr>
      <vt:lpstr>Héritage</vt:lpstr>
      <vt:lpstr>Présentation PowerPoint</vt:lpstr>
      <vt:lpstr>Classes scellées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Abstraite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Schéma</vt:lpstr>
      <vt:lpstr>Présentation PowerPoint</vt:lpstr>
      <vt:lpstr>Présentation PowerPoint</vt:lpstr>
      <vt:lpstr>Présentation PowerPoint</vt:lpstr>
      <vt:lpstr>Exemple</vt:lpstr>
      <vt:lpstr>Exemple</vt:lpstr>
      <vt:lpstr>Présentation PowerPoint</vt:lpstr>
      <vt:lpstr>Présentation PowerPoint</vt:lpstr>
      <vt:lpstr>Les timers</vt:lpstr>
      <vt:lpstr>Utilisation</vt:lpstr>
      <vt:lpstr>Threads : la concurrence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835</cp:revision>
  <cp:lastPrinted>2018-07-09T12:41:35Z</cp:lastPrinted>
  <dcterms:created xsi:type="dcterms:W3CDTF">2007-10-18T14:41:09Z</dcterms:created>
  <dcterms:modified xsi:type="dcterms:W3CDTF">2019-01-11T16:55:38Z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