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handoutMasterIdLst>
    <p:handoutMasterId r:id="rId35"/>
  </p:handoutMasterIdLst>
  <p:sldIdLst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211B3A8-2206-4F8C-9D0C-9C91CABE22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19D13D8-A493-492C-8160-ACD485224233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B4A2649-2AE8-4112-8C52-F7D4DEAA621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75C53-F6D5-40F0-AFD1-49B2BF24A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736489-A055-4F64-9DE8-FD891EF07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647E27A-06FA-487F-AA1C-4C2BF65855E1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02362A0-C9D1-433D-B1C9-78E8B877736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DAB65C-3266-4E59-9FE6-80E2F16B7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ADB45C-F31E-4EA3-A8A9-57DD41C5E8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4D55D47-1307-44E2-9814-16D48F9603CB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8F8DFB-00A0-4D74-A1D1-383FA56D0E3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3925E7-6483-43B6-95C9-A6784CFBA0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2521A3-1D19-4F26-BCCA-E291020BA4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3D2D73-76D3-4B89-B909-579434C77C5F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77C1-5752-48AD-A6A7-1F1BACB28C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84136-E7DA-4483-B74D-3A4EC2FBF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CF32741-7D9A-4625-B5A0-CF7519C5F1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0C6CC34-3243-415D-9EC9-E84A1330F66D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20C185-D06A-4F44-B348-82179125C9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695F30-2B6E-44BA-BA6C-3EE0AFB66E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56CDF3-1FAB-4B1D-9E80-90F6B9CF85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187866-803E-4CE5-B9B0-5CAD9C02A3C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3E4CD-6F05-48EC-BBEC-185B74022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42EA4D-14DE-4ACC-BC30-13DD3E75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7164459-6089-4133-BD4B-F617A8C4C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68353A1-A044-4E5A-8223-279C04F720EA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B3A8309-73C3-4C51-B5A0-9FE070133883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6C0F183-038B-4FCF-94EF-5A9C28A58B52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03DA8A-7672-49E2-983C-E3060A172220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4452CDB-BD3E-4A50-A972-5A7B0D836B04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AB265F67-21FB-4695-AEA4-49AE2CD4C74A}" type="slidenum">
              <a:t>15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100AA21-3E76-49DF-B72C-0F12DB8C9E4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92CE5DF-C9B1-4F22-B184-91280E40EF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9317CA-B41E-4DCD-BB1D-CB19468237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3FE7C-C176-4DFB-92CE-BC4C533D68FB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329A24E-3537-4E48-8D82-D5846EB69DE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87B49C-3723-4D98-806E-969C4F4E13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EED4C3-F502-4F7F-815B-2F076F0AC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5110DF-DC43-4B91-9C27-0CFA99F71502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9D098E-D2DB-4EAD-83EE-E4642804D18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9BA07C-E068-45E0-8415-1620D01E8F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6CCDCA-3FB3-48B6-8245-F661645F09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381FC1B-3C45-48E8-A536-43B5FC91A67F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3213607-41DF-4DA7-B846-2E517E0C822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F4241E-DF18-4A57-945B-05F222906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D7C05EA-91B2-45A8-AC95-FF6A5438B3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37BC67-E63A-4CFC-BBB5-DAA6DC452811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8E81BDE-B82D-4A06-A46F-2856FB341C2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BEDD66-6651-45F3-87F1-25DB354C28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A935607-02C6-4DDB-972D-97A335B852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0379A81-C17E-4509-8F7D-808DA96C7B8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C232BDB-7BF2-492C-8B9E-0A6E55C12B2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6E31B-011F-4AFB-A3DC-A155E8287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43A8155-333E-4BB0-A910-7E7136B4D7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B6AD2B0-E50E-4FC2-8986-C45B841556FC}" type="slidenum">
              <a:t>20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0E9DA9B-B6C8-43D2-A58B-5D57AE6B6F5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6C9830-89C8-4174-983D-E34CA8E53B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CBDD56-48DC-4257-9076-0365F39B75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AB204D0-F64B-489C-8A88-7AAEADEC57A7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03464D-47A3-46D4-9794-1D083ED28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1AAA8D-4BCF-4D60-A0A7-C390B01F9E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4E99100-45E4-43AC-A85A-5A640F637E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052BEE-5A54-4150-863E-60A75DB6B839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249271-3C73-44A0-8132-3BC897A70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5E059C-7AF6-45E3-8734-2644581EC8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6780916-4CE2-47C6-A536-969C1BA1D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F17F435-F5A9-43CE-ABF2-13F278B819F7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816E2A-228B-4B0C-9AFC-EF506E2248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B936A8-EAF8-4D31-80CD-C1EC7A9D47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AE7AED2-7937-4C7B-A260-4CCA67FB81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B2F88F-DA78-4641-882F-ABE026AF98F6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F6991D-EF61-42F4-A5A7-21797CA41C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86AB7B-565D-4741-9175-98D06402B5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BD750C6-3B34-4B04-8A94-178E4448FE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E4ACD95-5BA9-4861-974D-BD73608BDC56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F5C8B2-E2F6-4849-AEEB-BD60126D7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D8934D-298B-4CE5-9929-F05FF5A10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FBF5A3F-33B2-4B8A-A5D4-336693397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D0E09B6-A32E-49C5-B431-72F62EEFD170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BCF052-350F-43C6-AB72-A1DC3323A5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7312C3-5C3C-4AB1-9FE7-7FE2A73572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E69CE3-BF18-41F7-AF1C-3AB235685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CA79CA-93EC-4A43-8477-527E79CD3216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6D4026-CF80-44F2-B280-7A50DC631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8735C0-9E6F-478C-9C0D-65E329993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4ECA06-C2D4-46DA-ABB5-B782A169B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A9EDAB-245E-404A-B89F-E9A754028143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3D76E2-F2FC-4D46-B2A8-DD33ADBA53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ADB530-9577-46A3-A87C-BB25A909E0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D43AA85-485B-4728-8B00-DA4333C253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3A3F503-9C98-4C43-9D27-3CAF9B5A1706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B02620-4324-4507-B446-C34327796F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092E24-AA73-440F-9E40-AE9B206FDF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3B64E59-874A-4CBE-A15A-2C9B747A9D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4B636B0-CA69-4743-A944-BF2C297B713B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73B1F4-A9E7-4AAC-B7E6-BEAE3D7F9A2B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0BD9944-DB02-45E6-8C9D-D0F968C3B9B1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5628E04-AB6E-4F21-82AE-ABF146D5E613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82F02FA-A37D-420F-8E73-27F7C889080D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74D971EE-2B37-4089-B2EF-4BE51986EED4}" type="slidenum">
              <a:t>3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EDC9280-65D9-4E52-AD07-4CE0B8DABE7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E228247-7C7B-4396-B71F-2F3B1173F5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0F1691-9F6B-47A0-B607-B7227C0C51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416EF7C-F822-4461-BB42-46DBB890D062}" type="slidenum">
              <a:t>30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C4DA0A4-D8B2-4C55-B4B0-A19AE76FD2B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D4A36F-E946-4741-B5E2-D888DB70C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39DC62C-7062-4087-813B-4F2D389DAF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F569AC4-B578-4950-B67B-4AC430405C74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BD42B7D-3C1C-4BED-9F0B-1F8015DFEB18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5474C9B-AAF8-41AB-AF6A-6BF82654634C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8C61DDB-BF5F-438F-ADB3-0CF2454F073B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258E67C-E8D8-4A18-8C85-82748C97A213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E3DFA21-2F26-42A2-B384-E005E0E1AE01}" type="slidenum">
              <a:t>4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258A1C8-054E-4E09-BA12-77F54FDAC688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840DC6EC-9695-4ED7-94C3-5E1C3EDE87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799EFA6-99C6-451A-8A65-2FD270751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DCB5839-DD23-4911-87AB-0F2D0BEA4CC5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6EC3D1-64FF-4089-838E-9781CB767061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BED3701-3120-496C-94E4-63CB250175E8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4300BF6-0B84-4480-9E61-1D75C28CA96A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75D6A8B-FE79-4218-9723-19645D8CF510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197DE845-B9E2-4BE5-97E3-FF827565F5D1}" type="slidenum">
              <a:t>5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3581790-B5F3-4984-AEE9-BD8B9AA233CA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5FE6F87F-7AAB-4656-A7D8-940EBF32AC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68377EE-EE83-483D-9900-75EE0173A8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E6BE99-58C4-44BE-8F8E-27A0733CD12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BC0BF8E-AB01-4EED-8077-D7103A405DA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75A406-E717-4FA1-BFCB-43149DF81F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9DE65A7-8B98-4FFA-856A-FEE470F48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63C663-9EFE-4C30-BED1-0D316926409A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3FB9007-ABCE-49F8-A1E1-16FC54D8D4E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5CFE0C-C003-447D-8741-370CB1D6C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9F8D89-357A-4587-A3D1-26B8FEC09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F52480C-993B-4280-A5AE-34647FFED5F3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18DAFA0-C61D-4401-8EE8-F9B488E1C15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72FD92-5D9E-4529-8752-8A13D5A27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81687C-FF29-4EA7-99B7-E03953CF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55D4515-6D8E-4528-9535-0CB5FC66F598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243370B-AFD2-45E3-BB14-066BD2D02DC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576F87-04EF-47CF-8ADD-2B31285E6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09D947-CDF7-48E1-83A2-05D23899B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73375E-9A8F-46EC-ACF8-2929DEEDDC2C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D4A96-53E5-457B-BC03-9E846B468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15258-ABBC-4634-B415-F028FCCB1C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Cascading Style Sheet</a:t>
            </a:r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(CSS)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C2A5AF11-6634-4B5D-A324-008D99E11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5A5672-BF54-4BD2-AA58-DC9323E6CC6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19E34-0EE9-4162-99F3-299C063155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 de type 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CF21B-9B29-488F-B677-7D1B1D5980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84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d’appliquer un style à UN SEUL et UNIQUE objet.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</a:t>
            </a:r>
            <a:r>
              <a:rPr lang="en-GB" sz="2800"/>
              <a:t> id </a:t>
            </a:r>
            <a:r>
              <a:rPr lang="fr-FR" sz="2800"/>
              <a:t>permet</a:t>
            </a:r>
            <a:r>
              <a:rPr lang="en-GB" sz="2800"/>
              <a:t> </a:t>
            </a:r>
            <a:r>
              <a:rPr lang="fr-FR" sz="2800"/>
              <a:t>d’identifier</a:t>
            </a:r>
            <a:r>
              <a:rPr lang="en-GB" sz="2800"/>
              <a:t> UN </a:t>
            </a:r>
            <a:r>
              <a:rPr lang="fr-FR" sz="2800"/>
              <a:t>objet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solidFill>
                  <a:srgbClr val="0000FF"/>
                </a:solidFill>
              </a:rPr>
              <a:t>#unId</a:t>
            </a:r>
            <a:r>
              <a:rPr lang="en-GB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}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CSS :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3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id)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F92A6E0-9927-40D6-8583-0EEEB02BCDCE}"/>
              </a:ext>
            </a:extLst>
          </p:cNvPr>
          <p:cNvSpPr/>
          <p:nvPr/>
        </p:nvSpPr>
        <p:spPr>
          <a:xfrm>
            <a:off x="1366920" y="4133880"/>
            <a:ext cx="745308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#MyObjectId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background-color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1EDB50B-B915-49D7-B20D-22E0A11C24A1}"/>
              </a:ext>
            </a:extLst>
          </p:cNvPr>
          <p:cNvSpPr/>
          <p:nvPr/>
        </p:nvSpPr>
        <p:spPr>
          <a:xfrm>
            <a:off x="1405080" y="5599440"/>
            <a:ext cx="7414920" cy="1310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&lt;div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id=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"MyObjectId"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contenu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433E6C2-EB7D-427E-8578-477F2145F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737737-F89D-4CDC-9DD8-8626F848B8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9335C-1816-4EC9-B2B1-B816FF56D5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pseudo-classes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4CB23-B2F8-41EB-B5B6-CCFE19409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Elles permettent de définir un style applicable, suite à un événement ou bien, à la position relative de la balise parmi d'autres balises.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Parmi elles, on retrouve notamment les pseudo-classes applicables à des liens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:hover</a:t>
            </a:r>
            <a:r>
              <a:rPr lang="fr-FR" sz="2800"/>
              <a:t> définit le style d'un lien survolé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a</a:t>
            </a:r>
            <a:r>
              <a:rPr lang="fr-FR" sz="2800"/>
              <a:t>:</a:t>
            </a:r>
            <a:r>
              <a:rPr lang="fr-FR" sz="2800">
                <a:solidFill>
                  <a:srgbClr val="7F00FF"/>
                </a:solidFill>
              </a:rPr>
              <a:t>hover</a:t>
            </a:r>
            <a:r>
              <a:rPr lang="fr-FR" sz="2800"/>
              <a:t> {text-decoration: underline;}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:active</a:t>
            </a:r>
            <a:r>
              <a:rPr lang="fr-FR" sz="2800"/>
              <a:t> définit le style d'un lien cliqué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:link</a:t>
            </a:r>
            <a:r>
              <a:rPr lang="fr-FR" sz="2800"/>
              <a:t> définit le style d'un lien non encore visité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:visited</a:t>
            </a:r>
            <a:r>
              <a:rPr lang="fr-FR" sz="2800"/>
              <a:t> définit le style d'un lien déjà visité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5DAE4C1-3F4C-4F2D-9F2C-838A29134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99E69-5063-4E5D-B67E-F4EEBFF641A9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0C2467-2A8D-429F-AD15-D9E01C76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avancés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F1B5E-3569-45C3-B6B1-09C1ECC23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syntaxe CSS nous permet de sélectionner très précisément des éléments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 exemple je souhaite sélectionner les éléments de type </a:t>
            </a:r>
            <a:r>
              <a:rPr lang="fr-FR" sz="2400">
                <a:solidFill>
                  <a:srgbClr val="0000FF"/>
                </a:solidFill>
              </a:rPr>
              <a:t>&lt;h1&gt;</a:t>
            </a:r>
            <a:r>
              <a:rPr lang="fr-FR" sz="2400"/>
              <a:t>...</a:t>
            </a:r>
            <a:r>
              <a:rPr lang="fr-FR" sz="2400">
                <a:solidFill>
                  <a:srgbClr val="0000FF"/>
                </a:solidFill>
              </a:rPr>
              <a:t>&lt;/h1&gt;</a:t>
            </a:r>
            <a:r>
              <a:rPr lang="fr-FR" sz="2400"/>
              <a:t> qui possèdent l’attribut </a:t>
            </a:r>
            <a:r>
              <a:rPr lang="fr-FR" sz="2400">
                <a:solidFill>
                  <a:srgbClr val="A80000"/>
                </a:solidFill>
              </a:rPr>
              <a:t>class</a:t>
            </a:r>
            <a:r>
              <a:rPr lang="fr-FR" sz="2400"/>
              <a:t>= </a:t>
            </a:r>
            <a:r>
              <a:rPr lang="fr-FR" sz="2400">
                <a:solidFill>
                  <a:srgbClr val="7F00FF"/>
                </a:solidFill>
              </a:rPr>
              <a:t>"bleue"</a:t>
            </a:r>
            <a:r>
              <a:rPr lang="fr-FR" sz="2400"/>
              <a:t>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>
                <a:solidFill>
                  <a:srgbClr val="0000FF"/>
                </a:solidFill>
              </a:rPr>
              <a:t>h1</a:t>
            </a:r>
            <a:r>
              <a:rPr lang="fr-FR" sz="1800">
                <a:solidFill>
                  <a:srgbClr val="A85300"/>
                </a:solidFill>
              </a:rPr>
              <a:t>.bleue</a:t>
            </a:r>
            <a:r>
              <a:rPr lang="fr-FR" sz="1800"/>
              <a:t>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   </a:t>
            </a:r>
            <a:r>
              <a:rPr lang="fr-FR" sz="1800">
                <a:solidFill>
                  <a:srgbClr val="A80000"/>
                </a:solidFill>
              </a:rPr>
              <a:t>propriété</a:t>
            </a:r>
            <a:r>
              <a:rPr lang="fr-FR" sz="1800"/>
              <a:t> : </a:t>
            </a:r>
            <a:r>
              <a:rPr lang="fr-FR" sz="1800">
                <a:solidFill>
                  <a:srgbClr val="7F00FF"/>
                </a:solidFill>
              </a:rPr>
              <a:t>valeur</a:t>
            </a:r>
            <a:r>
              <a:rPr lang="fr-FR" sz="1800"/>
              <a:t> 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}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180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4873C-B8A9-4C23-8FDC-A5F1EAB88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4573800"/>
            <a:ext cx="9353519" cy="4966200"/>
          </a:xfrm>
        </p:spPr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 sz="2400"/>
              <a:t>Grâce à la concanétation nous pouvons combiner les sélecteurs CSS et fabriquer des sortes de « supers sélecteurs »</a:t>
            </a:r>
          </a:p>
          <a:p>
            <a:pPr lvl="0"/>
            <a:endParaRPr lang="fr-FR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F8D07D-F79F-4E8A-883D-189131FBC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8D2205-E8C9-4520-B041-C410FAB20B46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8176AB-6BC7-4A88-9F56-1DA63FBDDD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71910-C4D8-4101-90F8-1D4BDDFD8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.bleue</a:t>
            </a:r>
            <a:r>
              <a:rPr lang="fr-FR" sz="2400"/>
              <a:t> : retourne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de </a:t>
            </a:r>
            <a:r>
              <a:rPr lang="fr-FR" sz="2400">
                <a:solidFill>
                  <a:srgbClr val="A80000"/>
                </a:solidFill>
              </a:rPr>
              <a:t>classe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#bleue</a:t>
            </a:r>
            <a:r>
              <a:rPr lang="fr-FR" sz="2400"/>
              <a:t> : retourne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avec l’</a:t>
            </a:r>
            <a:r>
              <a:rPr lang="fr-FR" sz="2400">
                <a:solidFill>
                  <a:srgbClr val="A80000"/>
                </a:solidFill>
              </a:rPr>
              <a:t>id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, </a:t>
            </a:r>
            <a:r>
              <a:rPr lang="fr-FR" sz="2400">
                <a:solidFill>
                  <a:srgbClr val="0000FF"/>
                </a:solidFill>
              </a:rPr>
              <a:t>h2</a:t>
            </a:r>
            <a:r>
              <a:rPr lang="fr-FR" sz="2400"/>
              <a:t> : retourne tous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et </a:t>
            </a:r>
            <a:r>
              <a:rPr lang="fr-FR" sz="2400">
                <a:solidFill>
                  <a:srgbClr val="0000FF"/>
                </a:solidFill>
              </a:rPr>
              <a:t>h2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 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imbriqués dans un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&gt;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immédiatement imbriqués dans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+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vient immédiatement après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~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tous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sont précédés d’un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/>
              <a:t> (non imbriqués, doivent partager le même élément parent)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51B02DB-8A52-4AE3-8438-FD941BCE3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49EFBB-502D-4A21-90B2-637C96F77347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CC2F4E-5A75-4B91-A4E0-3C75E3E987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 par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0D226-FC71-4E34-BCD4-C831F7CF1A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tous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ayant un 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"text"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la valeur de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"text"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>
                <a:solidFill>
                  <a:srgbClr val="A85300"/>
                </a:solidFill>
              </a:rPr>
              <a:t> </a:t>
            </a:r>
            <a:r>
              <a:rPr lang="fr-FR" sz="2200"/>
              <a:t>~=</a:t>
            </a:r>
            <a:r>
              <a:rPr lang="fr-FR" sz="2200">
                <a:solidFill>
                  <a:srgbClr val="7F00FF"/>
                </a:solidFill>
              </a:rPr>
              <a:t>"rouge"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D27E2B"/>
                </a:solidFill>
              </a:rPr>
              <a:t>input </a:t>
            </a:r>
            <a:r>
              <a:rPr lang="fr-FR" sz="2200"/>
              <a:t>dont une des valeurs de son attribut 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"rouge"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^=</a:t>
            </a:r>
            <a:r>
              <a:rPr lang="fr-FR" sz="2200">
                <a:solidFill>
                  <a:srgbClr val="7F00FF"/>
                </a:solidFill>
              </a:rPr>
              <a:t>"sub"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=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commence par </a:t>
            </a:r>
            <a:r>
              <a:rPr lang="fr-FR" sz="2200">
                <a:solidFill>
                  <a:srgbClr val="7F00FF"/>
                </a:solidFill>
              </a:rPr>
              <a:t>"sub"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$=</a:t>
            </a:r>
            <a:r>
              <a:rPr lang="fr-FR" sz="2200">
                <a:solidFill>
                  <a:srgbClr val="7F00FF"/>
                </a:solidFill>
              </a:rPr>
              <a:t>"mit"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termine par </a:t>
            </a:r>
            <a:r>
              <a:rPr lang="fr-FR" sz="2200">
                <a:solidFill>
                  <a:srgbClr val="7F00FF"/>
                </a:solidFill>
              </a:rPr>
              <a:t>"mit"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*=</a:t>
            </a:r>
            <a:r>
              <a:rPr lang="fr-FR" sz="2200">
                <a:solidFill>
                  <a:srgbClr val="7F00FF"/>
                </a:solidFill>
              </a:rPr>
              <a:t>"umit"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contient </a:t>
            </a:r>
            <a:r>
              <a:rPr lang="fr-FR" sz="2200">
                <a:solidFill>
                  <a:srgbClr val="7F00FF"/>
                </a:solidFill>
              </a:rPr>
              <a:t>"umit"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4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A2CAFA-11FE-4299-9326-430D46B66B97}"/>
              </a:ext>
            </a:extLst>
          </p:cNvPr>
          <p:cNvSpPr txBox="1"/>
          <p:nvPr/>
        </p:nvSpPr>
        <p:spPr>
          <a:xfrm>
            <a:off x="180000" y="6041879"/>
            <a:ext cx="9540000" cy="874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Ces sélecteurs peuvent se combiner, par exemple, pour sélectionner les input de type checkbox qui sont sélectionnés par défaut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input[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"checkbox"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selected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4F4BF-6528-4195-B83D-ACE76E4AE1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Unités utilisables dans 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73359-D042-4778-A734-60ACB608A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88200" anchor="t" anchorCtr="0">
            <a:spAutoFit/>
          </a:bodyPr>
          <a:lstStyle/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Couleurs</a:t>
            </a:r>
            <a:r>
              <a:rPr lang="en-GB" sz="2800" b="1"/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 i="1">
                <a:cs typeface="Lucida Sans Unicode" pitchFamily="2"/>
              </a:rPr>
              <a:t>nom</a:t>
            </a:r>
            <a:r>
              <a:rPr lang="en-GB" sz="2800" i="1">
                <a:cs typeface="Lucida Sans Unicode" pitchFamily="2"/>
              </a:rPr>
              <a:t> (ex: black)‏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Lucida Sans Unicode" pitchFamily="2"/>
              </a:rPr>
              <a:t>rgb(</a:t>
            </a:r>
            <a:r>
              <a:rPr lang="en-GB" sz="2800">
                <a:cs typeface="Lucida Sans Unicode" pitchFamily="2"/>
              </a:rPr>
              <a:t>x, x, x</a:t>
            </a:r>
            <a:r>
              <a:rPr lang="en-GB" sz="2800" b="1">
                <a:cs typeface="Lucida Sans Unicode" pitchFamily="2"/>
              </a:rPr>
              <a:t>)</a:t>
            </a:r>
            <a:r>
              <a:rPr lang="en-GB" sz="2800">
                <a:cs typeface="Lucida Sans Unicode" pitchFamily="2"/>
              </a:rPr>
              <a:t>		[0 </a:t>
            </a:r>
            <a:r>
              <a:rPr lang="en-GB" sz="2800">
                <a:cs typeface="Arial" pitchFamily="18"/>
              </a:rPr>
              <a:t>≤ x ≤ 255]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Arial" pitchFamily="18"/>
              </a:rPr>
              <a:t>rgb(</a:t>
            </a:r>
            <a:r>
              <a:rPr lang="en-GB" sz="2800">
                <a:cs typeface="Arial" pitchFamily="18"/>
              </a:rPr>
              <a:t>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%)</a:t>
            </a:r>
            <a:r>
              <a:rPr lang="en-GB" sz="2800">
                <a:cs typeface="Arial" pitchFamily="18"/>
              </a:rPr>
              <a:t>	[0 ≤ x ≤ 100]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 i="1">
                <a:cs typeface="Arial" pitchFamily="18"/>
              </a:rPr>
              <a:t>#</a:t>
            </a:r>
            <a:r>
              <a:rPr lang="en-GB" sz="2800" i="1">
                <a:cs typeface="Arial" pitchFamily="18"/>
              </a:rPr>
              <a:t>rrggbb</a:t>
            </a:r>
            <a:r>
              <a:rPr lang="en-GB" sz="2800">
                <a:cs typeface="Arial" pitchFamily="18"/>
              </a:rPr>
              <a:t>			[00 ≤ (rr, gg, bb) ≤ FF]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>
                <a:cs typeface="Arial" pitchFamily="18"/>
              </a:rPr>
              <a:t>Mesure</a:t>
            </a:r>
            <a:r>
              <a:rPr lang="en-GB" sz="2800" b="1">
                <a:cs typeface="Arial" pitchFamily="18"/>
              </a:rPr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%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in, cm, mm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em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pt, pc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px</a:t>
            </a:r>
          </a:p>
          <a:p>
            <a:pPr marL="426960" lvl="0" indent="-322200" hangingPunct="1">
              <a:lnSpc>
                <a:spcPct val="75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6DAB765-3AC2-424D-95AF-1B2A18567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809302-82A2-4F9E-8F33-B7F91CCB1846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61608F-E1B0-46C0-85AD-4658AEBA67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0E906-CBC1-4A14-A2E8-38A5C345DA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Texte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text-align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text-decoration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text-indent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text-transform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letter-spacing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537DD-0F99-48BC-913D-0D55A9B56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Police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font-variant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font-weight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font-size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font-family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font : …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EA9B162-6D30-4FAE-9BDE-573206CD6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8AC2AC-8422-4389-8F72-291706264C33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5E555-2776-4387-AE5C-C6D741D4AF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37C27-D2A8-4894-8770-DA250F53B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Arrière-plan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background-color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background-image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background-repeat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background-attachment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background-position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background : … 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A8A65-5CB7-4C4B-9034-1D2391964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extérieures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margin-left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 : [top] [right] [bottom] [left];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1189F18-5273-477B-A2B1-AD15B8FA4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99FC06-8752-41C5-9663-B38E42C0E17A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491D1-DCD8-411C-997A-3255AAA78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2B909-9883-4A3A-915F-8949375454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intérieures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padding-left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 : [top] [right] [</a:t>
            </a:r>
            <a:r>
              <a:rPr lang="en-US" sz="2800">
                <a:cs typeface="Lucida Sans Unicode" pitchFamily="2"/>
              </a:rPr>
              <a:t>bottom</a:t>
            </a:r>
            <a:r>
              <a:rPr lang="en-GB" sz="2800">
                <a:cs typeface="Lucida Sans Unicode" pitchFamily="2"/>
              </a:rPr>
              <a:t>] [left];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E1F32-B6B0-469B-91A3-41790F2F5B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922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Bordures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border-width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border-style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border-color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border-collapse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border-top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border-bottom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border-left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border-right</a:t>
            </a:r>
          </a:p>
          <a:p>
            <a:pPr marL="0" lvl="0" hangingPunct="1">
              <a:lnSpc>
                <a:spcPct val="84000"/>
              </a:lnSpc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/>
              <a:t>Syntaxe</a:t>
            </a:r>
            <a:r>
              <a:rPr lang="en-GB" sz="2200"/>
              <a:t> </a:t>
            </a:r>
            <a:r>
              <a:rPr lang="fr-FR" sz="2200"/>
              <a:t>raccourcie</a:t>
            </a:r>
            <a:r>
              <a:rPr lang="en-GB" sz="2200"/>
              <a:t> :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 : … ;‏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7AB27AC-E46E-4416-AAEB-8A56926AE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BF5B66-94BD-4083-BD1E-CBD0EA50BEAF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A4A05D-0DFD-46B9-97E4-CA7E12CD06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24730-3382-42C1-B604-A3AC405E2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Listes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list-style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list-style-type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list-style-position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FB77C-C462-4118-8A32-38840C260C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Dimensions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width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line-height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Non-supportées</a:t>
            </a:r>
            <a:r>
              <a:rPr lang="en-GB" sz="2800"/>
              <a:t> par IE: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max-width, max-height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min-width, min-height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60665FA-F9E0-4EC7-8C6B-C196B15A1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723509-0495-4591-937F-EED78AA1A152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ED902-E72B-427D-BD20-23F679543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67F9D-C809-4E08-A03F-E1CC89428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CSS =</a:t>
            </a:r>
            <a:r>
              <a:rPr lang="en-GB" sz="2800"/>
              <a:t> </a:t>
            </a:r>
            <a:r>
              <a:rPr lang="fr-FR" sz="2800"/>
              <a:t>Feuilles</a:t>
            </a:r>
            <a:r>
              <a:rPr lang="en-GB" sz="2800"/>
              <a:t> de styles en cascade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Langage permettant de définir la mise en forme/page d’éléments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Intérêts</a:t>
            </a:r>
            <a:r>
              <a:rPr lang="en-GB" sz="2800" b="1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Séparer l’interface de l’information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Simplifier la maintenance des pages web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Alléger le poids de la page HTML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Réduction du trafic (chargement unique)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Utilisation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externe (fichier.css)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interne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&lt;style&gt;</a:t>
            </a:r>
            <a:r>
              <a:rPr lang="fr-FR" sz="2800">
                <a:cs typeface="Lucida Sans Unicode" pitchFamily="2"/>
              </a:rPr>
              <a:t> (dans l'entête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&lt;head&gt;</a:t>
            </a:r>
            <a:r>
              <a:rPr lang="fr-FR" sz="2800">
                <a:cs typeface="Lucida Sans Unicode" pitchFamily="2"/>
              </a:rPr>
              <a:t>)‏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Style « en ligne » (dans l’élément HTML)‏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4C71FC2-98AD-4AA2-8C0B-16B550D37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87A1FD-EDEA-42AE-B7BC-E78FB1D422EA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92C899-9E04-4E59-8818-C83F242D28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065F5-73F1-4199-8D98-58EE14F054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Classification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clear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cursor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display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float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position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visibility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2CB74B-BC5A-4DFB-AC04-2F2E12D627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Positionnement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top, bottom, left, 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position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overflow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vertical-align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z-index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9C65B76-2338-48DE-8B64-302154892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7D622B-3845-4410-B100-06F9C8A6758B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ACB417-B843-4DF6-9E50-28821E6FB7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 anchor="t"/>
          <a:lstStyle/>
          <a:p>
            <a:pPr lvl="0"/>
            <a:r>
              <a:rPr lang="fr-FR" sz="4000"/>
              <a:t>Propriétés CSS</a:t>
            </a:r>
            <a:br>
              <a:rPr lang="fr-FR" sz="4000"/>
            </a:br>
            <a:r>
              <a:rPr lang="fr-FR" sz="4000"/>
              <a:t>Exemple de styles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E2C6FE-1BF6-4E9A-BC06-11F588980AB0}"/>
              </a:ext>
            </a:extLst>
          </p:cNvPr>
          <p:cNvSpPr txBox="1"/>
          <p:nvPr/>
        </p:nvSpPr>
        <p:spPr>
          <a:xfrm>
            <a:off x="180000" y="1466640"/>
            <a:ext cx="9720000" cy="587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Ombre sur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text-shadow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 2px 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(x-offset, y-offset, flou[optionnel], couleur)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mots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lettres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letter-spacing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 -3px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lignes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line-height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150%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Décorer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text-decoration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blink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line-trou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gh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overline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erline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Changer la casse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text-tr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ansform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capitali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ze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case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rcase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Couper les mots ou non en fin de ligne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word-wrap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normal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break-word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Indentation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text-indent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Aligner du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text-align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start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justify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9980824-D1CF-4D04-AAFE-C4BCDBB1B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7472D5-313F-4B3D-A32E-FA3F0F77BA24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165CE2-B655-4CF7-9A6D-0457010CE2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du texte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AEE289-4CFD-496A-B4BB-962005D43D02}"/>
              </a:ext>
            </a:extLst>
          </p:cNvPr>
          <p:cNvSpPr txBox="1"/>
          <p:nvPr/>
        </p:nvSpPr>
        <p:spPr>
          <a:xfrm>
            <a:off x="180000" y="1800000"/>
            <a:ext cx="972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Grâce à CSS3, les navigateurs sont capable de télécharger des polices de caractères sur l’ordinateur client.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pourra alors se servir de ces polices sur notre site, via nos CSS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cela, on peut utiliser la règle CSS @font-face ou les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google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fonts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B184B4-B861-4807-A4A1-F02F897D6120}"/>
              </a:ext>
            </a:extLst>
          </p:cNvPr>
          <p:cNvSpPr txBox="1"/>
          <p:nvPr/>
        </p:nvSpPr>
        <p:spPr>
          <a:xfrm>
            <a:off x="1440000" y="3960000"/>
            <a:ext cx="72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font-family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'Metrophobic'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Arial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serif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font-weight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400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font-size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28px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1C339E-B1C2-4E18-AC75-C1AC591CD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ED8CE9-8792-4F61-A9C8-2A113826F61A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6DE8C-1797-43BC-80A2-F0D3999C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une liste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2B397F-56E1-4442-A7FC-FC4A8861AA2B}"/>
              </a:ext>
            </a:extLst>
          </p:cNvPr>
          <p:cNvSpPr txBox="1"/>
          <p:nvPr/>
        </p:nvSpPr>
        <p:spPr>
          <a:xfrm>
            <a:off x="180000" y="1831680"/>
            <a:ext cx="9720000" cy="416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puce :</a:t>
            </a: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disc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circle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square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decimal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		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list-style-position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Mettre une image à la place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list-style-image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'image.gif'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37C7CA2-6EF7-47A9-A51A-78E25BFD2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661E0B-9C3A-47EC-B578-6D3025FCBEAD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941D-070B-4101-A090-AA3D1159CC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le curseur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76D474-612E-4881-94FA-56B9ADB0207D}"/>
              </a:ext>
            </a:extLst>
          </p:cNvPr>
          <p:cNvSpPr txBox="1"/>
          <p:nvPr/>
        </p:nvSpPr>
        <p:spPr>
          <a:xfrm>
            <a:off x="180000" y="1800000"/>
            <a:ext cx="972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Afin d’ajouter de l’interactivité à nos pages web, il peut être intéressant de modifier l’apparence du curseur lors de certaines actions, par exemple, le survol d’un élément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4D4032-150C-42DC-9B67-662FAB6E6A8C}"/>
              </a:ext>
            </a:extLst>
          </p:cNvPr>
          <p:cNvSpPr txBox="1"/>
          <p:nvPr/>
        </p:nvSpPr>
        <p:spPr>
          <a:xfrm>
            <a:off x="1440000" y="3240000"/>
            <a:ext cx="7893484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.class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hover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cursor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crosshair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default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pointer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move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text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wait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help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F6440F1-5191-4029-9421-10FD5324A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6F849F-1B2E-4DE5-8E64-3FC87A6BA4C7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C795CD-DE50-40A5-A217-9946054FBA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63109E-869C-4F0A-B415-3ED566D2C99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F61B8-D7F3-4EE0-B092-61090609FBA0}"/>
              </a:ext>
            </a:extLst>
          </p:cNvPr>
          <p:cNvSpPr txBox="1"/>
          <p:nvPr/>
        </p:nvSpPr>
        <p:spPr>
          <a:xfrm>
            <a:off x="360000" y="1800000"/>
            <a:ext cx="8895682" cy="35540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dimensions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Hauteur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Largeur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spécifier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lors du redimensionnement, les blocs ne seront jamais plus ou moins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gros que les valeurs spécifiées.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88749F-04AB-4D7F-AF4F-CB98B5B31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500A93-66E5-404A-8A48-318BFFA0EA15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21D140-CE4E-444E-A84E-9F8EBBF159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6299EB-932E-4A40-981A-99354797E32F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17632-1E1E-4D7E-B056-DEC38599EC54}"/>
              </a:ext>
            </a:extLst>
          </p:cNvPr>
          <p:cNvSpPr txBox="1"/>
          <p:nvPr/>
        </p:nvSpPr>
        <p:spPr>
          <a:xfrm>
            <a:off x="360000" y="1800000"/>
            <a:ext cx="8381760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marges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Marges extérieures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5680B2-C0F4-4E97-BE0A-DEE5DC6C5CC3}"/>
              </a:ext>
            </a:extLst>
          </p:cNvPr>
          <p:cNvSpPr txBox="1"/>
          <p:nvPr/>
        </p:nvSpPr>
        <p:spPr>
          <a:xfrm>
            <a:off x="360000" y="5040000"/>
            <a:ext cx="91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modifier une seule propriété 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50px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B7EA92E-6F4F-4843-93B4-E362D4A06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C1A960-C7A4-406B-B7BF-8C67637BBFA4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C4F1FB-C577-4B52-A5C9-E104269F5C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BAE6B-B86C-4F07-AFA6-02D217477FF9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0168D-4295-4B7B-A41C-68D45E203331}"/>
              </a:ext>
            </a:extLst>
          </p:cNvPr>
          <p:cNvSpPr txBox="1"/>
          <p:nvPr/>
        </p:nvSpPr>
        <p:spPr>
          <a:xfrm>
            <a:off x="360000" y="1800000"/>
            <a:ext cx="12185044" cy="32391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bordures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Épaisseur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border-w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Style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border-style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hidd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dot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dashed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double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groove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ridge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outset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color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B75826-6756-4F08-8F05-004301CF164C}"/>
              </a:ext>
            </a:extLst>
          </p:cNvPr>
          <p:cNvSpPr txBox="1"/>
          <p:nvPr/>
        </p:nvSpPr>
        <p:spPr>
          <a:xfrm>
            <a:off x="360000" y="5220000"/>
            <a:ext cx="82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regrouper ces propriétés dans une seule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75815B-0D2F-4D58-A674-B9BE50033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A16FB2-0C9D-459D-8C89-BEC968107352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4BE3CD-838C-4EF9-9354-1A040733F0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CCA17C-E1FF-448A-BAE0-3D64ADC4D87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EDB4AB-4BB5-4D26-B255-3669B21292DC}"/>
              </a:ext>
            </a:extLst>
          </p:cNvPr>
          <p:cNvSpPr txBox="1"/>
          <p:nvPr/>
        </p:nvSpPr>
        <p:spPr>
          <a:xfrm>
            <a:off x="360000" y="1800000"/>
            <a:ext cx="12263591" cy="1350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Des bordures arrondies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					  	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border-bottom-left-radius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border-top-left-radius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5AA3BA-35AD-4434-9F19-66FA91192A87}"/>
              </a:ext>
            </a:extLst>
          </p:cNvPr>
          <p:cNvSpPr txBox="1"/>
          <p:nvPr/>
        </p:nvSpPr>
        <p:spPr>
          <a:xfrm>
            <a:off x="360000" y="3960000"/>
            <a:ext cx="954000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effet d’ombre 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box-shadow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valeur-horizontale valeur-verticale flou longueur couleur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415BDA-1E0B-4D1C-B477-CB225B9D7C3B}"/>
              </a:ext>
            </a:extLst>
          </p:cNvPr>
          <p:cNvSpPr txBox="1"/>
          <p:nvPr/>
        </p:nvSpPr>
        <p:spPr>
          <a:xfrm>
            <a:off x="360000" y="5580000"/>
            <a:ext cx="936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Seules les valeurs horizontales et verticales sont requises.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peut rajouter la valeur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avoir un effet d’ombre vers l’intérieur.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BC5DBEE-BB8C-4C83-A692-AD0C8DD07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2AEE0E-E26F-4DCB-8FFC-28335467B565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940DF-CB06-4289-B98D-3E32492B1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l’arrière-plan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A9243E-6985-4A18-8CF4-FA41F44BB76D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33D201-6C4D-4E9C-AF57-87A2A23BF5F4}"/>
              </a:ext>
            </a:extLst>
          </p:cNvPr>
          <p:cNvSpPr txBox="1"/>
          <p:nvPr/>
        </p:nvSpPr>
        <p:spPr>
          <a:xfrm>
            <a:off x="211680" y="1191599"/>
            <a:ext cx="12185044" cy="58441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comportement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background-attachment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scroll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fixed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Couleur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background-color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Image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background-image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background-position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fr-FR" sz="20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x % y 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Répétition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repeat-x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repeat-y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no-repeat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Taille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background-size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 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cover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contain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5B0D39-A516-41F2-8080-EC7EF5BC6898}"/>
              </a:ext>
            </a:extLst>
          </p:cNvPr>
          <p:cNvSpPr/>
          <p:nvPr/>
        </p:nvSpPr>
        <p:spPr>
          <a:xfrm>
            <a:off x="992159" y="1650960"/>
            <a:ext cx="8175600" cy="2284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green;"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red;"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23DD5-086A-4FC3-89C7-45BE67F06E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 : attribut style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5FF7EC-4288-4552-B45D-97449A4E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4700520"/>
            <a:ext cx="2879640" cy="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8F9000-9753-41A7-8E64-E2355DD9A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Résultat 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D4AF95-134D-41D5-AD28-315EE528D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9AD881-4628-49A0-AD93-2FD422176EAE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18F8A-363D-4510-99E9-FDA1E99448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Supports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F7DC1-F90B-4CAB-A7C4-E459D55C7F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7640"/>
            <a:ext cx="9360000" cy="55141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8000"/>
                </a:solidFill>
              </a:rPr>
              <a:t>@media :</a:t>
            </a:r>
            <a:r>
              <a:rPr lang="fr-FR" sz="2800"/>
              <a:t> pouvoir spécifier comment représenter un document pour différents médias : un écran, une feuille de papier, un synthétiseur de parole, un appareil braille, etc.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</a:t>
            </a:r>
            <a:r>
              <a:rPr lang="en-GB" sz="2800"/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</a:t>
            </a:r>
            <a:r>
              <a:rPr lang="en-GB" sz="2800"/>
              <a:t> </a:t>
            </a:r>
            <a:r>
              <a:rPr lang="en-GB" sz="2800" i="1"/>
              <a:t>media</a:t>
            </a:r>
            <a:r>
              <a:rPr lang="en-GB" sz="2800"/>
              <a:t> de la </a:t>
            </a:r>
            <a:r>
              <a:rPr lang="fr-FR" sz="2800"/>
              <a:t>balise</a:t>
            </a:r>
            <a:r>
              <a:rPr lang="en-GB" sz="2800"/>
              <a:t> &lt;link&gt;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Supports possibles : all, aural, </a:t>
            </a:r>
            <a:r>
              <a:rPr lang="fr-FR" sz="2800"/>
              <a:t>braille</a:t>
            </a:r>
            <a:r>
              <a:rPr lang="en-GB" sz="2800"/>
              <a:t>, embossed, handheld, print, projection, screen, tty, tv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C2345EE-67B6-47B9-96A3-89BC1F2A55B8}"/>
              </a:ext>
            </a:extLst>
          </p:cNvPr>
          <p:cNvSpPr/>
          <p:nvPr/>
        </p:nvSpPr>
        <p:spPr>
          <a:xfrm>
            <a:off x="1403280" y="3905279"/>
            <a:ext cx="7453440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@media print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p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font-family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serif;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font-size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12pt;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1B3993-14FF-4B56-87FD-7090AB590401}"/>
              </a:ext>
            </a:extLst>
          </p:cNvPr>
          <p:cNvSpPr/>
          <p:nvPr/>
        </p:nvSpPr>
        <p:spPr>
          <a:xfrm>
            <a:off x="1063799" y="1541520"/>
            <a:ext cx="8175600" cy="3987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&lt;style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green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a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&lt;/style&gt;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blue;"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31627B5-374E-49DE-BB1A-5563007767A7}"/>
              </a:ext>
            </a:extLst>
          </p:cNvPr>
          <p:cNvSpPr/>
          <p:nvPr/>
        </p:nvSpPr>
        <p:spPr>
          <a:xfrm>
            <a:off x="360359" y="1620720"/>
            <a:ext cx="9360000" cy="504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4840" rIns="0" bIns="0" anchor="t" anchorCtr="0" compatLnSpc="1">
            <a:noAutofit/>
          </a:bodyPr>
          <a:lstStyle/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Résultat :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D057BA6-EC45-41F1-84C8-5802E77C2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interne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A9F600-A2F2-415E-9C9C-09733F59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6033960"/>
            <a:ext cx="2879640" cy="6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6D08797-58EC-4520-ABBE-9F2046C920B7}"/>
              </a:ext>
            </a:extLst>
          </p:cNvPr>
          <p:cNvSpPr/>
          <p:nvPr/>
        </p:nvSpPr>
        <p:spPr>
          <a:xfrm>
            <a:off x="1003320" y="3087720"/>
            <a:ext cx="8175600" cy="325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&lt;link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rel=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"stylesheet"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"myStyle.css"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title=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"default style"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media=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"support"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 -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Code HTML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affecté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par les règles de styles CSS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8F953B-DBBC-49D0-AE4E-042951F39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138600"/>
            <a:ext cx="8459640" cy="1521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externe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9C8EE-61EA-4EEF-A3B0-A2A731FF6B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728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 fichier .css séparé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lien dans la page HTML avec la balise </a:t>
            </a:r>
            <a:r>
              <a:rPr lang="fr-FR" sz="2800">
                <a:solidFill>
                  <a:srgbClr val="0000FF"/>
                </a:solidFill>
              </a:rPr>
              <a:t>&lt;link&gt;</a:t>
            </a:r>
            <a:r>
              <a:rPr lang="fr-FR" sz="2800"/>
              <a:t>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BCAEF7E-DB3D-4CA2-96B2-63F65903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998F9-0AE6-4894-B375-390C2FCA242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EB5A2-1C36-447C-A591-00D6D88EA6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73DDB-4886-408C-B54E-5BC1501D30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35480"/>
          </a:xfrm>
        </p:spPr>
        <p:txBody>
          <a:bodyPr wrap="square" tIns="23040" anchor="t" anchorCtr="0">
            <a:spAutoFit/>
          </a:bodyPr>
          <a:lstStyle/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Une feuille de style est un ensemble de règle de styles.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104760" algn="l"/>
                <a:tab pos="553680" algn="l"/>
                <a:tab pos="1002960" algn="l"/>
                <a:tab pos="1452240" algn="l"/>
                <a:tab pos="1901520" algn="l"/>
                <a:tab pos="2350800" algn="l"/>
                <a:tab pos="2800080" algn="l"/>
                <a:tab pos="3249360" algn="l"/>
                <a:tab pos="3698639" algn="l"/>
                <a:tab pos="4147920" algn="l"/>
                <a:tab pos="4597200" algn="l"/>
                <a:tab pos="5046480" algn="l"/>
                <a:tab pos="5495760" algn="l"/>
                <a:tab pos="5945040" algn="l"/>
                <a:tab pos="6394319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9007200" algn="l"/>
                <a:tab pos="9456479" algn="l"/>
                <a:tab pos="9905760" algn="l"/>
                <a:tab pos="10355040" algn="l"/>
              </a:tabLst>
            </a:pPr>
            <a:r>
              <a:rPr lang="fr-FR" sz="2600"/>
              <a:t>Syntaxe : </a:t>
            </a:r>
            <a:r>
              <a:rPr lang="en-GB" sz="2600">
                <a:solidFill>
                  <a:srgbClr val="0000FF"/>
                </a:solidFill>
              </a:rPr>
              <a:t>sélecteur</a:t>
            </a:r>
            <a:r>
              <a:rPr lang="en-GB" sz="2600"/>
              <a:t> {</a:t>
            </a:r>
            <a:br>
              <a:rPr lang="en-GB" sz="2600"/>
            </a:br>
            <a:r>
              <a:rPr lang="en-GB" sz="2600"/>
              <a:t>	                 </a:t>
            </a:r>
            <a:r>
              <a:rPr lang="en-GB" sz="2600">
                <a:solidFill>
                  <a:srgbClr val="A80000"/>
                </a:solidFill>
              </a:rPr>
              <a:t>propriété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valeur</a:t>
            </a:r>
            <a:r>
              <a:rPr lang="en-GB" sz="2600"/>
              <a:t>;</a:t>
            </a:r>
            <a:br>
              <a:rPr lang="en-GB" sz="2600"/>
            </a:br>
            <a:r>
              <a:rPr lang="en-GB" sz="2600"/>
              <a:t>	                 …</a:t>
            </a:r>
            <a:br>
              <a:rPr lang="en-GB" sz="2600"/>
            </a:br>
            <a:r>
              <a:rPr lang="en-GB" sz="2600"/>
              <a:t>                }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Exemple : (/* ceci est un commentaire css */)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8000"/>
                </a:solidFill>
              </a:rPr>
              <a:t>     </a:t>
            </a:r>
            <a:r>
              <a:rPr lang="en-GB" sz="2000">
                <a:solidFill>
                  <a:srgbClr val="0000FF"/>
                </a:solidFill>
              </a:rPr>
              <a:t>p</a:t>
            </a:r>
            <a:r>
              <a:rPr lang="en-GB" sz="2000"/>
              <a:t> {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background-color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white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red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font-family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verdana</a:t>
            </a:r>
            <a:r>
              <a:rPr lang="en-GB" sz="2000"/>
              <a:t>, </a:t>
            </a:r>
            <a:r>
              <a:rPr lang="en-GB" sz="2000">
                <a:solidFill>
                  <a:srgbClr val="7F00FF"/>
                </a:solidFill>
              </a:rPr>
              <a:t>"sans-serif"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}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On </a:t>
            </a:r>
            <a:r>
              <a:rPr lang="fr-FR" sz="2600"/>
              <a:t>peut</a:t>
            </a:r>
            <a:r>
              <a:rPr lang="en-GB" sz="2600"/>
              <a:t> </a:t>
            </a:r>
            <a:r>
              <a:rPr lang="fr-FR" sz="2600"/>
              <a:t>regrouper</a:t>
            </a:r>
            <a:r>
              <a:rPr lang="en-GB" sz="2600"/>
              <a:t> </a:t>
            </a:r>
            <a:r>
              <a:rPr lang="fr-FR" sz="2600"/>
              <a:t>plusieurs</a:t>
            </a:r>
            <a:r>
              <a:rPr lang="en-GB" sz="2600"/>
              <a:t> </a:t>
            </a:r>
            <a:r>
              <a:rPr lang="fr-FR" sz="2600"/>
              <a:t>règles</a:t>
            </a:r>
            <a:r>
              <a:rPr lang="en-GB" sz="2600"/>
              <a:t> css : sel1,sel2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Les styles sont appliqués dans l’ordre de leur définition.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En cas de conflits, les propriétés définies plus bas « écrasent » les précédentes.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8856187-7238-43AB-9F4B-52C3E43FB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28563-23CD-4999-AEE7-2C5E34B6236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57B93A-1BCD-478D-8FA6-F16C7C7079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règles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6C955-301D-477C-8D19-0C09CEE61B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92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Il existe plusieurs types de règles de styles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balise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classe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id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pseudo-classes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…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N.B. : on présente uniquement les principaux types de règles CSS dans ce document.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Vous pouvez cependant jeter un coup d'oeil sur les autres à cette adresse : </a:t>
            </a:r>
            <a:r>
              <a:rPr lang="fr-FR" sz="2200">
                <a:solidFill>
                  <a:srgbClr val="008000"/>
                </a:solidFill>
              </a:rPr>
              <a:t>http://www.yoyodesign.org/doc/w3c/css2/selector.html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DC4582D-8E9F-476B-B2AB-6499DE1EF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120EA8-7307-462C-865E-824C56D986AC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470CC6-561D-4B86-A347-F3B364607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balise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0F08E1-CD7C-44A5-B5C3-D7E2AE420F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142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de redéfinir le style d'une balise :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nomBalise</a:t>
            </a:r>
            <a:r>
              <a:rPr lang="fr-FR" sz="2800">
                <a:solidFill>
                  <a:srgbClr val="008000"/>
                </a:solidFill>
              </a:rPr>
              <a:t> {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...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}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00FF"/>
                </a:solidFill>
              </a:rPr>
              <a:t>     </a:t>
            </a:r>
            <a:r>
              <a:rPr lang="en-GB" sz="2600"/>
              <a:t> </a:t>
            </a:r>
            <a:r>
              <a:rPr lang="en-GB" sz="2600">
                <a:solidFill>
                  <a:srgbClr val="0000FF"/>
                </a:solidFill>
              </a:rPr>
              <a:t>h1</a:t>
            </a:r>
            <a:r>
              <a:rPr lang="en-GB" sz="2600"/>
              <a:t> {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background-color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white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red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N.B.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   : Tous les éléments E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F : Tout élément F descendant de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3040829A-1573-48C2-A01E-655E0F149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768189-E2E0-4588-8FFA-CFA152CCF93B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87A39-597D-4171-85A6-EB93E045D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EB965-6696-4D86-B107-9E1987612E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40936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Définir un style applicable à un ensemble défini de balises : </a:t>
            </a:r>
            <a:r>
              <a:rPr lang="fr-FR" sz="2200">
                <a:solidFill>
                  <a:srgbClr val="0000FF"/>
                </a:solidFill>
              </a:rPr>
              <a:t>.nomClasse</a:t>
            </a:r>
            <a:r>
              <a:rPr lang="fr-FR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}</a:t>
            </a: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CSS :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class)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Seul le premier </a:t>
            </a:r>
            <a:r>
              <a:rPr lang="fr-FR" sz="2200">
                <a:solidFill>
                  <a:srgbClr val="0000FF"/>
                </a:solidFill>
              </a:rPr>
              <a:t>h1</a:t>
            </a:r>
            <a:r>
              <a:rPr lang="fr-FR" sz="2200"/>
              <a:t> est en rouge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B7760A4-DA00-4066-9B97-CC203FD02E35}"/>
              </a:ext>
            </a:extLst>
          </p:cNvPr>
          <p:cNvSpPr/>
          <p:nvPr/>
        </p:nvSpPr>
        <p:spPr>
          <a:xfrm>
            <a:off x="1077840" y="5056200"/>
            <a:ext cx="7994879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class=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"section"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autre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0F6E2B2-B526-4CEF-9C31-BBBBD50A9D0B}"/>
              </a:ext>
            </a:extLst>
          </p:cNvPr>
          <p:cNvSpPr/>
          <p:nvPr/>
        </p:nvSpPr>
        <p:spPr>
          <a:xfrm>
            <a:off x="1260360" y="3600360"/>
            <a:ext cx="745344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.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section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Microsoft Office PowerPoint</Application>
  <PresentationFormat>Personnalisé</PresentationFormat>
  <Paragraphs>494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Introduction</vt:lpstr>
      <vt:lpstr>Utilisation : attribut style</vt:lpstr>
      <vt:lpstr>Utilisation: feuille de styles interne</vt:lpstr>
      <vt:lpstr>Utilisation: feuille de styles externe</vt:lpstr>
      <vt:lpstr>Règles de styles</vt:lpstr>
      <vt:lpstr>Types de règles CSS</vt:lpstr>
      <vt:lpstr>Règles de type balise</vt:lpstr>
      <vt:lpstr>Règles de type classe</vt:lpstr>
      <vt:lpstr>Règle de type id</vt:lpstr>
      <vt:lpstr>Règles de type pseudo-classes</vt:lpstr>
      <vt:lpstr>Les sélecteurs avancés</vt:lpstr>
      <vt:lpstr>Les sélecteurs css</vt:lpstr>
      <vt:lpstr>Les sélecteurs css par attributs</vt:lpstr>
      <vt:lpstr>Unités utilisables dans les CSS</vt:lpstr>
      <vt:lpstr>Propriétés CSS</vt:lpstr>
      <vt:lpstr>Propriétés CSS</vt:lpstr>
      <vt:lpstr>Propriétés CSS</vt:lpstr>
      <vt:lpstr>Propriétés CSS</vt:lpstr>
      <vt:lpstr>Propriétés CSS</vt:lpstr>
      <vt:lpstr>Propriétés CSS Exemple de styles</vt:lpstr>
      <vt:lpstr>Styliser du texte avec CSS</vt:lpstr>
      <vt:lpstr>Styliser une liste avec CSS</vt:lpstr>
      <vt:lpstr>Styliser le curseur avec CSS</vt:lpstr>
      <vt:lpstr>Styliser des blocs avec CSS</vt:lpstr>
      <vt:lpstr>Styliser des blocs avec CSS</vt:lpstr>
      <vt:lpstr>Styliser des blocs avec CSS</vt:lpstr>
      <vt:lpstr>Styliser des blocs avec CSS</vt:lpstr>
      <vt:lpstr>Styliser l’arrière-plan avec CSS</vt:lpstr>
      <vt:lpstr>Supports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96</cp:revision>
  <cp:lastPrinted>2017-05-02T16:54:10Z</cp:lastPrinted>
  <dcterms:created xsi:type="dcterms:W3CDTF">2016-07-31T08:11:37Z</dcterms:created>
  <dcterms:modified xsi:type="dcterms:W3CDTF">2019-12-10T14:54:59Z</dcterms:modified>
</cp:coreProperties>
</file>