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handoutMasterIdLst>
    <p:handoutMasterId r:id="rId41"/>
  </p:handoutMasterIdLst>
  <p:sldIdLst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A94AB3-5817-4200-ADB2-FBCC01E66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EE7F271-8E40-4936-87F1-2B04153EE68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DB681A-2558-438E-9DA6-1BB585767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AF9A24-C129-407F-B2E1-0B6AB5D8D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A7F7780-C2B7-474E-83F3-48294F5594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4A0F9CD-B3C0-48F4-884A-D662C7CEB11F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26B79D6-FA5A-4CD9-B95A-B122382F8D8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B1D3E2-B345-49D2-9F4B-7BF659D67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836EF98-BD87-428B-8452-E3B703FD14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F48554D-AF54-477F-AAD5-B0A1F06E8F0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64F5E9-EC8E-4EE9-B1BE-CDD97D06C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E5AFBB-6EC8-4038-8ABB-356D0E0CAC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0DAC522-09C2-4D0A-8F39-7AC42D6E8B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0697E37-9130-4922-9DB0-ABE044BA48D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D4A97E-84C2-49C6-B3FC-7C38EB0693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D09462-E394-4946-BA65-E15D0DA983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71D6C0-E00E-4F98-98D4-3999F901E3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BE7FC3A-D349-4CED-B544-3937746EB6C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ED2489-5B9D-4A9C-9A2A-4D2A310C5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8D3321-E3A3-46F4-A26F-804C925F5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EFDE53-6FCA-4548-86AD-27DD123818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42244E9-959B-42E4-805A-83E986D5DC6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2D34E4-1497-4959-8138-9D5CB5BEB8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B44C44-42C7-4F88-9A07-F5D602AFC8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1875EF1-562A-4CC4-BD6A-C0D2412478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807EDDC-9AA5-43C4-A357-491D4C9F6ED0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8ABF586-472B-4417-97C8-78ACC31B142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A189D3-644F-4C75-B321-91D571C1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9BC5297-DE1C-4761-A006-CD30EB1F2A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4AB9E3-42A7-47AB-978A-8B50F4AE9A7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75F1EB-2106-4C51-9DAC-64913C6EBB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C3B0D6-E06C-4B26-8A6E-655425349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B940BE4-F1CD-4706-9E8C-AE5E33961D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248E80-17E7-432C-8368-D8D7227B15E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E169E-C804-4BFB-AF72-8583F03AB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99F158-113D-4049-8693-56CA33913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52F8708-4DC4-4D34-96E1-3B59725F74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6797E8F-2F56-4BF6-B540-5BB544429581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0E6D5A-651A-424A-8B1A-FC5C438B935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D21D79-A329-486D-9FFF-8D84DFDF23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E75C97B-DF14-471F-9B80-A1C51575F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587BD58-C303-4B5B-97B9-BBCAB7570F1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BE2D9B-0B0D-4ADB-A273-333CDF2A1A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98D96D-B547-43F0-B155-9C38307B9F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7D4A73B-EF2A-4E3E-8844-CB3E07FA6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588898-E427-4947-9BE3-C49993F50A6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43C2DE-6E98-4E1A-B6BE-020E68BF1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DB5FBF-0AC3-4CE0-8FAB-349203100D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F28922F-A19A-420E-9BF9-650F5F361C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5854431-81E9-445E-B899-E5BC7A83245A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061903-C1D3-4918-B5EA-309109B269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D06254-45E4-4F94-B57A-CF442EAA7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1563611-C1D7-4E3D-AFB7-21B92DF06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30AF06F-15DD-4345-8B7B-47AA9698183D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12177-89E9-4980-8F1A-3D498617C4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E45CBA-0EAC-434B-BE58-601D9D6E70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258E402-F2CD-4CAF-9AD6-9ACC426B26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7456996-7857-4BD4-96F7-288363765EE1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D47A4F-9F52-47CB-8772-3E4D511026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2FBD67-C876-483E-9161-D84B84083F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6F3C0EE-E9AF-45F2-BE57-277F29F40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D56F880-2C84-4CBB-8F90-B51EB2DAFB98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FC64F5-4010-4470-8921-69326CD646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BAE9EB-DD64-4B90-995B-FE1E578E1F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3BD5302-F464-49F4-9A16-BF6BD2FA5C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3A7597A-1018-48E3-9707-7D5E3B6C0BD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226DCF-7A13-4578-8673-2F511653E2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FB22C7-62E8-49A9-9812-C0F999E2D6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B852979-94C4-48F0-8115-0014B30C7C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45B028-1F7B-41D6-A4C5-4EED008FDDD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40CB4-A8D9-4F46-BED9-CC7CEFC136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27071C-88EB-4B90-AEC2-3C8BF4785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BF3ED14-975C-470E-880C-7D8BD6879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73344D-B699-4674-A482-CE23F68331BF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C53FE-62EC-411D-B964-0B84B1212E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A38664-292C-4372-9989-01D56A6010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C0D3B2-F589-4F2A-9744-BEC25348BD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2B5A5BD-A033-4F0D-BA5C-961CF36159AE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38F471-6843-4E59-849C-73A2E31CCE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788E64-3044-4815-B0AD-AC4E360CEE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AB8BA3-B967-4152-BEFD-D359561FB9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A9CA553-3B79-49D0-8011-D2EFECCF40F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0260A0-8047-4176-A370-8653918DA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E1EF0F-C6E1-48BD-B6EA-6B20EBB8E9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8E0565A-487F-499C-ADF7-634DB8D5CC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472DEB2-B3F5-4047-BA62-9F319B15DAB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C83D20-F4AD-4A90-9589-46189C7D26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87462B-9F48-49F1-8B2F-78E1E7874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B1885A-C53D-4785-80D5-7E98FE6B4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63793-DBA9-43BA-ABF2-51CEB7C06272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5890E1-DA4F-42C9-B607-775BBC2A1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EF62A8-D04B-4880-A275-67A2F4641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055D38C-4807-48DB-A57B-C0D99644B1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4838EDC-4F83-4B56-ACCA-055DEB56E0FD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4E9F17-CF13-4856-9529-D9E5A80317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255158-9CBA-46DC-A1EF-E035A7BF11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3E0CBD6-4FEE-486C-91C9-B06A48C8D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745B385-171D-4507-B236-404324950B77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264C3B-44A8-4D2F-BF2D-D6DC59F6ED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256-CF77-41B4-83D5-B469C1006E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9AAF0D1-B43C-4331-8AA6-7C32E39BB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70B40EA-C185-46D6-88D6-39B779412FFA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39BF62-3321-41EB-A042-B02B28022B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51DA5C-7688-4441-ABE7-A79754D61D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53C0DE-5F3F-41B9-9858-FA1157860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9C71922-7021-4ECE-AF04-0434EF25D443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B8E112-90DC-4AEE-B83E-3C7C93D08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317059-CD55-4474-BFEC-5C24E0DCA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159126C-7C5C-4269-BA85-3A371D702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0C2A6BB-5735-4343-AD8E-25B1D8378180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F78447-1182-47A6-BF04-4EFD34B9C0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0F4E75-4D1A-4ADC-9828-2AA07BC55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F0FA030-2013-4E79-AD18-6EE8D65C75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8CFD791-2AEB-45E2-919F-E8E628A9906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87BE53-EB7C-4060-8F76-E18490EFCA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148CD6-6CF6-4C70-9C4C-F180F7BABC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EA5508F-A559-45B7-993E-0DF0B677A6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DDC4F0-2237-4920-808E-2FB967570FAF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CFB4AA-3E54-4F4D-A672-DFD5B0D0D1D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181F46-F090-492F-9896-CE24B2C83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4D56BBA-A451-4FED-BA03-3D086032F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02335C-4E1F-432E-BDD2-4F9A37463601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96DF37D-B526-4FEF-B5E6-407131B689E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FC404-672E-4363-9A80-3874DC5108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6B477CD-8CF6-4C8C-BC0B-5E12C79DF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427D76-6AB9-4811-BEBB-343C397F0A4D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2ED6E6-38FC-4BAE-8839-ED5861C5815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FBD8B-6091-49F2-877E-99CFFC8D4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04D411-3994-4CAC-9431-6CD1A8556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CB042B-61D4-48A6-8C4C-DABF61A7F068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A7B187-5CE7-4528-8510-5ACF0F685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01008F-7D44-40BB-AAAA-5D7094B7C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4E1122D-28CE-4069-B4FD-5AA17BC94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1689E5A-BEEF-40EF-A7E1-69ABDDBE9AA4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CE3191-ACED-4C7C-A686-545CC67484F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13A6C1-E90B-4F8F-BBD4-9DD2C785B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4A8CE-A0FD-490F-996C-349D45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922CE-579A-432C-92D0-C833DF3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E5C8E3-BE21-4CD8-A5ED-938BE466B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96EE87-B600-41DE-8B0D-B623A841C6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5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A62FA-B8EA-4FBC-8A84-316D5CC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9D42-5C2C-4907-8016-A8567DEB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4990A0-A040-428C-B8C1-1BA099B40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C8629A-749C-4421-9141-33288D397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49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01C11-7F35-4F5A-81A6-CA12B43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CA6B4-1AB6-4487-B008-8DEB8EA2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1A45F-3246-4F72-AB3D-CE19F41F4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6A8BA5-7F22-4297-BABA-F47F10223E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80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7364-313E-411B-97ED-9A0B771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AB6A0-83CE-4C0F-BE3C-35BC03DB1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79BC7-0CD7-43F4-825C-D648D160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03201B-2738-415D-BF45-0C5413963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D59875-A2EA-4E50-8C74-9A8AA7D44E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67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CC80A-324F-45F6-852E-BE1C041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5D118-033F-44DA-81FE-38073C7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69F11-E2DD-4B46-B941-3ACB60D9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F0064C-E194-4987-9DBA-65A94980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B4C0E7-99AB-4E38-B519-9447A772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1ACDF-8BBD-4E5A-96D8-013967918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E43E0B-F65F-40A4-86BB-39B769FDDE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99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B31A-E937-4A3F-AAEE-619072AB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085EFD-D0B5-4B4B-A5D6-CD0D21A62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19073F-CB3F-450D-8D6B-027424A242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44AB8-23D7-4538-9FD6-DE765039F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00A962-B7AE-4914-B3EB-2C310DB552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1956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2FC5-3FF2-4844-996A-7544DF37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9ABC8-461A-477D-9D3F-EEA061EE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90384-BB8F-4D21-A172-7B11100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A91C9-4CAA-4C76-8D37-E8573593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1BE661-56A9-4C76-88F9-DF6780395C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6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9D318-3960-4CA8-920C-43DFC158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9DD1D8-190F-4518-9519-5ABFAB64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82FAA-D646-468C-8583-47D4A211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4D4B4-B3E3-4F58-ADF2-B8507302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21EFC4-B6AE-4742-BFAC-380F18EFD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6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A25D8-0DE6-4BE8-B29A-425B32F5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8FCDE-B373-49DC-AA6C-83657079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4B7F5-ADA9-460F-9E27-01DA7CDA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F04564-15E7-4898-B715-8B24080610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EC0477-3866-41E0-A0F0-6B8492E7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A878A-6106-40A7-9572-8D28BAF1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C832D-C76A-4E9B-92BF-A891A32B1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CDFD8C-A080-4B8C-8C03-3BF01C2189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C16565-6359-4EE0-AC38-13C06F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98F8F-956F-4D9A-AC9D-2CC15F98A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4AD7F5-56BD-4A8D-B6BD-5614AF815DB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7EA18-1272-47E4-B08E-ECD02DB08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7CC53460-CF15-4D52-A437-399B0B9F17D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A4157D8-8115-44C7-8EC6-398718565A26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AAECB82A-D954-4F8F-A122-74A73F92D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iweb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letton.com/" TargetMode="External"/><Relationship Id="rId7" Type="http://schemas.openxmlformats.org/officeDocument/2006/relationships/hyperlink" Target="https://helpx.adobe.com/fr/dreamweaver/using/dreamweaver-accessibilit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hecker.ca/checker/index.php" TargetMode="External"/><Relationship Id="rId5" Type="http://schemas.openxmlformats.org/officeDocument/2006/relationships/hyperlink" Target="http://opendyslexic.org/" TargetMode="External"/><Relationship Id="rId4" Type="http://schemas.openxmlformats.org/officeDocument/2006/relationships/hyperlink" Target="http://www.checkmycolour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/roles#role_definition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lr.com/wai-aria-cheatshe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EF0330-8DF9-4056-95F3-CE35BE6DE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A54944-E7D9-48F0-B4EA-4B937E0C8E07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8A2C4-ED93-414C-AFBE-0A6801D18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71A4A-F4B4-41C3-A081-2CB1A51CB1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Positionnement des éléments de la page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56DF7E5-E281-4344-83A1-DEE838CF1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3BF027-3201-4EB5-9893-74F22C438BD7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81C67-AE53-448A-8C91-E3A538DC6F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15E8E-B02F-444B-A3F0-6893D17430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Réaliser un mockup de son site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mockup avec des éléments </a:t>
            </a:r>
            <a:r>
              <a:rPr lang="en-US"/>
              <a:t>blocks</a:t>
            </a:r>
            <a:r>
              <a:rPr lang="fr-FR"/>
              <a:t> sur une ligne et des éléments flottants.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savoir utiliser les propriétés </a:t>
            </a:r>
            <a:r>
              <a:rPr lang="en-US">
                <a:solidFill>
                  <a:srgbClr val="A80000"/>
                </a:solidFill>
              </a:rPr>
              <a:t>display</a:t>
            </a:r>
            <a:r>
              <a:rPr lang="fr-FR">
                <a:solidFill>
                  <a:srgbClr val="A80000"/>
                </a:solidFill>
              </a:rPr>
              <a:t>,</a:t>
            </a:r>
            <a:r>
              <a:rPr lang="fr-FR"/>
              <a:t> </a:t>
            </a:r>
            <a:r>
              <a:rPr lang="fr-FR">
                <a:solidFill>
                  <a:srgbClr val="A80000"/>
                </a:solidFill>
              </a:rPr>
              <a:t>position</a:t>
            </a:r>
            <a:r>
              <a:rPr lang="fr-FR"/>
              <a:t> et</a:t>
            </a:r>
            <a:r>
              <a:rPr lang="fr-FR">
                <a:solidFill>
                  <a:srgbClr val="A80000"/>
                </a:solidFill>
              </a:rPr>
              <a:t> </a:t>
            </a:r>
            <a:r>
              <a:rPr lang="en-US">
                <a:solidFill>
                  <a:srgbClr val="A80000"/>
                </a:solidFill>
              </a:rPr>
              <a:t>float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9B01BCD-47A0-47C1-8800-B5E08A9DB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EE16C6-0015-4986-B39B-B070F0054D19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08037-89E7-4887-A498-A6102A2EED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C9F4A-E253-4C54-8806-A71A802292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Pour faire notre mise en page on va encapsuler nos éléments dans des container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 container va prendre la propriété css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800000"/>
                </a:solidFill>
                <a:latin typeface="Arial" pitchFamily="18"/>
                <a:ea typeface="MS Gothic" pitchFamily="2"/>
              </a:rPr>
              <a:t>display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5ED36D-9F66-4AEC-A414-F9CEDC7A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6816D3-16C4-4216-8614-37515668F261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1BA44-1C00-42B0-82A1-6BA14CE60E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6C550-310C-4876-9678-82BFDDD5DD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Nous allons ensuite pouvoir décider quel comportement devra avoir le contenu situé dans le container</a:t>
            </a:r>
          </a:p>
          <a:p>
            <a:pPr lvl="0"/>
            <a:endParaRPr lang="fr-FR"/>
          </a:p>
          <a:p>
            <a:pPr lvl="0"/>
            <a:r>
              <a:rPr lang="fr-FR"/>
              <a:t>S’affiche en ligne ou en colonne: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row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column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7390AF9-AEDB-4E9F-BCBF-8CCA6B784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1E9FF3-CDEB-4D31-BB0E-77527448420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6BF5A-601F-4772-A770-6D762091BE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7527F-653C-4EA7-8FCF-71BD58962A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disposition du contenu est simplifié avec flexbox grâce à la propriété </a:t>
            </a:r>
            <a:r>
              <a:rPr lang="en-US">
                <a:solidFill>
                  <a:srgbClr val="A80000"/>
                </a:solidFill>
              </a:rPr>
              <a:t>justify-content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gauche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droite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propriété </a:t>
            </a:r>
            <a:r>
              <a:rPr lang="fr-FR">
                <a:solidFill>
                  <a:srgbClr val="A80000"/>
                </a:solidFill>
              </a:rPr>
              <a:t>align-items</a:t>
            </a:r>
            <a:r>
              <a:rPr lang="fr-FR"/>
              <a:t> permet d’aligner le contenu verticalement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haut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bas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 verticalement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C8B832-0C3F-400B-8A6C-56A570822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7F8F0F-BA63-4A58-9E77-51D7A0CF2706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A6FE7-C43E-4C5C-B39A-D9447B4CB4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 : les éléments enfants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312D5-D9BF-43A5-A456-1E7550B4FD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Les éléments contenus dans un bloc ayant la propriété </a:t>
            </a:r>
            <a:r>
              <a:rPr lang="fr-FR">
                <a:solidFill>
                  <a:srgbClr val="A80000"/>
                </a:solidFill>
              </a:rPr>
              <a:t>display</a:t>
            </a:r>
            <a:r>
              <a:rPr lang="fr-FR"/>
              <a:t> : </a:t>
            </a:r>
            <a:r>
              <a:rPr lang="fr-FR">
                <a:solidFill>
                  <a:srgbClr val="7F00FF"/>
                </a:solidFill>
              </a:rPr>
              <a:t>flex</a:t>
            </a:r>
            <a:r>
              <a:rPr lang="fr-FR"/>
              <a:t> vont avoir accès à la propriété css </a:t>
            </a:r>
            <a:r>
              <a:rPr lang="en-US">
                <a:solidFill>
                  <a:srgbClr val="A80000"/>
                </a:solidFill>
              </a:rPr>
              <a:t>align-self</a:t>
            </a:r>
            <a:r>
              <a:rPr lang="fr-FR"/>
              <a:t> qui permet de redéfinir l’alignement vertical d’un élément en particulier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F6C2744-531E-492E-962D-E77659F7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7B972B-B8C2-4DD0-A926-C7386E9D6516}" type="slidenum">
              <a:t>16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E6B7E22-273C-4CBD-8898-3B28CCBA89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ctr" anchorCtr="0">
            <a:spAutoFit/>
          </a:bodyPr>
          <a:lstStyle/>
          <a:p>
            <a:pPr lvl="0" indent="-342720"/>
            <a:endParaRPr lang="fr-FR"/>
          </a:p>
          <a:p>
            <a:pPr lvl="0" indent="-342720" algn="ctr"/>
            <a:r>
              <a:rPr lang="fr-FR" sz="6000">
                <a:latin typeface="Trebuchet MS" pitchFamily="34"/>
              </a:rPr>
              <a:t>Compatibilité entre navigateurs </a:t>
            </a:r>
            <a:br>
              <a:rPr lang="fr-FR" sz="6000">
                <a:latin typeface="Trebuchet MS" pitchFamily="34"/>
              </a:rPr>
            </a:br>
            <a:r>
              <a:rPr lang="fr-FR" sz="4800">
                <a:latin typeface="Trebuchet MS" pitchFamily="34"/>
              </a:rPr>
              <a:t>(cross-browser compatibility)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08073F-BCC9-4C48-B7A4-422E04C79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F4A2F0-559A-48D3-99F0-0F86DCD825CE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BB4E-5E84-4DD7-A174-DAB1EA3819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 moteurs de rendu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24A9F9-6894-4BFD-9471-FB5961E31E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Firefox : Gecko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IE : Trident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Chrome : Webkit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Opera : Presto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Safari : Webkit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4E166A0-E23A-452C-8955-5B9444810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ADB155-5A2E-48CA-9326-C20FD0A9E20A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F38D0-96EE-4074-A899-5EACFDF59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CSS3 préfixes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F9EF0-F7EC-4C85-ACDA-D3D59B3F2F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-webkit-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-moz-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-o-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-ms-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DAE05D7-D8F5-41A9-BB60-D0E024DF5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71BAB9-D517-4636-90D6-18B9AEF21C6A}" type="slidenum">
              <a:t>19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7E82648-34E1-460A-BFBF-90FA9E286B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RESPONSIVE WEB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FD9F7D8-8059-4E8B-9B0A-F88D027C2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A1F8EB-3F0A-4AE0-ABB1-C7DCBBF42B7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C3052-5811-4B80-BCFF-007A4A15C5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01897-A45D-4526-BFDF-F8A6382008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Éléments de type block : Mise en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div, h1,p, ul, li, table, blockquote, pre, form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Elements de type inline : Attribuer un style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a, span, strong, img, input, em...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1AE6579-701E-4FD7-8183-DEB15B55B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88977-887F-4685-BE45-E9888B14AFA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924DA-2C89-4B29-BE13-DEB10C1A88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57873E1-333B-40D6-AEAF-3FFD3D7E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76080" y="1718280"/>
            <a:ext cx="5387040" cy="42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8EA9909-5D2E-4491-8651-85B72041E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E538C5-E533-4114-80BC-0190DB9511B9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B785D-FCC3-4657-8132-D90F3E03F1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00809-2DBB-48B1-9081-288F87BF06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MAC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Linux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Personne mal voyante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Espace sur l'écran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Mobiles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88CD786-B5B5-481A-B1B7-8B884C96E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63068-A853-4A69-93C6-F7B4FB4BD1E8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B23171-0200-44A8-AF8F-E72946FF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cas IE&lt;8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0FE1E-5D09-4942-96B2-1485A29BD67E}"/>
              </a:ext>
            </a:extLst>
          </p:cNvPr>
          <p:cNvSpPr txBox="1"/>
          <p:nvPr/>
        </p:nvSpPr>
        <p:spPr>
          <a:xfrm>
            <a:off x="720000" y="1855439"/>
            <a:ext cx="7740000" cy="1982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IE Tester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Html5shim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Modernizr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F59ACB9-7771-4E6D-BE6F-C63C02BCF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8D7FEB-F5F5-481E-BA49-13607712C932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B2E4E9-5DD8-45D2-A250-FE484E7761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BE37EBD-C892-4033-B2A5-8A77564CEF5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5600" y="1980000"/>
            <a:ext cx="7844400" cy="44128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27DBBAB-9A34-4BEA-8D3F-C7C0FA9AB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A5106C-F8FF-45FC-AA44-87FF89BAE90B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699A8D-E95D-4158-B310-49B1E09810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F9DF8B7-9376-435F-BE55-7F78407C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60" y="1228680"/>
            <a:ext cx="10079640" cy="51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3A56FD-933D-48FC-A5E1-C0C385FA9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7F40C5-B4EB-4BED-8C72-809AAE0CEF0F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CEB6C-02F7-4D89-AD19-C14F47271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0066ED1-BFA1-45BC-BE4C-0D1DBC796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60" y="1158840"/>
            <a:ext cx="9708840" cy="54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4A2157B-B579-4327-A0AC-102B72EC4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BB55A7-3AE6-4557-8388-555D774B0A7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08231A-64E6-45A6-8481-C2D347CAF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DA4C2-221C-4D5E-9C60-BA0F2B868B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Repérer  le media utilisé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Device-width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Device-height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Orientation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Aspect ratio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0A582C-95D4-48F4-AA0A-7876CB701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4DC35-532F-4269-9925-8082603FE3A5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EA63C-87B3-4910-BF3C-1CE1D489F9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283D423-770B-48E4-B8D1-9A760FDB2D7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624319"/>
            <a:ext cx="9353519" cy="418607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F8D4072-F10C-4097-A775-59068AAFD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17AC3B-87DC-4298-8907-13B11625E604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559A72-666F-48EF-A89A-9A4B762AA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viewport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10D0-2F86-4EA7-A2BB-A8B2C8354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Taille réelle de l'écran</a:t>
            </a:r>
          </a:p>
          <a:p>
            <a:pPr lvl="0"/>
            <a:r>
              <a:rPr lang="fr-FR"/>
              <a:t>Zoom</a:t>
            </a:r>
          </a:p>
          <a:p>
            <a:pPr lvl="0"/>
            <a:endParaRPr lang="fr-FR"/>
          </a:p>
          <a:p>
            <a:pPr lvl="0"/>
            <a:r>
              <a:rPr lang="fr-FR"/>
              <a:t>&lt;meta </a:t>
            </a:r>
            <a:r>
              <a:rPr lang="en-US"/>
              <a:t>name</a:t>
            </a:r>
            <a:r>
              <a:rPr lang="fr-FR"/>
              <a:t>= 'viewport'  content='</a:t>
            </a:r>
            <a:r>
              <a:rPr lang="en-US"/>
              <a:t>width</a:t>
            </a:r>
            <a:r>
              <a:rPr lang="fr-FR"/>
              <a:t>=</a:t>
            </a:r>
            <a:r>
              <a:rPr lang="en-US"/>
              <a:t>device-width</a:t>
            </a:r>
            <a:r>
              <a:rPr lang="fr-FR"/>
              <a:t>, </a:t>
            </a:r>
            <a:r>
              <a:rPr lang="en-US"/>
              <a:t>initial-scale</a:t>
            </a:r>
            <a:r>
              <a:rPr lang="fr-FR"/>
              <a:t>=1.0'&gt;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F91C49-E915-4DB3-AE9B-10B23ED41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5C5162-B690-48B0-B726-E0D73AA7887F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BA28ED-2D74-4E6D-AC1D-DBF92B5807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33820BA-5A06-4D61-8132-777DADD8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720" y="1823399"/>
            <a:ext cx="887688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AFA2B6-B714-4348-BB10-DEB3629FC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11EB95-98D1-487E-B150-A9C747B3DDFC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FC616A-F8FA-458F-A72F-967D564DB0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F9C9C2-5CDA-4838-8AF6-6EBA9050DF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27120"/>
            <a:ext cx="9353519" cy="5690160"/>
          </a:xfrm>
        </p:spPr>
        <p:txBody>
          <a:bodyPr/>
          <a:lstStyle/>
          <a:p>
            <a:pPr lvl="0"/>
            <a:r>
              <a:rPr lang="fr-FR"/>
              <a:t>Changer le mode d'affichage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Modifier le comportement d’un élément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avec la propriété </a:t>
            </a:r>
            <a:r>
              <a:rPr lang="fr-FR">
                <a:solidFill>
                  <a:srgbClr val="A80000"/>
                </a:solidFill>
              </a:rPr>
              <a:t>display.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Différentes valeurs sont disponibles dont :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inline-block 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: les éléments vont se mettre les uns à la suite des autres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 et on pourra changer leur taille et leurs marges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).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l'élément se comportera 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il sera possible changer leur taille et leurs marges.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E6B247-793D-456F-8A84-51BAC93E1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A7B5AC-456A-420F-A08A-6D1095B11FEC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498151-5B5C-4431-BB0B-E60CD1EC8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8F214-FC84-4F1B-9F8B-55D7CD0E11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&lt;style&gt; @import url() only screen and (min-width:800px)&lt;/style&gt;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&lt;link href='' rel= 'stylesheet'  media= 'only screen and (min-width:800px)'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le css : @media only screen and (min-width:800 px)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4E7FFF6-78E2-487E-83E3-8A2A82A06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D05550-6EDF-45ED-8A7E-E4FC3D664236}" type="slidenum">
              <a:t>31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7AFE1A-8A22-4D8D-AF4C-0B76CEEA53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Accessibilité web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51150D1-9E5A-408F-A6E8-4D4A50DFF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6BC915-2732-4B93-A0CB-DF3CD4AF605C}" type="slidenum">
              <a:t>32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1D707-EEA2-4A89-885D-6B0A2B5D4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3AE69C-435A-46B4-95DD-B7F877F3F5E0}"/>
              </a:ext>
            </a:extLst>
          </p:cNvPr>
          <p:cNvSpPr txBox="1"/>
          <p:nvPr/>
        </p:nvSpPr>
        <p:spPr>
          <a:xfrm>
            <a:off x="154080" y="1468440"/>
            <a:ext cx="9727920" cy="637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L’accessibilité d’un site internet est sa capacité à être consultable par le plus grand nombre.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Tous vos visiteurs n’auront pas les mêmes capacités physiques (malentendant, malvoyant, daltoniens, dyslexiques…) ni des terminaux identiques (tailles des écrans, tactile ou non…)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Rendre son site accessible = s’assurer qu’un maximum d’utilisateurs puissent y avoir accès.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Points de contrôle de base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Valider le HTML et les CSS - Évaluer la sémantique du code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Les images et le texte alternatif - Le titre des documents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 texte des liens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La discrimination des navigateurs et/ou des systèmes d'exploitation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S'assurer de l'utilisation non intrusive de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Augmenter la taille du texte - Le contraste des couleurs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Désactiver les CSS - Utiliser Fangs pour simuler un lecteur d'écran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Ne pas négliger le contenu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3399603-0462-4F76-8410-EA28432BB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1352DB-E612-44F3-987B-CE9A84B35000}" type="slidenum">
              <a:t>33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14C9B4-88C8-4137-A508-F4BA173B21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Référentiel AccessiWeb 2.2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DF058-507F-4F97-8A2C-99B2A4869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Référentiel des recommandations :</a:t>
            </a:r>
            <a:br>
              <a:rPr lang="fr-FR"/>
            </a:br>
            <a:r>
              <a:rPr lang="fr-FR">
                <a:hlinkClick r:id="rId3"/>
              </a:rPr>
              <a:t>http://www.accessiweb.org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Présentation de quelques recommandations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5594F7-5D9E-4680-BB36-005866F9D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028F9F-BADA-40BE-A374-1AE253BCA8F4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E6B64-F1C5-4792-8733-3F50E7F691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Accessibilité</a:t>
            </a:r>
            <a:br>
              <a:rPr lang="fr-FR"/>
            </a:br>
            <a:r>
              <a:rPr lang="fr-FR" b="1"/>
              <a:t>Outils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C9101-889F-4F13-B155-AD09E0B52CE3}"/>
              </a:ext>
            </a:extLst>
          </p:cNvPr>
          <p:cNvSpPr txBox="1"/>
          <p:nvPr/>
        </p:nvSpPr>
        <p:spPr>
          <a:xfrm>
            <a:off x="360000" y="1584000"/>
            <a:ext cx="918000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Quelques outils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3"/>
              </a:rPr>
              <a:t>http://paletton.com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simulation de vision (daltonisme)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4"/>
              </a:rPr>
              <a:t>http://www.checkmycolours.com/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contrôle les contraste de votre site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5"/>
              </a:rPr>
              <a:t>http://opendyslexic.org/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police de caractère pour dyslexiques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6"/>
              </a:rPr>
              <a:t>http://achecker.ca/checker/index.php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test un site web sur les critères d’accessibilité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Certains éditeurs WYSIWYG proposent des fonctions d'accessibilité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Dreamweaver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7"/>
              </a:rPr>
              <a:t>https://helpx.adobe.com/fr/dreamweaver/using/dreamweaver-accessibility.html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9757CF-D90C-4E64-9EB7-1E2B9981C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90F90D-2D2A-4AD6-A59B-D8CE2A608D82}" type="slidenum">
              <a:t>35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50572A-5DDD-4403-9B14-12F742A2C9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Accessibilite : les ARIA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FF766-938A-4860-B418-F426DB6247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80000"/>
            <a:ext cx="10080000" cy="45918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ARIA = ‘Accessible </a:t>
            </a:r>
            <a:r>
              <a:rPr lang="en-US"/>
              <a:t>Rich</a:t>
            </a:r>
            <a:r>
              <a:rPr lang="fr-FR"/>
              <a:t> Internet Applications’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Rajoute de la sémantique à la sémantique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Exemple d’utilisation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>
                <a:solidFill>
                  <a:srgbClr val="0000FF"/>
                </a:solidFill>
              </a:rPr>
              <a:t>&lt;p</a:t>
            </a:r>
            <a:r>
              <a:rPr lang="fr-FR" sz="2000"/>
              <a:t> </a:t>
            </a:r>
            <a:r>
              <a:rPr lang="en-US" sz="2000">
                <a:solidFill>
                  <a:srgbClr val="A80000"/>
                </a:solidFill>
              </a:rPr>
              <a:t>role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</a:t>
            </a:r>
            <a:r>
              <a:rPr lang="en-US" sz="2000">
                <a:solidFill>
                  <a:srgbClr val="7F00FF"/>
                </a:solidFill>
              </a:rPr>
              <a:t>al</a:t>
            </a:r>
            <a:r>
              <a:rPr lang="fr-FR" sz="2000">
                <a:solidFill>
                  <a:srgbClr val="7F00FF"/>
                </a:solidFill>
              </a:rPr>
              <a:t>ert"</a:t>
            </a:r>
            <a:r>
              <a:rPr lang="fr-FR" sz="2000"/>
              <a:t>&gt;Votre navigateur ne vous permet pas de visionner nos vidéos.</a:t>
            </a:r>
            <a:r>
              <a:rPr lang="fr-FR" sz="2000">
                <a:solidFill>
                  <a:srgbClr val="0000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Liste des différents rôles : </a:t>
            </a:r>
            <a:r>
              <a:rPr lang="fr-FR" sz="2000">
                <a:hlinkClick r:id="rId3"/>
              </a:rPr>
              <a:t>https://www.w3.org/TR/wai-aria/roles#role_definitions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Une illustration des ARIA : </a:t>
            </a:r>
            <a:r>
              <a:rPr lang="fr-FR" sz="2000">
                <a:hlinkClick r:id="rId4"/>
              </a:rPr>
              <a:t>http://mcdlr.com/wai-aria-cheatsheet/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C91CA6-7E8B-4D61-AD17-7DC94DACC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815EB7-328B-4A98-B0C1-9DE2EBC80187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84877-362E-4EBE-ABF8-EE9EE4DD82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en-US"/>
              <a:t>Display</a:t>
            </a:r>
            <a:r>
              <a:rPr lang="fr-FR"/>
              <a:t>:</a:t>
            </a:r>
            <a:r>
              <a:rPr lang="en-US"/>
              <a:t>inline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886DC22-7762-4CFB-818D-AE6F0328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620000"/>
            <a:ext cx="8690760" cy="40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8323445-30E5-4A33-8278-4E44FC105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DC84FD-286C-41C4-AAE5-5910B7A9BE08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8F83F-0315-4482-AE1E-01B515C49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7BA69E-CC74-4974-98F8-4F2A2257CC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Il existe plusieurs types de positionnement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relatif (en flux)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absolu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fixe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flottant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37FEF1-04B6-41E0-9E76-D083223B2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FCD3D9-19D5-4724-807F-0B44D6FDE42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79E77-935A-4BF2-B728-8BFDC1A0AA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relatif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5A078-6927-4474-B972-3C7CE71CAE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972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spcAft>
                <a:spcPts val="598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Les balises sont positionnées sur la page selon :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leur ordre dans le code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type d'élément (en-ligne ou bloc)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marges internes et externes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relative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fr-FR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relative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03434EF-863C-4890-AE24-2E4325001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59F744-3969-482E-8B1B-FE4FA3A16525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3D9E1-0D7E-4437-9239-C189A81381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absolu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17344-ED36-44FD-899D-BB5DD2733C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Fait sortir un élément du flux normal, il sera ensuite positionné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 dernier élément </a:t>
            </a:r>
            <a:r>
              <a:rPr lang="fr-FR" sz="2800" b="1"/>
              <a:t>parent</a:t>
            </a:r>
            <a:r>
              <a:rPr lang="fr-FR" sz="2800"/>
              <a:t>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aux bords de la page s'il n'existe aucun élément parent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absolue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absolute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A1C505-C2A1-401B-A377-F30704FEE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9FFF4C-BE03-410C-9517-9F5214661AD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D9FC7-E156-4A12-A701-745BB58912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fixe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ADC61-E3ED-4A70-AD29-27EA2CAA14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Semblable</a:t>
            </a:r>
            <a:r>
              <a:rPr lang="en-US" sz="2800"/>
              <a:t> </a:t>
            </a:r>
            <a:r>
              <a:rPr lang="fr-FR" sz="2800"/>
              <a:t>au</a:t>
            </a:r>
            <a:r>
              <a:rPr lang="en-US" sz="2800"/>
              <a:t>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absolu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Fixe</a:t>
            </a:r>
            <a:r>
              <a:rPr lang="en-US" sz="2800"/>
              <a:t> </a:t>
            </a:r>
            <a:r>
              <a:rPr lang="fr-FR" sz="2800"/>
              <a:t>même</a:t>
            </a:r>
            <a:r>
              <a:rPr lang="en-US" sz="2800"/>
              <a:t> </a:t>
            </a:r>
            <a:r>
              <a:rPr lang="fr-FR" sz="2800"/>
              <a:t>si</a:t>
            </a:r>
            <a:r>
              <a:rPr lang="en-US" sz="2800"/>
              <a:t> </a:t>
            </a:r>
            <a:r>
              <a:rPr lang="fr-FR" sz="2800"/>
              <a:t>vous</a:t>
            </a:r>
            <a:r>
              <a:rPr lang="en-US" sz="2800"/>
              <a:t> </a:t>
            </a:r>
            <a:r>
              <a:rPr lang="fr-FR" sz="2800"/>
              <a:t>utilisez</a:t>
            </a:r>
            <a:r>
              <a:rPr lang="en-US" sz="2800"/>
              <a:t> </a:t>
            </a:r>
            <a:r>
              <a:rPr lang="fr-FR" sz="2800"/>
              <a:t>les</a:t>
            </a:r>
            <a:r>
              <a:rPr lang="en-US" sz="2800"/>
              <a:t> barres </a:t>
            </a:r>
            <a:r>
              <a:rPr lang="fr-FR" sz="2800"/>
              <a:t>de</a:t>
            </a:r>
            <a:r>
              <a:rPr lang="en-US" sz="2800"/>
              <a:t> </a:t>
            </a:r>
            <a:r>
              <a:rPr lang="fr-FR" sz="2800"/>
              <a:t>défilement.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/>
              <a:t>Ce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n'est</a:t>
            </a:r>
            <a:r>
              <a:rPr lang="en-US" sz="2800"/>
              <a:t> pas </a:t>
            </a:r>
            <a:r>
              <a:rPr lang="fr-FR" sz="2800"/>
              <a:t>géré</a:t>
            </a:r>
            <a:r>
              <a:rPr lang="en-US" sz="2800"/>
              <a:t> par IE6.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fixe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fixed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8DB129-FB0A-440A-A3C9-D4734377E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614631-8629-4402-8DB4-8F7440AFF020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4ED1F8-8982-4E75-8CD6-4F460C4122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flottant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33571-C526-4CE8-AA7C-C09FDEB01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13540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Permet de faire flotter des éléments pour les positionner côte à côte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Flottement à gauche ou à droite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Propriétés CSS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 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 ou</a:t>
            </a: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Effacer le flottement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propriété : 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clear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valeurs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ou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both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Grand écran</PresentationFormat>
  <Paragraphs>256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Calibri</vt:lpstr>
      <vt:lpstr>StarSymbol</vt:lpstr>
      <vt:lpstr>Times New Roman</vt:lpstr>
      <vt:lpstr>Trebuchet MS</vt:lpstr>
      <vt:lpstr>Wingdings</vt:lpstr>
      <vt:lpstr>Standard</vt:lpstr>
      <vt:lpstr>Titre1</vt:lpstr>
      <vt:lpstr>diapo%20dawan%20</vt:lpstr>
      <vt:lpstr>Titre1_</vt:lpstr>
      <vt:lpstr>Présentation PowerPoint</vt:lpstr>
      <vt:lpstr>Positionnement</vt:lpstr>
      <vt:lpstr>Positionnement</vt:lpstr>
      <vt:lpstr>Display:inline</vt:lpstr>
      <vt:lpstr>Positionnement CSS</vt:lpstr>
      <vt:lpstr>Positionnement relatif</vt:lpstr>
      <vt:lpstr>Positionnement absolu</vt:lpstr>
      <vt:lpstr>Positionnement fixe</vt:lpstr>
      <vt:lpstr>Positionnement flottant</vt:lpstr>
      <vt:lpstr>Atelier</vt:lpstr>
      <vt:lpstr>Flexbox</vt:lpstr>
      <vt:lpstr>Flexbox 2</vt:lpstr>
      <vt:lpstr>Flexbox 3</vt:lpstr>
      <vt:lpstr>Flexbox 4</vt:lpstr>
      <vt:lpstr>Flexbox : les éléments enfants</vt:lpstr>
      <vt:lpstr>Présentation PowerPoint</vt:lpstr>
      <vt:lpstr>CSS moteurs de rendu</vt:lpstr>
      <vt:lpstr>CSS3 préfixes</vt:lpstr>
      <vt:lpstr>Présentation PowerPoint</vt:lpstr>
      <vt:lpstr>Les différents formats</vt:lpstr>
      <vt:lpstr>Les différents formats</vt:lpstr>
      <vt:lpstr>LE cas IE&lt;8</vt:lpstr>
      <vt:lpstr>Les grilles</vt:lpstr>
      <vt:lpstr>Les grilles</vt:lpstr>
      <vt:lpstr>Les grilles</vt:lpstr>
      <vt:lpstr>Les media queries</vt:lpstr>
      <vt:lpstr>Les media queries</vt:lpstr>
      <vt:lpstr>Le viewport</vt:lpstr>
      <vt:lpstr>Les media queries</vt:lpstr>
      <vt:lpstr>Les media queries</vt:lpstr>
      <vt:lpstr>Présentation PowerPoint</vt:lpstr>
      <vt:lpstr>Accessibilité</vt:lpstr>
      <vt:lpstr>Référentiel AccessiWeb 2.2</vt:lpstr>
      <vt:lpstr>Accessibilité Outils</vt:lpstr>
      <vt:lpstr>Accessibilite : les 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91</cp:revision>
  <cp:lastPrinted>2017-05-02T16:54:10Z</cp:lastPrinted>
  <dcterms:created xsi:type="dcterms:W3CDTF">2016-07-31T08:11:37Z</dcterms:created>
  <dcterms:modified xsi:type="dcterms:W3CDTF">2019-10-10T11:12:28Z</dcterms:modified>
</cp:coreProperties>
</file>