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79" r:id="rId2"/>
    <p:sldId id="597" r:id="rId3"/>
    <p:sldId id="598" r:id="rId4"/>
    <p:sldId id="599" r:id="rId5"/>
    <p:sldId id="600" r:id="rId6"/>
    <p:sldId id="601" r:id="rId7"/>
    <p:sldId id="602" r:id="rId8"/>
    <p:sldId id="603" r:id="rId9"/>
    <p:sldId id="604" r:id="rId10"/>
    <p:sldId id="605" r:id="rId11"/>
    <p:sldId id="606" r:id="rId12"/>
    <p:sldId id="607" r:id="rId13"/>
    <p:sldId id="608" r:id="rId14"/>
    <p:sldId id="609" r:id="rId15"/>
    <p:sldId id="610" r:id="rId16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F5AB1C69-6EDB-4FF4-983F-18BD219EF32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0F0F0"/>
          </a:solidFill>
        </a:fill>
      </a:tcStyle>
    </a:wholeTbl>
    <a:band1H>
      <a:tcStyle>
        <a:tcBdr/>
        <a:fill>
          <a:solidFill>
            <a:srgbClr val="E1E1E1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1E1E1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A5A5A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firstRow>
  </a:tblStyle>
  <a:tblStyle styleId="{8A107856-5554-42FB-B03E-39F5DBC370B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CECE8"/>
          </a:solidFill>
        </a:fill>
      </a:tcStyle>
    </a:wholeTbl>
    <a:band1H>
      <a:tcStyle>
        <a:tcBdr/>
        <a:fill>
          <a:solidFill>
            <a:srgbClr val="F8D7CD"/>
          </a:solidFill>
        </a:fill>
      </a:tcStyle>
    </a:band1H>
    <a:band1V>
      <a:tcStyle>
        <a:tcBdr/>
        <a:fill>
          <a:solidFill>
            <a:srgbClr val="F8D7CD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2540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CECE8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/>
        <a:fill>
          <a:solidFill>
            <a:srgbClr val="FCECE8"/>
          </a:solidFill>
        </a:fill>
      </a:tcStyle>
    </a:firstRow>
  </a:tblStyle>
  <a:tblStyle styleId="{93296810-A885-4BE3-A3E7-6D5BEEA58F3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BF1E9"/>
          </a:solidFill>
        </a:fill>
      </a:tcStyle>
    </a:wholeTbl>
    <a:band1H>
      <a:tcStyle>
        <a:tcBdr/>
        <a:fill>
          <a:solidFill>
            <a:srgbClr val="D5E3C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5E3C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70AD4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70AD47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029F89F-4863-416C-A2DE-9B4802DC928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A2D839-F5E3-481E-9A67-B32C5EC82B2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6C8EFD-12E7-4BEB-A0D3-82A464488B7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D976D9-D8C0-445D-97BB-4802BB49E3DE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18C59E-4847-461F-9231-07410B6ED723}" type="slidenum">
              <a:t>‹N°›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76715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19EB15C-C9C9-4AE4-A54C-290A6AC182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9A694BD-53B0-41E5-866C-5A7CC3A04E4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80408ADA-1244-4B53-97A4-55035417097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09CBDC-471D-48A3-9897-D4E874A8A3D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03ABDC-FBC8-46F2-8828-374783ADCBE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4674C8-8D89-49F1-8FD0-89F7324E6E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61CAB360-E293-405B-B1A7-15496501082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27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0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fr-FR" sz="2000" b="0" i="0" u="none" strike="noStrike" kern="1200" cap="none" spc="0" baseline="0">
        <a:solidFill>
          <a:srgbClr val="000000"/>
        </a:solidFill>
        <a:uFillTx/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19D6A543-0806-4829-98C8-C732FED8C6A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1F91E76-B326-48BE-9722-7909E01A66E0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4A73C6BB-6F0E-46AE-9ACD-AE26140384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8A4EA39D-665F-49B6-95B4-E20310A6344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85C893A-B4B0-4BAD-875B-B0FB5469E9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674E8474-2FB6-41DD-9256-8F20C20B46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Tester avec var_dump();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F44848-E63B-45CC-9CAD-B50A943DC56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3798920-2ED5-4421-91B1-C9F4E6E2A62F}" type="slidenum">
              <a:t>10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DA5BB75-7174-4BD7-831A-5D6DA4D73C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74B889B0-07E7-497C-AA91-7BA0AA5C1B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Round : arrondi</a:t>
            </a:r>
          </a:p>
          <a:p>
            <a:pPr lvl="0"/>
            <a:r>
              <a:rPr lang="fr-FR" b="1"/>
              <a:t>Floor entier inférieur	</a:t>
            </a:r>
            <a:r>
              <a:rPr lang="fr-FR"/>
              <a:t>echo floor(4.3);   // 4</a:t>
            </a:r>
            <a:endParaRPr lang="fr-FR" b="1"/>
          </a:p>
          <a:p>
            <a:pPr lvl="0"/>
            <a:r>
              <a:rPr lang="fr-FR" b="1"/>
              <a:t>Ceil : entier supérieur	</a:t>
            </a:r>
            <a:r>
              <a:rPr lang="fr-FR"/>
              <a:t>echo ceil(4.3);    // 5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228E03-8DF1-40F4-9D6E-69559843568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11401DA-AFFC-477C-88F2-DF023BC8C7E1}" type="slidenum">
              <a:t>11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10693D6-A50E-4A36-9EDE-5EAA76A91D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059FDC3-770A-455B-816B-00645B41D3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F3CDC6-9E18-45BE-BEBB-7FB631BD636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8B5C89-9DD6-4098-B3FB-DBE529D13641}" type="slidenum">
              <a:t>12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A25B0D8-2249-4842-9253-B79477929E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CC7FF8B-1AA7-43C7-A4B3-CE74BBFDC9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C68733-EA31-4AEC-AE75-23759898EED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11E0877-1C1E-4233-AE5E-03FAA9DBAA99}" type="slidenum">
              <a:t>13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FFC91A5-9B35-4C42-AAB5-5E12CCEED7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B41B5BA9-4A0B-4994-B230-207BA13715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497431-0287-4AFF-955E-149CA006F84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C6B5402-DB61-4B87-B8F1-2E78494E45FA}" type="slidenum">
              <a:t>14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60D8911-C5D5-401F-B380-8F785ADBEA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D537C94-D737-4547-BE08-CA00B1A820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939430-48B0-4165-90C2-C50456BB918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382BFE9-16C8-45E1-8C2B-4197417C762B}" type="slidenum">
              <a:t>15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24E395-9384-4BDA-95B0-5DFECB94E1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699480FB-69C2-4A0D-82EB-CF43354433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Tester avec var_dump();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52E6AF-D5C6-4ECD-9D0A-1434CE4FD86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08A9836-A696-46CE-B2DD-D6EEF1B3AC06}" type="slidenum">
              <a:t>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218F8C5-287B-4C73-8CA9-56E094ED3A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B7B7C8BE-250E-4C0D-94AE-B09A17CDD2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Tester avec var_dump();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6FAE8E-5E12-479D-B680-0BB2EAFFCD9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50F4666-9603-4DB2-93FB-E4D810401731}" type="slidenum">
              <a:t>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370A717-C2BA-48AC-9041-FF7E4E4699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F9E6BE9-DA4A-4714-8230-73CC350136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Paramètres facultatifs + valeur par défaut</a:t>
            </a:r>
          </a:p>
          <a:p>
            <a:pPr lvl="0"/>
            <a:r>
              <a:rPr lang="fr-FR" b="1"/>
              <a:t>PORTEE DES VARIABLES 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3338D0-AEA1-4BC6-8E02-3F1DE708299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3581EA9-3CE7-4FBF-A3AC-B04BB726EDF8}" type="slidenum">
              <a:t>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59CB2EC-D2C4-4CB5-9D08-FA50509019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CD686AA-0E7B-47B6-B1E7-F8494CA23E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Tester avec var_dump();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85CD3E-50E7-43AC-AFF8-9AE2668EB88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5833F91-EB0B-41FB-966F-AC14A2A1D1C3}" type="slidenum">
              <a:t>5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8671450-AC1A-468F-8936-58CC7EB61F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3EC8D58-E1B4-4C98-B672-5E562C97F6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657646-4342-4ADF-85C1-62BE9281816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18FE5E4-8DB9-4448-B276-D3E036F8C69A}" type="slidenum">
              <a:t>6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2D3267-8B63-41A5-A943-585D6C009C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B92ED2C9-62CD-4006-B018-122968155A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Tester avec var_dump();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B27A30-00E4-4CFD-912A-0E29C3AD7BF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3F44C13-C769-4A45-B1C1-D6537013E076}" type="slidenum">
              <a:t>7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5D64F89-8676-47DE-BA68-4DEED7F579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2239D46-7EF4-410D-8799-01C65F0A95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Tester avec var_dump();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50C409-07DA-4B6C-ABD4-65DAEC0B298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28B74FD-1C59-465D-9C03-9868523F802C}" type="slidenum">
              <a:t>8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D34A01C-3DEC-4BB3-AFD6-7774C6D61F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383E5FED-50F4-400C-9CD4-7A547188B71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Tester avec var_dump();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373DCE-2FA1-41DC-8569-A650F05FA07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5E1D679-9C72-465E-B09E-7CD73E0311FE}" type="slidenum">
              <a:t>9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B31F1-6CB2-4D18-A7E2-CA29F10D050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C7CF22-570F-4117-9712-F64F98B14DD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37A8BD-B0A6-4021-887E-2612CEF4FC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1B0548-2BD3-4C51-9B19-79AC0062F8C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24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9E3EB-8ACA-43FC-8977-62BE3F34BB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7B9BE9-08B7-4CBC-A424-1301F8E69E6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BCCD30-98E9-4458-BF28-CB8C321152F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D71FCD-E89E-4257-87E1-EDF5328F1CF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36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B248095-E86A-4E8E-822C-EB0D3E4CB1A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80286" y="179386"/>
            <a:ext cx="2339977" cy="657859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39A5DE-C541-4909-8BD5-2DAB3A16F9E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360365" y="179386"/>
            <a:ext cx="6867528" cy="657859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031F1D-A9FD-46A6-B49A-5FDEAAC557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4BCBE5-24ED-4A1D-AC29-28E3056CC09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95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6D4F0-CCE9-4E97-AE41-12D23861AED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DB384A-F5D0-4CC4-81BD-5B261157350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9099B0-A62B-4B5C-B3DE-F79AC189BD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6C09A7-A152-4617-A522-FF13D08FAA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86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DADAE-8AB0-4AC2-9613-3C2861C251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F430EC-017F-4A74-975D-5442618747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123F88-D815-44BC-8F09-8BB0ED2AA6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9E5B02-6A90-4B78-8ABB-A7F477FBD4E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93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7FE22-0249-4BDC-A427-4AFD8FACC2F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814542-58DF-49B3-9984-FD76DCC882D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4603747" cy="513873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4F263A-2457-48F9-9F74-F1068AFEBC3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6516" y="1619246"/>
            <a:ext cx="4603747" cy="513873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77E18B-6882-48DA-BF2C-2C80ED83CB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B16B43-D1B7-4CDF-9049-EC914850B17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6415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BB3A24-13DE-4117-BC61-7F4A11E255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94B254-9BB7-47EF-B55B-1F2ABAB1AA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FA8B70-B8B8-4D82-8B20-64341F88CCA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8E3741-301A-4B15-9B9B-DE7C3C50044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19D174-79E4-4877-B835-BF99A8F1220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FFB7B0-F9F4-4981-A853-D6FF40CBFE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02C1FF-0A1A-4F28-A72E-107B87EF771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61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2B23D-DF86-4236-BFBE-DCB2F719284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155C9C-DBAC-4385-B845-A350FDE798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78AB6F-47A5-4122-A846-2C754C31874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73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D8D7EA0-39F6-47CF-9CA4-68EC3E15D87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CC5865-26C8-4E79-BDBB-06A3DE57138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96658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4979DC-02B2-404E-A37A-F17DF4D8C3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8BD53B-ED7F-4453-9148-98B21904BEE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950E2C-163E-49DA-B201-2DBE6808070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A36594-4EAE-45D2-8DD5-0EBB0A2D10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1F914B-24E4-4685-92C3-ED19CDD52F9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5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12C55-5D6A-4827-8275-87E009FDFF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317D1B-02E2-4120-89BC-7A411130EC2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47D4A6-E252-4882-A1D7-C36E58FC05E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AF4D58-4AEE-4A09-AA56-0AAAC7A7C3E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E8623F-4295-4BB8-8999-C572059DF0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04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A04BD3-EC56-4F7B-A8EC-67C4D8F4F5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999" y="179999"/>
            <a:ext cx="8460001" cy="125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8EC11D-10CD-4359-9261-7E99177D65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999" y="1619996"/>
            <a:ext cx="9359999" cy="51382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A41EC5-7728-495F-8C66-3C4490C3FFB7}"/>
              </a:ext>
            </a:extLst>
          </p:cNvPr>
          <p:cNvSpPr/>
          <p:nvPr/>
        </p:nvSpPr>
        <p:spPr>
          <a:xfrm>
            <a:off x="-179999" y="7020004"/>
            <a:ext cx="10439997" cy="359999"/>
          </a:xfrm>
          <a:prstGeom prst="rect">
            <a:avLst/>
          </a:prstGeom>
          <a:noFill/>
          <a:ln w="18004" cap="flat">
            <a:solidFill>
              <a:srgbClr val="41719C"/>
            </a:solidFill>
            <a:prstDash val="solid"/>
            <a:miter/>
          </a:ln>
        </p:spPr>
        <p:txBody>
          <a:bodyPr vert="horz" wrap="square" lIns="8997" tIns="8997" rIns="8997" bIns="8997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6F15AF-F6F6-4FDD-8B82-4C75E1162A8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FB0B3C70-5981-492A-A54F-E5BB33876903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E9C45EF0-EDAC-4615-92FB-5B4C40A0C19F}"/>
              </a:ext>
            </a:extLst>
          </p:cNvPr>
          <p:cNvSpPr/>
          <p:nvPr/>
        </p:nvSpPr>
        <p:spPr>
          <a:xfrm>
            <a:off x="0" y="1439997"/>
            <a:ext cx="10076761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 cap="flat">
            <a:solidFill>
              <a:srgbClr val="41719C"/>
            </a:solidFill>
            <a:prstDash val="solid"/>
            <a:miter/>
          </a:ln>
        </p:spPr>
        <p:txBody>
          <a:bodyPr vert="horz" wrap="square" lIns="17638" tIns="17638" rIns="17638" bIns="17638" anchor="ctr" anchorCtr="1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A21D55-20B3-4B06-A07C-70F5EA48A6E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999"/>
            <a:ext cx="1081799" cy="1085036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4800" b="0" i="0" u="none" strike="noStrike" kern="1200" cap="none" spc="0" baseline="0">
          <a:solidFill>
            <a:srgbClr val="F20000"/>
          </a:solidFill>
          <a:effectLst>
            <a:outerShdw dist="17962" dir="2700000">
              <a:srgbClr val="000000"/>
            </a:outerShdw>
          </a:effectLst>
          <a:uFillTx/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1pPr>
      <a:lvl2pPr marL="0" marR="0" lvl="1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75000"/>
        <a:buFont typeface="StarSymbol"/>
        <a:buChar char="–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2pPr>
      <a:lvl3pPr marL="0" marR="0" lvl="2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3pPr>
      <a:lvl4pPr marL="0" marR="0" lvl="3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75000"/>
        <a:buFont typeface="StarSymbol"/>
        <a:buChar char="–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4pPr>
      <a:lvl5pPr marL="0" marR="0" lvl="4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5pPr>
      <a:lvl6pPr marL="0" marR="0" lvl="5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6pPr>
      <a:lvl7pPr marL="0" marR="0" lvl="6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7pPr>
      <a:lvl8pPr marL="0" marR="0" lvl="7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8pPr>
      <a:lvl9pPr marL="0" marR="0" lvl="8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f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fr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fr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f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f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E60F36D-7A84-4740-8533-430582627D07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F0AAD78-31E7-4A52-96CB-2382F9DB5AF2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Sous-titre 1">
            <a:extLst>
              <a:ext uri="{FF2B5EF4-FFF2-40B4-BE49-F238E27FC236}">
                <a16:creationId xmlns:a16="http://schemas.microsoft.com/office/drawing/2014/main" id="{F9EFC521-2BB8-4B06-97D9-2CCD9D601B5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9999" y="2682849"/>
            <a:ext cx="8460001" cy="1572228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3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</a:rPr>
              <a:t>Organiser des Scripts PHP</a:t>
            </a:r>
          </a:p>
          <a:p>
            <a:pPr lvl="0" algn="ctr">
              <a:spcBef>
                <a:spcPts val="173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</a:rPr>
              <a:t>Les fonctions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CDDC3779-1A56-4DF2-B4F7-5DBBA027F265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Les fonctions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7DBD6075-F2C2-4FE9-8B6D-A08F411EF95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42002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fonctions sur Chaînes de caractères</a:t>
            </a:r>
          </a:p>
          <a:p>
            <a:pPr lvl="0" algn="just">
              <a:buNone/>
            </a:pPr>
            <a:endParaRPr lang="fr-FR" sz="1000"/>
          </a:p>
          <a:p>
            <a:pPr marL="342900" lvl="0" indent="-342900" algn="just">
              <a:buClr>
                <a:srgbClr val="FF0000"/>
              </a:buClr>
            </a:pPr>
            <a:r>
              <a:rPr lang="fr-FR" sz="2400"/>
              <a:t>Nombre de caractères	strlen($uneChaine);   </a:t>
            </a:r>
            <a:r>
              <a:rPr lang="fr-FR" sz="2400" i="1">
                <a:solidFill>
                  <a:srgbClr val="FF0000"/>
                </a:solidFill>
              </a:rPr>
              <a:t>Attentions Accents !!</a:t>
            </a:r>
          </a:p>
          <a:p>
            <a:pPr marL="342900" lvl="0" indent="-342900" algn="just">
              <a:buClr>
                <a:srgbClr val="FF0000"/>
              </a:buClr>
            </a:pPr>
            <a:r>
              <a:rPr lang="fr-FR" sz="2400"/>
              <a:t>Capitales			ucfirst($uneChaine);</a:t>
            </a:r>
          </a:p>
          <a:p>
            <a:pPr marL="342900" lvl="0" indent="-342900" algn="just">
              <a:buClr>
                <a:srgbClr val="FF0000"/>
              </a:buClr>
            </a:pPr>
            <a:r>
              <a:rPr lang="fr-FR" sz="2400"/>
              <a:t>Majuscule			strtoupper($uneChaine);</a:t>
            </a:r>
          </a:p>
          <a:p>
            <a:pPr marL="342900" lvl="0" indent="-342900" algn="just">
              <a:buClr>
                <a:srgbClr val="FF0000"/>
              </a:buClr>
            </a:pPr>
            <a:r>
              <a:rPr lang="fr-FR" sz="2400"/>
              <a:t>Minuscule			strtolower($uneChaine);</a:t>
            </a:r>
          </a:p>
          <a:p>
            <a:pPr marL="342900" lvl="0" indent="-342900" algn="just">
              <a:buClr>
                <a:srgbClr val="FF0000"/>
              </a:buClr>
            </a:pPr>
            <a:r>
              <a:rPr lang="fr-FR" sz="2400"/>
              <a:t>Extraction			substr($CodePostal, 0, 2);</a:t>
            </a:r>
          </a:p>
          <a:p>
            <a:pPr marL="342900" lvl="0" indent="-342900" algn="just">
              <a:buClr>
                <a:srgbClr val="FF0000"/>
              </a:buClr>
            </a:pPr>
            <a:r>
              <a:rPr lang="fr-FR" sz="2400"/>
              <a:t>Cryptage			hash(‘sha256’, $uneChaine);</a:t>
            </a:r>
          </a:p>
          <a:p>
            <a:pPr marL="342900" lvl="0" indent="-342900" algn="just">
              <a:buClr>
                <a:srgbClr val="FF0000"/>
              </a:buClr>
            </a:pPr>
            <a:endParaRPr lang="fr-FR" sz="2400"/>
          </a:p>
          <a:p>
            <a:pPr lvl="1" algn="ctr">
              <a:buNone/>
            </a:pPr>
            <a:r>
              <a:rPr lang="fr-FR" sz="2400"/>
              <a:t>Documentation : </a:t>
            </a:r>
            <a:r>
              <a:rPr lang="fr-FR" sz="2400">
                <a:hlinkClick r:id="rId3"/>
              </a:rPr>
              <a:t>http://php.net/manual/fr/</a:t>
            </a:r>
            <a:endParaRPr lang="fr-FR" sz="2400"/>
          </a:p>
          <a:p>
            <a:pPr marL="1787523" lvl="0" indent="-346072" algn="just">
              <a:buClr>
                <a:srgbClr val="FF0000"/>
              </a:buClr>
              <a:buFont typeface="Wingdings" pitchFamily="2"/>
              <a:buChar char="Ø"/>
            </a:pPr>
            <a:endParaRPr lang="fr-FR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E4540C75-6344-4360-9B83-0CB3B2A8F39F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Les fonctions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07EF71DF-19A2-4D23-A3CF-8BD396C7A2C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42002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fonctions mathématiques</a:t>
            </a:r>
          </a:p>
          <a:p>
            <a:pPr lvl="0" algn="just">
              <a:buNone/>
            </a:pPr>
            <a:endParaRPr lang="fr-FR" sz="1000"/>
          </a:p>
          <a:p>
            <a:pPr marL="342900" lvl="0" indent="-342900" algn="just">
              <a:buClr>
                <a:srgbClr val="FF0000"/>
              </a:buClr>
            </a:pPr>
            <a:r>
              <a:rPr lang="fr-FR" sz="2400"/>
              <a:t>Valeur absolue		abs($var);</a:t>
            </a:r>
          </a:p>
          <a:p>
            <a:pPr marL="342900" lvl="0" indent="-342900" algn="just">
              <a:buClr>
                <a:srgbClr val="FF0000"/>
              </a:buClr>
            </a:pPr>
            <a:r>
              <a:rPr lang="fr-FR" sz="2400"/>
              <a:t>Arrondis			round($var);</a:t>
            </a:r>
          </a:p>
          <a:p>
            <a:pPr marL="342900" lvl="0" indent="-342900" algn="just">
              <a:buClr>
                <a:srgbClr val="FF0000"/>
              </a:buClr>
            </a:pPr>
            <a:r>
              <a:rPr lang="fr-FR" sz="2400"/>
              <a:t>Arrondis sup/inf		ceil($var);	floor($var);</a:t>
            </a:r>
          </a:p>
          <a:p>
            <a:pPr marL="342900" lvl="0" indent="-342900" algn="just">
              <a:buClr>
                <a:srgbClr val="FF0000"/>
              </a:buClr>
            </a:pPr>
            <a:r>
              <a:rPr lang="fr-FR" sz="2400"/>
              <a:t>Racine carrée		sqrt($var);</a:t>
            </a:r>
          </a:p>
          <a:p>
            <a:pPr marL="342900" lvl="0" indent="-342900" algn="just">
              <a:buClr>
                <a:srgbClr val="FF0000"/>
              </a:buClr>
            </a:pPr>
            <a:r>
              <a:rPr lang="fr-FR" sz="2400"/>
              <a:t>Puissance			pow($var, 2);</a:t>
            </a:r>
          </a:p>
          <a:p>
            <a:pPr marL="342900" lvl="0" indent="-342900" algn="just">
              <a:buClr>
                <a:srgbClr val="FF0000"/>
              </a:buClr>
            </a:pPr>
            <a:r>
              <a:rPr lang="fr-FR" sz="2400"/>
              <a:t>Random			rand($min, $max);</a:t>
            </a:r>
          </a:p>
          <a:p>
            <a:pPr marL="342900" lvl="0" indent="-342900" algn="just">
              <a:buClr>
                <a:srgbClr val="FF0000"/>
              </a:buClr>
            </a:pPr>
            <a:endParaRPr lang="fr-FR" sz="2400"/>
          </a:p>
          <a:p>
            <a:pPr lvl="1" algn="ctr">
              <a:buNone/>
            </a:pPr>
            <a:r>
              <a:rPr lang="fr-FR" sz="2400"/>
              <a:t>Documentation : </a:t>
            </a:r>
            <a:r>
              <a:rPr lang="fr-FR" sz="2400">
                <a:hlinkClick r:id="rId3"/>
              </a:rPr>
              <a:t>http://php.net/manual/fr/</a:t>
            </a:r>
            <a:endParaRPr lang="fr-FR" sz="2400"/>
          </a:p>
          <a:p>
            <a:pPr marL="1787523" lvl="0" indent="-346072" algn="just">
              <a:buClr>
                <a:srgbClr val="FF0000"/>
              </a:buClr>
              <a:buFont typeface="Wingdings" pitchFamily="2"/>
              <a:buChar char="Ø"/>
            </a:pPr>
            <a:endParaRPr lang="fr-FR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BC7782FD-EA90-48D1-A7A9-CA37A83104EE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Les fonctions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F9F4A2CC-1C2A-4A95-851C-336B63ADEA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42002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fonctions sur les dates</a:t>
            </a:r>
          </a:p>
          <a:p>
            <a:pPr lvl="0" algn="just">
              <a:buNone/>
            </a:pPr>
            <a:endParaRPr lang="fr-FR" sz="1000"/>
          </a:p>
          <a:p>
            <a:pPr marL="342900" lvl="0" indent="-342900" algn="just">
              <a:buClr>
                <a:srgbClr val="FF0000"/>
              </a:buClr>
            </a:pPr>
            <a:r>
              <a:rPr lang="fr-FR" sz="2400"/>
              <a:t>Afficher la date		date(‘d/m/Y’);</a:t>
            </a:r>
          </a:p>
          <a:p>
            <a:pPr marL="342900" lvl="0" indent="-342900" algn="just">
              <a:buClr>
                <a:srgbClr val="FF0000"/>
              </a:buClr>
            </a:pPr>
            <a:r>
              <a:rPr lang="fr-FR" sz="2400"/>
              <a:t>Afficher Timestamp	time();</a:t>
            </a:r>
          </a:p>
          <a:p>
            <a:pPr marL="342900" lvl="0" indent="-342900" algn="just">
              <a:buClr>
                <a:srgbClr val="FF0000"/>
              </a:buClr>
            </a:pPr>
            <a:r>
              <a:rPr lang="fr-FR" sz="2400"/>
              <a:t>Transformer date en timestamp</a:t>
            </a:r>
          </a:p>
          <a:p>
            <a:pPr lvl="0" algn="just">
              <a:buNone/>
            </a:pPr>
            <a:r>
              <a:rPr lang="fr-FR" sz="2400"/>
              <a:t>				strtotime($_date_en);</a:t>
            </a:r>
          </a:p>
          <a:p>
            <a:pPr marL="342900" lvl="0" indent="-342900" algn="just">
              <a:buClr>
                <a:srgbClr val="FF0000"/>
              </a:buClr>
            </a:pPr>
            <a:endParaRPr lang="fr-FR" sz="2400"/>
          </a:p>
          <a:p>
            <a:pPr marL="342900" lvl="0" indent="-342900" algn="just">
              <a:buClr>
                <a:srgbClr val="FF0000"/>
              </a:buClr>
            </a:pPr>
            <a:endParaRPr lang="fr-FR" sz="2400"/>
          </a:p>
          <a:p>
            <a:pPr lvl="1" algn="ctr">
              <a:buNone/>
            </a:pPr>
            <a:r>
              <a:rPr lang="fr-FR" sz="2400"/>
              <a:t>Documentation : </a:t>
            </a:r>
            <a:r>
              <a:rPr lang="fr-FR" sz="2400">
                <a:hlinkClick r:id="rId3"/>
              </a:rPr>
              <a:t>http://php.net/manual/fr/</a:t>
            </a:r>
            <a:endParaRPr lang="fr-FR" sz="2400"/>
          </a:p>
          <a:p>
            <a:pPr marL="1787523" lvl="0" indent="-346072" algn="just">
              <a:buClr>
                <a:srgbClr val="FF0000"/>
              </a:buClr>
              <a:buFont typeface="Wingdings" pitchFamily="2"/>
              <a:buChar char="Ø"/>
            </a:pPr>
            <a:endParaRPr lang="fr-FR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04DB197D-85D8-4FD5-B33A-0101559A9642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Les fonctions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CE8EB3FA-D89E-483F-BE13-6AE85B70BAB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42002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Upload de fichier (Formulaire)</a:t>
            </a:r>
          </a:p>
          <a:p>
            <a:pPr lvl="0" algn="just">
              <a:buNone/>
            </a:pPr>
            <a:endParaRPr lang="fr-FR" sz="1000"/>
          </a:p>
          <a:p>
            <a:pPr marL="342900" lvl="0" indent="-342900" algn="just">
              <a:buClr>
                <a:srgbClr val="FF0000"/>
              </a:buClr>
            </a:pPr>
            <a:r>
              <a:rPr lang="fr-FR" sz="2400"/>
              <a:t>Ajouter un attribut au formulaire</a:t>
            </a:r>
          </a:p>
          <a:p>
            <a:pPr lvl="0" algn="ctr">
              <a:buNone/>
            </a:pPr>
            <a:r>
              <a:rPr lang="fr-FR" sz="2070">
                <a:solidFill>
                  <a:srgbClr val="1F4E79"/>
                </a:solidFill>
              </a:rPr>
              <a:t>&lt;form </a:t>
            </a:r>
            <a:r>
              <a:rPr lang="fr-FR" sz="2070">
                <a:solidFill>
                  <a:srgbClr val="FF0000"/>
                </a:solidFill>
              </a:rPr>
              <a:t>method</a:t>
            </a:r>
            <a:r>
              <a:rPr lang="fr-FR" sz="2070">
                <a:solidFill>
                  <a:srgbClr val="1F4E79"/>
                </a:solidFill>
              </a:rPr>
              <a:t>="</a:t>
            </a:r>
            <a:r>
              <a:rPr lang="fr-FR" sz="2070">
                <a:solidFill>
                  <a:srgbClr val="70AD47"/>
                </a:solidFill>
              </a:rPr>
              <a:t>post</a:t>
            </a:r>
            <a:r>
              <a:rPr lang="fr-FR" sz="2070">
                <a:solidFill>
                  <a:srgbClr val="1F4E79"/>
                </a:solidFill>
              </a:rPr>
              <a:t>’’</a:t>
            </a:r>
            <a:r>
              <a:rPr lang="fr-FR" sz="2070">
                <a:solidFill>
                  <a:srgbClr val="FF0000"/>
                </a:solidFill>
              </a:rPr>
              <a:t>enctype</a:t>
            </a:r>
            <a:r>
              <a:rPr lang="fr-FR" sz="2070">
                <a:solidFill>
                  <a:srgbClr val="1F4E79"/>
                </a:solidFill>
              </a:rPr>
              <a:t>="</a:t>
            </a:r>
            <a:r>
              <a:rPr lang="fr-FR" sz="2070" b="1">
                <a:solidFill>
                  <a:srgbClr val="70AD47"/>
                </a:solidFill>
              </a:rPr>
              <a:t>multipart/form-data</a:t>
            </a:r>
            <a:r>
              <a:rPr lang="fr-FR" sz="2070">
                <a:solidFill>
                  <a:srgbClr val="1F4E79"/>
                </a:solidFill>
              </a:rPr>
              <a:t>’’ </a:t>
            </a:r>
            <a:r>
              <a:rPr lang="fr-FR" sz="2070">
                <a:solidFill>
                  <a:srgbClr val="FF0000"/>
                </a:solidFill>
              </a:rPr>
              <a:t>action</a:t>
            </a:r>
            <a:r>
              <a:rPr lang="fr-FR" sz="2070">
                <a:solidFill>
                  <a:srgbClr val="1F4E79"/>
                </a:solidFill>
              </a:rPr>
              <a:t>="</a:t>
            </a:r>
            <a:r>
              <a:rPr lang="fr-FR" sz="2070">
                <a:solidFill>
                  <a:srgbClr val="70AD47"/>
                </a:solidFill>
              </a:rPr>
              <a:t>traitement.php</a:t>
            </a:r>
            <a:r>
              <a:rPr lang="fr-FR" sz="2070">
                <a:solidFill>
                  <a:srgbClr val="1F4E79"/>
                </a:solidFill>
              </a:rPr>
              <a:t>"&gt;</a:t>
            </a:r>
            <a:endParaRPr lang="fr-FR" sz="2400">
              <a:solidFill>
                <a:srgbClr val="1F4E79"/>
              </a:solidFill>
            </a:endParaRPr>
          </a:p>
          <a:p>
            <a:pPr lvl="0" algn="l">
              <a:buNone/>
            </a:pPr>
            <a:endParaRPr lang="fr-FR" sz="1800"/>
          </a:p>
          <a:p>
            <a:pPr marL="342900" lvl="0" indent="-342900" algn="l">
              <a:buClr>
                <a:srgbClr val="FF0000"/>
              </a:buClr>
            </a:pPr>
            <a:r>
              <a:rPr lang="fr-FR" sz="2400"/>
              <a:t>Le champ fichier</a:t>
            </a:r>
          </a:p>
          <a:p>
            <a:pPr lvl="1" algn="l">
              <a:buNone/>
            </a:pPr>
            <a:r>
              <a:rPr lang="fr-FR" sz="2070">
                <a:solidFill>
                  <a:srgbClr val="1F4E79"/>
                </a:solidFill>
              </a:rPr>
              <a:t>	</a:t>
            </a:r>
            <a:r>
              <a:rPr lang="en-US" sz="2400">
                <a:solidFill>
                  <a:srgbClr val="1F4E79"/>
                </a:solidFill>
              </a:rPr>
              <a:t>&lt;input </a:t>
            </a:r>
            <a:r>
              <a:rPr lang="en-US" sz="2400">
                <a:solidFill>
                  <a:srgbClr val="FF0000"/>
                </a:solidFill>
              </a:rPr>
              <a:t>type</a:t>
            </a:r>
            <a:r>
              <a:rPr lang="en-US" sz="2400">
                <a:solidFill>
                  <a:srgbClr val="1F4E79"/>
                </a:solidFill>
              </a:rPr>
              <a:t>="</a:t>
            </a:r>
            <a:r>
              <a:rPr lang="en-US" sz="2400">
                <a:solidFill>
                  <a:srgbClr val="70AD47"/>
                </a:solidFill>
              </a:rPr>
              <a:t>file</a:t>
            </a:r>
            <a:r>
              <a:rPr lang="en-US" sz="2400">
                <a:solidFill>
                  <a:srgbClr val="1F4E79"/>
                </a:solidFill>
              </a:rPr>
              <a:t>" </a:t>
            </a:r>
            <a:r>
              <a:rPr lang="en-US" sz="2400">
                <a:solidFill>
                  <a:srgbClr val="FF0000"/>
                </a:solidFill>
              </a:rPr>
              <a:t>name</a:t>
            </a:r>
            <a:r>
              <a:rPr lang="en-US" sz="2400">
                <a:solidFill>
                  <a:srgbClr val="1F4E79"/>
                </a:solidFill>
              </a:rPr>
              <a:t>="</a:t>
            </a:r>
            <a:r>
              <a:rPr lang="en-US" sz="2400">
                <a:solidFill>
                  <a:srgbClr val="70AD47"/>
                </a:solidFill>
              </a:rPr>
              <a:t>fichier</a:t>
            </a:r>
            <a:r>
              <a:rPr lang="en-US" sz="2400">
                <a:solidFill>
                  <a:srgbClr val="1F4E79"/>
                </a:solidFill>
              </a:rPr>
              <a:t>" /&gt;</a:t>
            </a:r>
          </a:p>
          <a:p>
            <a:pPr lvl="1" algn="l">
              <a:buNone/>
            </a:pPr>
            <a:endParaRPr lang="en-US" sz="1800"/>
          </a:p>
          <a:p>
            <a:pPr marL="342900" lvl="1" indent="-342900" algn="l">
              <a:buClr>
                <a:srgbClr val="FF0000"/>
              </a:buClr>
              <a:buFont typeface="Arial" pitchFamily="34"/>
              <a:buChar char="•"/>
            </a:pPr>
            <a:r>
              <a:rPr lang="en-US" sz="2400"/>
              <a:t>Récupération dans la variable $_FILES;</a:t>
            </a:r>
          </a:p>
          <a:p>
            <a:pPr lvl="1" algn="l">
              <a:buNone/>
            </a:pPr>
            <a:r>
              <a:rPr lang="en-US" sz="2400">
                <a:solidFill>
                  <a:srgbClr val="1F4E79"/>
                </a:solidFill>
              </a:rPr>
              <a:t>	var_dump($_FILES);</a:t>
            </a:r>
            <a:endParaRPr lang="fr-FR" sz="2070">
              <a:solidFill>
                <a:srgbClr val="1F4E7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D05E2FEE-F477-4BB8-82B2-79FD1B46B9A5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Les fonctions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24772885-4943-4DF5-A33F-0C4474CA02C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42002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Récupération du fichier et Enregistrement</a:t>
            </a:r>
          </a:p>
          <a:p>
            <a:pPr lvl="0" algn="l">
              <a:buNone/>
            </a:pPr>
            <a:endParaRPr lang="fr-FR">
              <a:solidFill>
                <a:srgbClr val="FF0000"/>
              </a:solidFill>
            </a:endParaRPr>
          </a:p>
          <a:p>
            <a:pPr lvl="0" algn="l">
              <a:buNone/>
            </a:pPr>
            <a:endParaRPr lang="fr-FR">
              <a:solidFill>
                <a:srgbClr val="FF0000"/>
              </a:solidFill>
            </a:endParaRPr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4E9734D5-E28C-4CDA-9F44-C05B3CAB9A6A}"/>
              </a:ext>
            </a:extLst>
          </p:cNvPr>
          <p:cNvSpPr txBox="1"/>
          <p:nvPr/>
        </p:nvSpPr>
        <p:spPr>
          <a:xfrm>
            <a:off x="568034" y="2299853"/>
            <a:ext cx="8271159" cy="42473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if (isset($_FILES[‘cv’][</a:t>
            </a:r>
            <a:r>
              <a:rPr lang="fr-FR" sz="1800" b="0" i="0" u="none" strike="noStrike" kern="0" cap="none" spc="0" baseline="0">
                <a:solidFill>
                  <a:srgbClr val="1F4E79"/>
                </a:solidFill>
                <a:uFillTx/>
                <a:latin typeface="Calibri"/>
              </a:rPr>
              <a:t>‘</a:t>
            </a:r>
            <a:r>
              <a:rPr lang="fr-FR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error’]) AND </a:t>
            </a:r>
            <a:r>
              <a:rPr lang="fr-FR" sz="1800" b="0" i="0" u="none" strike="noStrike" kern="0" cap="none" spc="0" baseline="0">
                <a:solidFill>
                  <a:srgbClr val="1F4E79"/>
                </a:solidFill>
                <a:uFillTx/>
                <a:latin typeface="Calibri"/>
              </a:rPr>
              <a:t>$_FILES[‘cv’][‘error’] == 0 </a:t>
            </a:r>
            <a:r>
              <a:rPr lang="fr-FR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	$tmp_name = $_FILES[‘</a:t>
            </a:r>
            <a:r>
              <a:rPr lang="fr-FR" sz="1800" b="0" i="0" u="none" strike="noStrike" kern="0" cap="none" spc="0" baseline="0">
                <a:solidFill>
                  <a:srgbClr val="1F4E79"/>
                </a:solidFill>
                <a:uFillTx/>
                <a:latin typeface="Calibri"/>
              </a:rPr>
              <a:t>cv</a:t>
            </a:r>
            <a:r>
              <a:rPr lang="fr-FR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’][‘tmp_name’];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	$name = $_FILES[‘</a:t>
            </a:r>
            <a:r>
              <a:rPr lang="fr-FR" sz="1800" b="0" i="0" u="none" strike="noStrike" kern="0" cap="none" spc="0" baseline="0">
                <a:solidFill>
                  <a:srgbClr val="1F4E79"/>
                </a:solidFill>
                <a:uFillTx/>
                <a:latin typeface="Calibri"/>
              </a:rPr>
              <a:t>cv</a:t>
            </a:r>
            <a:r>
              <a:rPr lang="fr-FR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’][‘name’];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1F4E79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	if ( move_uploaded_file($tmp_name, 'files/' . $name) )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	{ </a:t>
            </a:r>
            <a:r>
              <a:rPr lang="fr-FR" sz="1800" b="0" i="0" u="none" strike="noStrike" kern="1200" cap="none" spc="0" baseline="0">
                <a:solidFill>
                  <a:srgbClr val="70AD47"/>
                </a:solidFill>
                <a:uFillTx/>
                <a:latin typeface="Calibri"/>
              </a:rPr>
              <a:t>//Si la fonction renvoie TRUE, c'est que ça a fonctionné...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		  echo 'Upload effectue avec succes !';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	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	else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	{ </a:t>
            </a:r>
            <a:r>
              <a:rPr lang="fr-FR" sz="1800" b="0" i="0" u="none" strike="noStrike" kern="1200" cap="none" spc="0" baseline="0">
                <a:solidFill>
                  <a:srgbClr val="70AD47"/>
                </a:solidFill>
                <a:uFillTx/>
                <a:latin typeface="Calibri"/>
              </a:rPr>
              <a:t>//Sinon (la fonction renvoie FALSE).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		echo 'Echec de l\'upload !';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	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	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169F64C7-02EC-4A63-A9F0-8FD0DD35FA54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Les fonctions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6794B7ED-79AC-4107-B23F-51CFBE5260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Cas pratique 4 :</a:t>
            </a:r>
          </a:p>
          <a:p>
            <a:pPr marL="457200" lvl="0" indent="-457200">
              <a:buClr>
                <a:srgbClr val="FF0000"/>
              </a:buClr>
            </a:pPr>
            <a:endParaRPr lang="fr-FR" sz="1200"/>
          </a:p>
          <a:p>
            <a:pPr marL="457200" lvl="0" indent="-457200">
              <a:buClr>
                <a:srgbClr val="FF0000"/>
              </a:buClr>
            </a:pPr>
            <a:endParaRPr lang="fr-FR" sz="12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Ajouter un champ CV dans le formulaire et gérer l’enregistrement de ceux-ci.</a:t>
            </a:r>
            <a:endParaRPr lang="fr-FR" sz="2400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097B1A12-77BE-46BE-B1D8-8C7EE140E91D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Les fonctions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F5668C2D-6E39-4204-8359-22E8C2A7FD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42002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Pourquoi des fonctions ?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Permettre la réutilisation de code</a:t>
            </a:r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endParaRPr lang="fr-FR" sz="2800"/>
          </a:p>
          <a:p>
            <a:pPr lvl="0" algn="just">
              <a:buNone/>
            </a:pPr>
            <a:r>
              <a:rPr lang="fr-FR" sz="2800" i="1"/>
              <a:t>	Principe de la boîte magique.</a:t>
            </a:r>
            <a:endParaRPr lang="fr-FR" sz="2400" i="1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4EE1B88A-A2E7-4ABF-89EC-897CA2508671}"/>
              </a:ext>
            </a:extLst>
          </p:cNvPr>
          <p:cNvSpPr/>
          <p:nvPr/>
        </p:nvSpPr>
        <p:spPr>
          <a:xfrm>
            <a:off x="4023954" y="4831771"/>
            <a:ext cx="1849584" cy="1371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19697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min f41 f40"/>
              <a:gd name="f45" fmla="*/ f44 f7 1"/>
              <a:gd name="f46" fmla="*/ f45 1 100000"/>
              <a:gd name="f47" fmla="+- f38 0 f46"/>
              <a:gd name="f48" fmla="+- f46 f38 0"/>
              <a:gd name="f49" fmla="+- f37 0 f46"/>
              <a:gd name="f50" fmla="+- f46 f37 0"/>
              <a:gd name="f51" fmla="*/ f46 f34 1"/>
              <a:gd name="f52" fmla="*/ f47 1 2"/>
              <a:gd name="f53" fmla="*/ f48 1 2"/>
              <a:gd name="f54" fmla="*/ f49 1 2"/>
              <a:gd name="f55" fmla="*/ f50 1 2"/>
              <a:gd name="f56" fmla="*/ f49 f34 1"/>
              <a:gd name="f57" fmla="*/ f47 f34 1"/>
              <a:gd name="f58" fmla="*/ f55 f34 1"/>
              <a:gd name="f59" fmla="*/ f54 f34 1"/>
              <a:gd name="f60" fmla="*/ f53 f34 1"/>
              <a:gd name="f61" fmla="*/ f52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8" y="f39"/>
              </a:cxn>
              <a:cxn ang="f30">
                <a:pos x="f59" y="f51"/>
              </a:cxn>
              <a:cxn ang="f31">
                <a:pos x="f39" y="f60"/>
              </a:cxn>
              <a:cxn ang="f32">
                <a:pos x="f59" y="f42"/>
              </a:cxn>
              <a:cxn ang="f33">
                <a:pos x="f56" y="f60"/>
              </a:cxn>
              <a:cxn ang="f33">
                <a:pos x="f43" y="f61"/>
              </a:cxn>
            </a:cxnLst>
            <a:rect l="f39" t="f51" r="f56" b="f42"/>
            <a:pathLst>
              <a:path stroke="0">
                <a:moveTo>
                  <a:pt x="f39" y="f51"/>
                </a:moveTo>
                <a:lnTo>
                  <a:pt x="f56" y="f51"/>
                </a:lnTo>
                <a:lnTo>
                  <a:pt x="f56" y="f42"/>
                </a:lnTo>
                <a:lnTo>
                  <a:pt x="f39" y="f42"/>
                </a:lnTo>
                <a:close/>
              </a:path>
              <a:path stroke="0">
                <a:moveTo>
                  <a:pt x="f56" y="f51"/>
                </a:moveTo>
                <a:lnTo>
                  <a:pt x="f43" y="f39"/>
                </a:lnTo>
                <a:lnTo>
                  <a:pt x="f43" y="f57"/>
                </a:lnTo>
                <a:lnTo>
                  <a:pt x="f56" y="f42"/>
                </a:lnTo>
                <a:close/>
              </a:path>
              <a:path stroke="0">
                <a:moveTo>
                  <a:pt x="f39" y="f51"/>
                </a:moveTo>
                <a:lnTo>
                  <a:pt x="f51" y="f39"/>
                </a:lnTo>
                <a:lnTo>
                  <a:pt x="f43" y="f39"/>
                </a:lnTo>
                <a:lnTo>
                  <a:pt x="f56" y="f51"/>
                </a:lnTo>
                <a:close/>
              </a:path>
              <a:path fill="none">
                <a:moveTo>
                  <a:pt x="f39" y="f51"/>
                </a:moveTo>
                <a:lnTo>
                  <a:pt x="f51" y="f39"/>
                </a:lnTo>
                <a:lnTo>
                  <a:pt x="f43" y="f39"/>
                </a:lnTo>
                <a:lnTo>
                  <a:pt x="f43" y="f57"/>
                </a:lnTo>
                <a:lnTo>
                  <a:pt x="f56" y="f42"/>
                </a:lnTo>
                <a:lnTo>
                  <a:pt x="f39" y="f42"/>
                </a:lnTo>
                <a:close/>
                <a:moveTo>
                  <a:pt x="f39" y="f51"/>
                </a:moveTo>
                <a:lnTo>
                  <a:pt x="f56" y="f51"/>
                </a:lnTo>
                <a:lnTo>
                  <a:pt x="f43" y="f39"/>
                </a:lnTo>
                <a:moveTo>
                  <a:pt x="f56" y="f51"/>
                </a:moveTo>
                <a:lnTo>
                  <a:pt x="f56" y="f42"/>
                </a:lnTo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5" name="Connecteur droit avec flèche 5">
            <a:extLst>
              <a:ext uri="{FF2B5EF4-FFF2-40B4-BE49-F238E27FC236}">
                <a16:creationId xmlns:a16="http://schemas.microsoft.com/office/drawing/2014/main" id="{F744F83D-94DF-4645-9A5B-13C4F2BC53CA}"/>
              </a:ext>
            </a:extLst>
          </p:cNvPr>
          <p:cNvCxnSpPr>
            <a:endCxn id="4" idx="6"/>
          </p:cNvCxnSpPr>
          <p:nvPr/>
        </p:nvCxnSpPr>
        <p:spPr>
          <a:xfrm flipV="1">
            <a:off x="2795156" y="5652656"/>
            <a:ext cx="1228798" cy="41559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6" name="Connecteur droit avec flèche 7">
            <a:extLst>
              <a:ext uri="{FF2B5EF4-FFF2-40B4-BE49-F238E27FC236}">
                <a16:creationId xmlns:a16="http://schemas.microsoft.com/office/drawing/2014/main" id="{13AA55FD-FE22-40C8-8941-5EDC47FBC928}"/>
              </a:ext>
            </a:extLst>
          </p:cNvPr>
          <p:cNvCxnSpPr/>
          <p:nvPr/>
        </p:nvCxnSpPr>
        <p:spPr>
          <a:xfrm flipV="1">
            <a:off x="5701146" y="5689021"/>
            <a:ext cx="1228798" cy="5194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7" name="ZoneTexte 8">
            <a:extLst>
              <a:ext uri="{FF2B5EF4-FFF2-40B4-BE49-F238E27FC236}">
                <a16:creationId xmlns:a16="http://schemas.microsoft.com/office/drawing/2014/main" id="{6C71EE07-7E0E-472C-BDA4-8A44450A1537}"/>
              </a:ext>
            </a:extLst>
          </p:cNvPr>
          <p:cNvSpPr txBox="1"/>
          <p:nvPr/>
        </p:nvSpPr>
        <p:spPr>
          <a:xfrm>
            <a:off x="2079894" y="5504358"/>
            <a:ext cx="71526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‘Jean’</a:t>
            </a:r>
          </a:p>
        </p:txBody>
      </p:sp>
      <p:sp>
        <p:nvSpPr>
          <p:cNvPr id="8" name="ZoneTexte 9">
            <a:extLst>
              <a:ext uri="{FF2B5EF4-FFF2-40B4-BE49-F238E27FC236}">
                <a16:creationId xmlns:a16="http://schemas.microsoft.com/office/drawing/2014/main" id="{79CCFB48-9E01-4AC4-BB78-FEFE5761066E}"/>
              </a:ext>
            </a:extLst>
          </p:cNvPr>
          <p:cNvSpPr txBox="1"/>
          <p:nvPr/>
        </p:nvSpPr>
        <p:spPr>
          <a:xfrm>
            <a:off x="6929944" y="5517571"/>
            <a:ext cx="127471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Hello Jean 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AC17DEAA-029B-45C8-93A9-846E18782F29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Les fonctions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3316B0CB-4783-4737-B47B-4E98F320D5C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42002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Utilisation d’une fonction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Définir une fonction : </a:t>
            </a:r>
            <a:r>
              <a:rPr lang="fr-FR" sz="2800" b="1"/>
              <a:t>nom</a:t>
            </a:r>
            <a:r>
              <a:rPr lang="fr-FR" sz="2800"/>
              <a:t>, </a:t>
            </a:r>
            <a:r>
              <a:rPr lang="fr-FR" sz="2800" b="1"/>
              <a:t>entrées</a:t>
            </a:r>
            <a:r>
              <a:rPr lang="fr-FR" sz="2800"/>
              <a:t>, </a:t>
            </a:r>
            <a:r>
              <a:rPr lang="fr-FR" sz="2800" b="1"/>
              <a:t>sortie</a:t>
            </a:r>
          </a:p>
          <a:p>
            <a:pPr lvl="0" algn="just">
              <a:buNone/>
            </a:pPr>
            <a:endParaRPr lang="fr-FR" sz="1000"/>
          </a:p>
          <a:p>
            <a:pPr marL="1081085" lvl="2" indent="-457200" algn="just">
              <a:buClr>
                <a:srgbClr val="FF0000"/>
              </a:buClr>
              <a:buFont typeface="Wingdings" pitchFamily="2"/>
              <a:buChar char="Ø"/>
            </a:pPr>
            <a:r>
              <a:rPr lang="fr-FR" sz="2400"/>
              <a:t>Nom : 	</a:t>
            </a:r>
            <a:r>
              <a:rPr lang="fr-FR" sz="2400" i="1">
                <a:solidFill>
                  <a:srgbClr val="1F4E79"/>
                </a:solidFill>
              </a:rPr>
              <a:t>function NomDeMaFonction ()</a:t>
            </a:r>
          </a:p>
          <a:p>
            <a:pPr marL="1081085" lvl="2" indent="-457200" algn="just">
              <a:buClr>
                <a:srgbClr val="FF0000"/>
              </a:buClr>
              <a:buFont typeface="Wingdings" pitchFamily="2"/>
              <a:buChar char="Ø"/>
            </a:pPr>
            <a:r>
              <a:rPr lang="fr-FR" sz="2400"/>
              <a:t>Entrées :	variables à donner</a:t>
            </a:r>
          </a:p>
          <a:p>
            <a:pPr marL="1081085" lvl="2" indent="-457200" algn="just">
              <a:buClr>
                <a:srgbClr val="FF0000"/>
              </a:buClr>
              <a:buFont typeface="Wingdings" pitchFamily="2"/>
              <a:buChar char="Ø"/>
            </a:pPr>
            <a:r>
              <a:rPr lang="fr-FR" sz="2400"/>
              <a:t>Sortie : 	Résultat à renvoyer (</a:t>
            </a:r>
            <a:r>
              <a:rPr lang="fr-FR" sz="2400">
                <a:solidFill>
                  <a:srgbClr val="FF0000"/>
                </a:solidFill>
              </a:rPr>
              <a:t>un seul</a:t>
            </a:r>
            <a:r>
              <a:rPr lang="fr-FR" sz="2400"/>
              <a:t>)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39049B0C-9925-40A3-A2B0-DAAAA2A4C599}"/>
              </a:ext>
            </a:extLst>
          </p:cNvPr>
          <p:cNvSpPr/>
          <p:nvPr/>
        </p:nvSpPr>
        <p:spPr>
          <a:xfrm>
            <a:off x="4200598" y="5386382"/>
            <a:ext cx="1849584" cy="1371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19697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min f41 f40"/>
              <a:gd name="f45" fmla="*/ f44 f7 1"/>
              <a:gd name="f46" fmla="*/ f45 1 100000"/>
              <a:gd name="f47" fmla="+- f38 0 f46"/>
              <a:gd name="f48" fmla="+- f46 f38 0"/>
              <a:gd name="f49" fmla="+- f37 0 f46"/>
              <a:gd name="f50" fmla="+- f46 f37 0"/>
              <a:gd name="f51" fmla="*/ f46 f34 1"/>
              <a:gd name="f52" fmla="*/ f47 1 2"/>
              <a:gd name="f53" fmla="*/ f48 1 2"/>
              <a:gd name="f54" fmla="*/ f49 1 2"/>
              <a:gd name="f55" fmla="*/ f50 1 2"/>
              <a:gd name="f56" fmla="*/ f49 f34 1"/>
              <a:gd name="f57" fmla="*/ f47 f34 1"/>
              <a:gd name="f58" fmla="*/ f55 f34 1"/>
              <a:gd name="f59" fmla="*/ f54 f34 1"/>
              <a:gd name="f60" fmla="*/ f53 f34 1"/>
              <a:gd name="f61" fmla="*/ f52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8" y="f39"/>
              </a:cxn>
              <a:cxn ang="f30">
                <a:pos x="f59" y="f51"/>
              </a:cxn>
              <a:cxn ang="f31">
                <a:pos x="f39" y="f60"/>
              </a:cxn>
              <a:cxn ang="f32">
                <a:pos x="f59" y="f42"/>
              </a:cxn>
              <a:cxn ang="f33">
                <a:pos x="f56" y="f60"/>
              </a:cxn>
              <a:cxn ang="f33">
                <a:pos x="f43" y="f61"/>
              </a:cxn>
            </a:cxnLst>
            <a:rect l="f39" t="f51" r="f56" b="f42"/>
            <a:pathLst>
              <a:path stroke="0">
                <a:moveTo>
                  <a:pt x="f39" y="f51"/>
                </a:moveTo>
                <a:lnTo>
                  <a:pt x="f56" y="f51"/>
                </a:lnTo>
                <a:lnTo>
                  <a:pt x="f56" y="f42"/>
                </a:lnTo>
                <a:lnTo>
                  <a:pt x="f39" y="f42"/>
                </a:lnTo>
                <a:close/>
              </a:path>
              <a:path stroke="0">
                <a:moveTo>
                  <a:pt x="f56" y="f51"/>
                </a:moveTo>
                <a:lnTo>
                  <a:pt x="f43" y="f39"/>
                </a:lnTo>
                <a:lnTo>
                  <a:pt x="f43" y="f57"/>
                </a:lnTo>
                <a:lnTo>
                  <a:pt x="f56" y="f42"/>
                </a:lnTo>
                <a:close/>
              </a:path>
              <a:path stroke="0">
                <a:moveTo>
                  <a:pt x="f39" y="f51"/>
                </a:moveTo>
                <a:lnTo>
                  <a:pt x="f51" y="f39"/>
                </a:lnTo>
                <a:lnTo>
                  <a:pt x="f43" y="f39"/>
                </a:lnTo>
                <a:lnTo>
                  <a:pt x="f56" y="f51"/>
                </a:lnTo>
                <a:close/>
              </a:path>
              <a:path fill="none">
                <a:moveTo>
                  <a:pt x="f39" y="f51"/>
                </a:moveTo>
                <a:lnTo>
                  <a:pt x="f51" y="f39"/>
                </a:lnTo>
                <a:lnTo>
                  <a:pt x="f43" y="f39"/>
                </a:lnTo>
                <a:lnTo>
                  <a:pt x="f43" y="f57"/>
                </a:lnTo>
                <a:lnTo>
                  <a:pt x="f56" y="f42"/>
                </a:lnTo>
                <a:lnTo>
                  <a:pt x="f39" y="f42"/>
                </a:lnTo>
                <a:close/>
                <a:moveTo>
                  <a:pt x="f39" y="f51"/>
                </a:moveTo>
                <a:lnTo>
                  <a:pt x="f56" y="f51"/>
                </a:lnTo>
                <a:lnTo>
                  <a:pt x="f43" y="f39"/>
                </a:lnTo>
                <a:moveTo>
                  <a:pt x="f56" y="f51"/>
                </a:moveTo>
                <a:lnTo>
                  <a:pt x="f56" y="f42"/>
                </a:lnTo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5" name="Connecteur droit avec flèche 5">
            <a:extLst>
              <a:ext uri="{FF2B5EF4-FFF2-40B4-BE49-F238E27FC236}">
                <a16:creationId xmlns:a16="http://schemas.microsoft.com/office/drawing/2014/main" id="{1017FBD8-09EC-4DAE-AF11-15266CC7AC1B}"/>
              </a:ext>
            </a:extLst>
          </p:cNvPr>
          <p:cNvCxnSpPr>
            <a:endCxn id="4" idx="6"/>
          </p:cNvCxnSpPr>
          <p:nvPr/>
        </p:nvCxnSpPr>
        <p:spPr>
          <a:xfrm flipV="1">
            <a:off x="2971800" y="6207267"/>
            <a:ext cx="1228798" cy="41559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6" name="Connecteur droit avec flèche 7">
            <a:extLst>
              <a:ext uri="{FF2B5EF4-FFF2-40B4-BE49-F238E27FC236}">
                <a16:creationId xmlns:a16="http://schemas.microsoft.com/office/drawing/2014/main" id="{CF780008-43CE-49ED-B0B7-396DDBB6E700}"/>
              </a:ext>
            </a:extLst>
          </p:cNvPr>
          <p:cNvCxnSpPr/>
          <p:nvPr/>
        </p:nvCxnSpPr>
        <p:spPr>
          <a:xfrm flipV="1">
            <a:off x="5877790" y="6243632"/>
            <a:ext cx="1228798" cy="5194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7" name="ZoneTexte 8">
            <a:extLst>
              <a:ext uri="{FF2B5EF4-FFF2-40B4-BE49-F238E27FC236}">
                <a16:creationId xmlns:a16="http://schemas.microsoft.com/office/drawing/2014/main" id="{A0279E93-E82D-4DDB-A17A-BB7E23583434}"/>
              </a:ext>
            </a:extLst>
          </p:cNvPr>
          <p:cNvSpPr txBox="1"/>
          <p:nvPr/>
        </p:nvSpPr>
        <p:spPr>
          <a:xfrm>
            <a:off x="1927728" y="6043379"/>
            <a:ext cx="104407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$prenom</a:t>
            </a:r>
          </a:p>
        </p:txBody>
      </p:sp>
      <p:sp>
        <p:nvSpPr>
          <p:cNvPr id="8" name="ZoneTexte 9">
            <a:extLst>
              <a:ext uri="{FF2B5EF4-FFF2-40B4-BE49-F238E27FC236}">
                <a16:creationId xmlns:a16="http://schemas.microsoft.com/office/drawing/2014/main" id="{0D0662FC-21C6-45BB-BC01-9E537A33299F}"/>
              </a:ext>
            </a:extLst>
          </p:cNvPr>
          <p:cNvSpPr txBox="1"/>
          <p:nvPr/>
        </p:nvSpPr>
        <p:spPr>
          <a:xfrm>
            <a:off x="7106588" y="6072182"/>
            <a:ext cx="127471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Hello Jean !</a:t>
            </a:r>
          </a:p>
        </p:txBody>
      </p:sp>
      <p:sp>
        <p:nvSpPr>
          <p:cNvPr id="9" name="ZoneTexte 10">
            <a:extLst>
              <a:ext uri="{FF2B5EF4-FFF2-40B4-BE49-F238E27FC236}">
                <a16:creationId xmlns:a16="http://schemas.microsoft.com/office/drawing/2014/main" id="{FB105C10-1504-4371-BC4F-152B32DA0282}"/>
              </a:ext>
            </a:extLst>
          </p:cNvPr>
          <p:cNvSpPr txBox="1"/>
          <p:nvPr/>
        </p:nvSpPr>
        <p:spPr>
          <a:xfrm>
            <a:off x="1927728" y="5558491"/>
            <a:ext cx="185467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$prenom = ‘Jean’;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C11CD9D7-D4E9-4781-B7FD-500A7ABB532A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Les fonctions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7D3EBB8A-7781-4009-A9D4-12F41B315A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42002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Définition d’une fonction</a:t>
            </a:r>
          </a:p>
          <a:p>
            <a:pPr lvl="0" algn="just">
              <a:buNone/>
            </a:pPr>
            <a:endParaRPr lang="fr-FR" sz="1000"/>
          </a:p>
          <a:p>
            <a:pPr lvl="0" algn="just">
              <a:buNone/>
            </a:pPr>
            <a:r>
              <a:rPr lang="fr-FR" sz="2400" i="1">
                <a:solidFill>
                  <a:srgbClr val="1F4E79"/>
                </a:solidFill>
              </a:rPr>
              <a:t>	function NomDeMaFonction ($_prenom)</a:t>
            </a:r>
          </a:p>
          <a:p>
            <a:pPr lvl="0" algn="just">
              <a:buNone/>
            </a:pPr>
            <a:r>
              <a:rPr lang="fr-FR" sz="2400" i="1">
                <a:solidFill>
                  <a:srgbClr val="1F4E79"/>
                </a:solidFill>
              </a:rPr>
              <a:t>	{</a:t>
            </a:r>
          </a:p>
          <a:p>
            <a:pPr lvl="0" algn="just">
              <a:buNone/>
            </a:pPr>
            <a:r>
              <a:rPr lang="fr-FR" sz="2400" i="1">
                <a:solidFill>
                  <a:srgbClr val="1F4E79"/>
                </a:solidFill>
              </a:rPr>
              <a:t>		</a:t>
            </a:r>
            <a:r>
              <a:rPr lang="fr-FR" sz="2400" i="1">
                <a:solidFill>
                  <a:srgbClr val="70AD47"/>
                </a:solidFill>
              </a:rPr>
              <a:t>// …instructions…</a:t>
            </a:r>
          </a:p>
          <a:p>
            <a:pPr lvl="0" algn="just">
              <a:buNone/>
            </a:pPr>
            <a:r>
              <a:rPr lang="fr-FR" sz="2400" i="1">
                <a:solidFill>
                  <a:srgbClr val="1F4E79"/>
                </a:solidFill>
              </a:rPr>
              <a:t>		return ‘Hello ‘ . $_prenom . ‘ !’;</a:t>
            </a:r>
          </a:p>
          <a:p>
            <a:pPr lvl="0" algn="just">
              <a:buNone/>
            </a:pPr>
            <a:r>
              <a:rPr lang="fr-FR" sz="2400" i="1">
                <a:solidFill>
                  <a:srgbClr val="1F4E79"/>
                </a:solidFill>
              </a:rPr>
              <a:t>	}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81E05C83-C9ED-4636-ACB6-20C9BA7230E3}"/>
              </a:ext>
            </a:extLst>
          </p:cNvPr>
          <p:cNvSpPr/>
          <p:nvPr/>
        </p:nvSpPr>
        <p:spPr>
          <a:xfrm>
            <a:off x="4200598" y="5386382"/>
            <a:ext cx="1849584" cy="1371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19697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min f41 f40"/>
              <a:gd name="f45" fmla="*/ f44 f7 1"/>
              <a:gd name="f46" fmla="*/ f45 1 100000"/>
              <a:gd name="f47" fmla="+- f38 0 f46"/>
              <a:gd name="f48" fmla="+- f46 f38 0"/>
              <a:gd name="f49" fmla="+- f37 0 f46"/>
              <a:gd name="f50" fmla="+- f46 f37 0"/>
              <a:gd name="f51" fmla="*/ f46 f34 1"/>
              <a:gd name="f52" fmla="*/ f47 1 2"/>
              <a:gd name="f53" fmla="*/ f48 1 2"/>
              <a:gd name="f54" fmla="*/ f49 1 2"/>
              <a:gd name="f55" fmla="*/ f50 1 2"/>
              <a:gd name="f56" fmla="*/ f49 f34 1"/>
              <a:gd name="f57" fmla="*/ f47 f34 1"/>
              <a:gd name="f58" fmla="*/ f55 f34 1"/>
              <a:gd name="f59" fmla="*/ f54 f34 1"/>
              <a:gd name="f60" fmla="*/ f53 f34 1"/>
              <a:gd name="f61" fmla="*/ f52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8" y="f39"/>
              </a:cxn>
              <a:cxn ang="f30">
                <a:pos x="f59" y="f51"/>
              </a:cxn>
              <a:cxn ang="f31">
                <a:pos x="f39" y="f60"/>
              </a:cxn>
              <a:cxn ang="f32">
                <a:pos x="f59" y="f42"/>
              </a:cxn>
              <a:cxn ang="f33">
                <a:pos x="f56" y="f60"/>
              </a:cxn>
              <a:cxn ang="f33">
                <a:pos x="f43" y="f61"/>
              </a:cxn>
            </a:cxnLst>
            <a:rect l="f39" t="f51" r="f56" b="f42"/>
            <a:pathLst>
              <a:path stroke="0">
                <a:moveTo>
                  <a:pt x="f39" y="f51"/>
                </a:moveTo>
                <a:lnTo>
                  <a:pt x="f56" y="f51"/>
                </a:lnTo>
                <a:lnTo>
                  <a:pt x="f56" y="f42"/>
                </a:lnTo>
                <a:lnTo>
                  <a:pt x="f39" y="f42"/>
                </a:lnTo>
                <a:close/>
              </a:path>
              <a:path stroke="0">
                <a:moveTo>
                  <a:pt x="f56" y="f51"/>
                </a:moveTo>
                <a:lnTo>
                  <a:pt x="f43" y="f39"/>
                </a:lnTo>
                <a:lnTo>
                  <a:pt x="f43" y="f57"/>
                </a:lnTo>
                <a:lnTo>
                  <a:pt x="f56" y="f42"/>
                </a:lnTo>
                <a:close/>
              </a:path>
              <a:path stroke="0">
                <a:moveTo>
                  <a:pt x="f39" y="f51"/>
                </a:moveTo>
                <a:lnTo>
                  <a:pt x="f51" y="f39"/>
                </a:lnTo>
                <a:lnTo>
                  <a:pt x="f43" y="f39"/>
                </a:lnTo>
                <a:lnTo>
                  <a:pt x="f56" y="f51"/>
                </a:lnTo>
                <a:close/>
              </a:path>
              <a:path fill="none">
                <a:moveTo>
                  <a:pt x="f39" y="f51"/>
                </a:moveTo>
                <a:lnTo>
                  <a:pt x="f51" y="f39"/>
                </a:lnTo>
                <a:lnTo>
                  <a:pt x="f43" y="f39"/>
                </a:lnTo>
                <a:lnTo>
                  <a:pt x="f43" y="f57"/>
                </a:lnTo>
                <a:lnTo>
                  <a:pt x="f56" y="f42"/>
                </a:lnTo>
                <a:lnTo>
                  <a:pt x="f39" y="f42"/>
                </a:lnTo>
                <a:close/>
                <a:moveTo>
                  <a:pt x="f39" y="f51"/>
                </a:moveTo>
                <a:lnTo>
                  <a:pt x="f56" y="f51"/>
                </a:lnTo>
                <a:lnTo>
                  <a:pt x="f43" y="f39"/>
                </a:lnTo>
                <a:moveTo>
                  <a:pt x="f56" y="f51"/>
                </a:moveTo>
                <a:lnTo>
                  <a:pt x="f56" y="f42"/>
                </a:lnTo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5" name="Connecteur droit avec flèche 5">
            <a:extLst>
              <a:ext uri="{FF2B5EF4-FFF2-40B4-BE49-F238E27FC236}">
                <a16:creationId xmlns:a16="http://schemas.microsoft.com/office/drawing/2014/main" id="{C1306BF9-92F8-4C70-86FF-A648D351D0ED}"/>
              </a:ext>
            </a:extLst>
          </p:cNvPr>
          <p:cNvCxnSpPr>
            <a:endCxn id="4" idx="6"/>
          </p:cNvCxnSpPr>
          <p:nvPr/>
        </p:nvCxnSpPr>
        <p:spPr>
          <a:xfrm flipV="1">
            <a:off x="2971800" y="6207267"/>
            <a:ext cx="1228798" cy="41559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6" name="Connecteur droit avec flèche 7">
            <a:extLst>
              <a:ext uri="{FF2B5EF4-FFF2-40B4-BE49-F238E27FC236}">
                <a16:creationId xmlns:a16="http://schemas.microsoft.com/office/drawing/2014/main" id="{C0AE4603-D441-46BA-A1C1-2A5855F68093}"/>
              </a:ext>
            </a:extLst>
          </p:cNvPr>
          <p:cNvCxnSpPr/>
          <p:nvPr/>
        </p:nvCxnSpPr>
        <p:spPr>
          <a:xfrm flipV="1">
            <a:off x="5877790" y="6243632"/>
            <a:ext cx="1228798" cy="5194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7" name="ZoneTexte 8">
            <a:extLst>
              <a:ext uri="{FF2B5EF4-FFF2-40B4-BE49-F238E27FC236}">
                <a16:creationId xmlns:a16="http://schemas.microsoft.com/office/drawing/2014/main" id="{B15A27BD-3262-4730-B37E-3DAD7CACA7CC}"/>
              </a:ext>
            </a:extLst>
          </p:cNvPr>
          <p:cNvSpPr txBox="1"/>
          <p:nvPr/>
        </p:nvSpPr>
        <p:spPr>
          <a:xfrm>
            <a:off x="1927728" y="6043379"/>
            <a:ext cx="104407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$prenom</a:t>
            </a:r>
          </a:p>
        </p:txBody>
      </p:sp>
      <p:sp>
        <p:nvSpPr>
          <p:cNvPr id="8" name="ZoneTexte 9">
            <a:extLst>
              <a:ext uri="{FF2B5EF4-FFF2-40B4-BE49-F238E27FC236}">
                <a16:creationId xmlns:a16="http://schemas.microsoft.com/office/drawing/2014/main" id="{674F710B-D57D-41CF-BF2F-35415218B664}"/>
              </a:ext>
            </a:extLst>
          </p:cNvPr>
          <p:cNvSpPr txBox="1"/>
          <p:nvPr/>
        </p:nvSpPr>
        <p:spPr>
          <a:xfrm>
            <a:off x="7106588" y="6072182"/>
            <a:ext cx="127471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Hello Jean !</a:t>
            </a:r>
          </a:p>
        </p:txBody>
      </p:sp>
      <p:sp>
        <p:nvSpPr>
          <p:cNvPr id="9" name="ZoneTexte 10">
            <a:extLst>
              <a:ext uri="{FF2B5EF4-FFF2-40B4-BE49-F238E27FC236}">
                <a16:creationId xmlns:a16="http://schemas.microsoft.com/office/drawing/2014/main" id="{7F12F619-261B-4D48-9FD0-F66D08DEAAB2}"/>
              </a:ext>
            </a:extLst>
          </p:cNvPr>
          <p:cNvSpPr txBox="1"/>
          <p:nvPr/>
        </p:nvSpPr>
        <p:spPr>
          <a:xfrm>
            <a:off x="1927728" y="5558491"/>
            <a:ext cx="185467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$prenom = ‘Jean’;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543DB0C0-EB5A-4408-BAE2-A5913F42D920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Les fonctions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5D74AB8D-B478-4C10-BCC1-F3C63202770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42002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Bibliothèque de fonctions</a:t>
            </a:r>
          </a:p>
          <a:p>
            <a:pPr lvl="0" algn="just">
              <a:buNone/>
            </a:pPr>
            <a:endParaRPr lang="fr-FR" sz="1000"/>
          </a:p>
          <a:p>
            <a:pPr marL="342900" lvl="0" indent="-342900" algn="just">
              <a:buClr>
                <a:srgbClr val="FF0000"/>
              </a:buClr>
            </a:pPr>
            <a:r>
              <a:rPr lang="fr-FR" sz="2400"/>
              <a:t>But : Centraliser toutes les fonctions</a:t>
            </a:r>
          </a:p>
          <a:p>
            <a:pPr marL="342900" lvl="0" indent="-342900" algn="just">
              <a:buClr>
                <a:srgbClr val="FF0000"/>
              </a:buClr>
            </a:pPr>
            <a:endParaRPr lang="fr-FR" sz="1000"/>
          </a:p>
          <a:p>
            <a:pPr marL="342900" lvl="0" indent="-342900" algn="just">
              <a:buClr>
                <a:srgbClr val="FF0000"/>
              </a:buClr>
            </a:pPr>
            <a:r>
              <a:rPr lang="fr-FR" sz="2400"/>
              <a:t>Fichier </a:t>
            </a:r>
            <a:r>
              <a:rPr lang="fr-FR" sz="2400" i="1"/>
              <a:t>functions.php </a:t>
            </a:r>
            <a:r>
              <a:rPr lang="fr-FR" sz="2400"/>
              <a:t>à inclure </a:t>
            </a:r>
          </a:p>
          <a:p>
            <a:pPr lvl="0" algn="just">
              <a:buNone/>
            </a:pPr>
            <a:endParaRPr lang="fr-FR" sz="1050"/>
          </a:p>
          <a:p>
            <a:pPr marL="342900" lvl="0" indent="-342900" algn="just">
              <a:buClr>
                <a:srgbClr val="FF0000"/>
              </a:buClr>
            </a:pPr>
            <a:r>
              <a:rPr lang="fr-FR" sz="2400"/>
              <a:t>Bonne pratique : les commentaires</a:t>
            </a:r>
          </a:p>
          <a:p>
            <a:pPr lvl="0" algn="just">
              <a:buNone/>
            </a:pPr>
            <a:r>
              <a:rPr lang="fr-FR" sz="2800"/>
              <a:t>	</a:t>
            </a:r>
            <a:r>
              <a:rPr lang="fr-FR" sz="1800">
                <a:solidFill>
                  <a:srgbClr val="70AD47"/>
                </a:solidFill>
              </a:rPr>
              <a:t>/**</a:t>
            </a:r>
          </a:p>
          <a:p>
            <a:pPr lvl="0" algn="just">
              <a:buNone/>
            </a:pPr>
            <a:r>
              <a:rPr lang="fr-FR" sz="1800">
                <a:solidFill>
                  <a:srgbClr val="70AD47"/>
                </a:solidFill>
              </a:rPr>
              <a:t>	 *	</a:t>
            </a:r>
            <a:r>
              <a:rPr lang="fr-FR" sz="1800" i="1">
                <a:solidFill>
                  <a:srgbClr val="70AD47"/>
                </a:solidFill>
              </a:rPr>
              <a:t>description de la fonction</a:t>
            </a:r>
          </a:p>
          <a:p>
            <a:pPr lvl="0" algn="just">
              <a:buNone/>
            </a:pPr>
            <a:r>
              <a:rPr lang="fr-FR" sz="1800">
                <a:solidFill>
                  <a:srgbClr val="70AD47"/>
                </a:solidFill>
              </a:rPr>
              <a:t>	 **/</a:t>
            </a:r>
          </a:p>
          <a:p>
            <a:pPr lvl="0" algn="just">
              <a:buNone/>
            </a:pPr>
            <a:r>
              <a:rPr lang="fr-FR" sz="1800"/>
              <a:t>	</a:t>
            </a:r>
            <a:r>
              <a:rPr lang="fr-FR" sz="1800">
                <a:solidFill>
                  <a:srgbClr val="1F4E79"/>
                </a:solidFill>
              </a:rPr>
              <a:t>function MaFonction ($_test) { …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7D404BD2-8F08-410B-B1C7-B08AD73AAF76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Les fonctions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D0129A85-6EF8-436D-B9D5-3D186371CC3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Cas pratique 3 :</a:t>
            </a:r>
          </a:p>
          <a:p>
            <a:pPr marL="457200" lvl="0" indent="-457200">
              <a:buClr>
                <a:srgbClr val="FF0000"/>
              </a:buClr>
            </a:pPr>
            <a:endParaRPr lang="fr-FR" sz="12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Créer une fonction qui prend en paramètre un prénom et affiche « Hello ! » suivit du prénom.</a:t>
            </a:r>
          </a:p>
          <a:p>
            <a:pPr marL="1344616" lvl="1" indent="-457200">
              <a:buClr>
                <a:srgbClr val="FF0000"/>
              </a:buClr>
              <a:buFont typeface="Wingdings" pitchFamily="2"/>
              <a:buChar char="Ø"/>
            </a:pPr>
            <a:r>
              <a:rPr lang="fr-FR" sz="2400" i="1"/>
              <a:t>Rajoutez le nom et l’âge</a:t>
            </a:r>
          </a:p>
          <a:p>
            <a:pPr marL="1344616" lvl="1" indent="-457200">
              <a:buClr>
                <a:srgbClr val="FF0000"/>
              </a:buClr>
              <a:buFont typeface="Wingdings" pitchFamily="2"/>
              <a:buChar char="Ø"/>
            </a:pPr>
            <a:r>
              <a:rPr lang="fr-FR" sz="2400" i="1"/>
              <a:t>Rajoutez le test de majorité</a:t>
            </a:r>
          </a:p>
          <a:p>
            <a:pPr lvl="1">
              <a:buNone/>
            </a:pPr>
            <a:endParaRPr lang="fr-FR" sz="2400" i="1">
              <a:solidFill>
                <a:srgbClr val="4472C4"/>
              </a:solidFill>
            </a:endParaRPr>
          </a:p>
          <a:p>
            <a:pPr marL="342900" lvl="1" indent="-342900">
              <a:buClr>
                <a:srgbClr val="FF0000"/>
              </a:buClr>
              <a:buFont typeface="Arial" pitchFamily="34"/>
              <a:buChar char="•"/>
            </a:pPr>
            <a:r>
              <a:rPr lang="fr-FR" sz="2400"/>
              <a:t>Créer une fonction qui calcul et affiche la date du jour au format Français.</a:t>
            </a:r>
          </a:p>
          <a:p>
            <a:pPr lvl="1">
              <a:buNone/>
            </a:pPr>
            <a:r>
              <a:rPr lang="fr-FR" sz="2400" i="1"/>
              <a:t>	</a:t>
            </a:r>
            <a:r>
              <a:rPr lang="fr-FR" sz="2400" i="1">
                <a:solidFill>
                  <a:srgbClr val="1F4E79"/>
                </a:solidFill>
              </a:rPr>
              <a:t>Présentation de la fonction date();</a:t>
            </a:r>
            <a:endParaRPr lang="fr-FR" sz="2400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08971C22-0FBF-453B-9889-5445907AAA64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Les fonctions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437C2EDF-1DAC-46B6-A0F3-C9E4822399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42002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Des fonctions prédéfinies</a:t>
            </a:r>
          </a:p>
          <a:p>
            <a:pPr lvl="0" algn="just">
              <a:buNone/>
            </a:pPr>
            <a:endParaRPr lang="fr-FR" sz="1000"/>
          </a:p>
          <a:p>
            <a:pPr marL="342900" lvl="0" indent="-342900" algn="just">
              <a:buClr>
                <a:srgbClr val="FF0000"/>
              </a:buClr>
            </a:pPr>
            <a:r>
              <a:rPr lang="fr-FR" sz="2400"/>
              <a:t>PHP possède une grande quantité de fonctions prédéfinies :</a:t>
            </a:r>
          </a:p>
          <a:p>
            <a:pPr marL="1787523" lvl="0" indent="-346072" algn="just">
              <a:buClr>
                <a:srgbClr val="FF0000"/>
              </a:buClr>
              <a:buFont typeface="Wingdings" pitchFamily="2"/>
              <a:buChar char="Ø"/>
            </a:pPr>
            <a:r>
              <a:rPr lang="fr-FR" sz="2400"/>
              <a:t>	Fonctions génériques</a:t>
            </a:r>
          </a:p>
          <a:p>
            <a:pPr marL="1787523" lvl="0" indent="-346072" algn="just">
              <a:buClr>
                <a:srgbClr val="FF0000"/>
              </a:buClr>
              <a:buFont typeface="Wingdings" pitchFamily="2"/>
              <a:buChar char="Ø"/>
            </a:pPr>
            <a:r>
              <a:rPr lang="fr-FR" sz="2400"/>
              <a:t>Fonctions sur Tableaux</a:t>
            </a:r>
          </a:p>
          <a:p>
            <a:pPr marL="1787523" lvl="0" indent="-346072" algn="just">
              <a:buClr>
                <a:srgbClr val="FF0000"/>
              </a:buClr>
              <a:buFont typeface="Wingdings" pitchFamily="2"/>
              <a:buChar char="Ø"/>
            </a:pPr>
            <a:r>
              <a:rPr lang="fr-FR" sz="2400"/>
              <a:t>Fonctions sur Chaînes de caractères</a:t>
            </a:r>
          </a:p>
          <a:p>
            <a:pPr marL="1787523" lvl="0" indent="-346072" algn="just">
              <a:buClr>
                <a:srgbClr val="FF0000"/>
              </a:buClr>
              <a:buFont typeface="Wingdings" pitchFamily="2"/>
              <a:buChar char="Ø"/>
            </a:pPr>
            <a:r>
              <a:rPr lang="fr-FR" sz="2400"/>
              <a:t>Fonctions mathématiques</a:t>
            </a:r>
          </a:p>
          <a:p>
            <a:pPr marL="1787523" lvl="0" indent="-346072" algn="just">
              <a:buClr>
                <a:srgbClr val="FF0000"/>
              </a:buClr>
              <a:buFont typeface="Wingdings" pitchFamily="2"/>
              <a:buChar char="Ø"/>
            </a:pPr>
            <a:r>
              <a:rPr lang="fr-FR" sz="2400"/>
              <a:t>Fonctions sur les dates</a:t>
            </a:r>
          </a:p>
          <a:p>
            <a:pPr lvl="1" algn="just">
              <a:buNone/>
            </a:pPr>
            <a:endParaRPr lang="fr-FR" sz="2400"/>
          </a:p>
          <a:p>
            <a:pPr lvl="1" algn="ctr">
              <a:buNone/>
            </a:pPr>
            <a:r>
              <a:rPr lang="fr-FR" sz="2400"/>
              <a:t>Documentation : </a:t>
            </a:r>
            <a:r>
              <a:rPr lang="fr-FR" sz="2400">
                <a:hlinkClick r:id="rId3"/>
              </a:rPr>
              <a:t>http://php.net/manual/fr/</a:t>
            </a:r>
            <a:endParaRPr lang="fr-FR" sz="2400"/>
          </a:p>
          <a:p>
            <a:pPr marL="1441451" lvl="0" algn="just">
              <a:buNone/>
            </a:pPr>
            <a:endParaRPr lang="fr-FR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89D618F5-1320-46A3-B2F5-FCD73FD9687C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Les fonctions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F3746EEB-08A8-421E-B3D3-A6C38F9396A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42002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fonctions génériques</a:t>
            </a:r>
          </a:p>
          <a:p>
            <a:pPr lvl="0" algn="just">
              <a:buNone/>
            </a:pPr>
            <a:endParaRPr lang="fr-FR" sz="1000"/>
          </a:p>
          <a:p>
            <a:pPr marL="342900" lvl="0" indent="-342900" algn="just">
              <a:buClr>
                <a:srgbClr val="FF0000"/>
              </a:buClr>
            </a:pPr>
            <a:r>
              <a:rPr lang="fr-FR" sz="2400"/>
              <a:t>Déboggage		var_dump($maVariable);</a:t>
            </a:r>
          </a:p>
          <a:p>
            <a:pPr marL="342900" lvl="0" indent="-342900" algn="just">
              <a:buClr>
                <a:srgbClr val="FF0000"/>
              </a:buClr>
            </a:pPr>
            <a:r>
              <a:rPr lang="fr-FR" sz="2400"/>
              <a:t>Test d’existance 		isset($maVariable);</a:t>
            </a:r>
          </a:p>
          <a:p>
            <a:pPr marL="342900" lvl="0" indent="-342900" algn="just">
              <a:buClr>
                <a:srgbClr val="FF0000"/>
              </a:buClr>
            </a:pPr>
            <a:r>
              <a:rPr lang="fr-FR" sz="2400"/>
              <a:t>Test contenu vide		empty($maVariable);</a:t>
            </a:r>
          </a:p>
          <a:p>
            <a:pPr marL="342900" lvl="0" indent="-342900" algn="just">
              <a:buClr>
                <a:srgbClr val="FF0000"/>
              </a:buClr>
            </a:pPr>
            <a:r>
              <a:rPr lang="fr-FR" sz="2400"/>
              <a:t>Test de typage		is_integer($maVariable);</a:t>
            </a:r>
          </a:p>
          <a:p>
            <a:pPr marL="342900" lvl="0" indent="-342900" algn="just">
              <a:buClr>
                <a:srgbClr val="FF0000"/>
              </a:buClr>
            </a:pPr>
            <a:r>
              <a:rPr lang="fr-FR" sz="2400"/>
              <a:t>Inclusion de fichier	include(‘functions.php’);</a:t>
            </a:r>
          </a:p>
          <a:p>
            <a:pPr lvl="0" algn="just">
              <a:buNone/>
            </a:pPr>
            <a:r>
              <a:rPr lang="fr-FR" sz="2400"/>
              <a:t>				require(‘functions.php’);</a:t>
            </a:r>
          </a:p>
          <a:p>
            <a:pPr marL="342900" lvl="0" indent="-342900" algn="just">
              <a:buClr>
                <a:srgbClr val="FF0000"/>
              </a:buClr>
            </a:pPr>
            <a:r>
              <a:rPr lang="fr-FR" sz="2400"/>
              <a:t>Redirection		header(‘Location: index.php’);</a:t>
            </a:r>
          </a:p>
          <a:p>
            <a:pPr lvl="1" algn="just">
              <a:buNone/>
            </a:pPr>
            <a:endParaRPr lang="fr-FR" sz="2400"/>
          </a:p>
          <a:p>
            <a:pPr marL="1787523" lvl="0" indent="-346072" algn="just">
              <a:buClr>
                <a:srgbClr val="FF0000"/>
              </a:buClr>
              <a:buFont typeface="Wingdings" pitchFamily="2"/>
              <a:buChar char="Ø"/>
            </a:pPr>
            <a:endParaRPr lang="fr-FR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77BDFC37-7AFA-4607-960F-B9C3CD5FD59C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Les fonctions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B2DF1AD8-F546-4028-9A6D-830C1CE29B6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42002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fonctions sur Tableaux</a:t>
            </a:r>
          </a:p>
          <a:p>
            <a:pPr lvl="0" algn="just">
              <a:buNone/>
            </a:pPr>
            <a:endParaRPr lang="fr-FR" sz="1000"/>
          </a:p>
          <a:p>
            <a:pPr marL="342900" lvl="0" indent="-342900" algn="just">
              <a:buClr>
                <a:srgbClr val="FF0000"/>
              </a:buClr>
            </a:pPr>
            <a:r>
              <a:rPr lang="fr-FR" sz="2400"/>
              <a:t>Nombre d’éléments	count($tab);</a:t>
            </a:r>
          </a:p>
          <a:p>
            <a:pPr marL="342900" lvl="0" indent="-342900" algn="just">
              <a:buClr>
                <a:srgbClr val="FF0000"/>
              </a:buClr>
            </a:pPr>
            <a:r>
              <a:rPr lang="fr-FR" sz="2400"/>
              <a:t>Exploser une chaîne	$tab = explode(‘carac’, $uneChaine);</a:t>
            </a:r>
          </a:p>
          <a:p>
            <a:pPr marL="342900" lvl="0" indent="-342900" algn="just">
              <a:buClr>
                <a:srgbClr val="FF0000"/>
              </a:buClr>
            </a:pPr>
            <a:r>
              <a:rPr lang="fr-FR" sz="2400"/>
              <a:t>Fonction inverse		$uneChaine = implode(‘carac’, $tab);</a:t>
            </a:r>
          </a:p>
          <a:p>
            <a:pPr marL="342900" lvl="0" indent="-342900" algn="just">
              <a:buClr>
                <a:srgbClr val="FF0000"/>
              </a:buClr>
            </a:pPr>
            <a:r>
              <a:rPr lang="fr-FR" sz="2400"/>
              <a:t>Minimum/Maximum	min($tab);	max($tab);</a:t>
            </a:r>
          </a:p>
          <a:p>
            <a:pPr marL="342900" lvl="0" indent="-342900" algn="just">
              <a:buClr>
                <a:srgbClr val="FF0000"/>
              </a:buClr>
            </a:pPr>
            <a:r>
              <a:rPr lang="fr-FR" sz="2400"/>
              <a:t>Trier			sort($tab);</a:t>
            </a:r>
          </a:p>
          <a:p>
            <a:pPr marL="342900" lvl="0" indent="-342900" algn="just">
              <a:buClr>
                <a:srgbClr val="FF0000"/>
              </a:buClr>
            </a:pPr>
            <a:r>
              <a:rPr lang="fr-FR" sz="2400"/>
              <a:t>Chercher présence	in_array(‘uneChaine’, $tab);</a:t>
            </a:r>
          </a:p>
          <a:p>
            <a:pPr marL="342900" lvl="0" indent="-342900" algn="just">
              <a:buClr>
                <a:srgbClr val="FF0000"/>
              </a:buClr>
            </a:pPr>
            <a:endParaRPr lang="fr-FR" sz="2400"/>
          </a:p>
          <a:p>
            <a:pPr lvl="1" algn="ctr">
              <a:buNone/>
            </a:pPr>
            <a:r>
              <a:rPr lang="fr-FR" sz="2400"/>
              <a:t>Documentation : </a:t>
            </a:r>
            <a:r>
              <a:rPr lang="fr-FR" sz="2400">
                <a:hlinkClick r:id="rId3"/>
              </a:rPr>
              <a:t>http://php.net/manual/fr/</a:t>
            </a:r>
            <a:endParaRPr lang="fr-FR" sz="2400"/>
          </a:p>
          <a:p>
            <a:pPr marL="1787523" lvl="0" indent="-346072" algn="just">
              <a:buClr>
                <a:srgbClr val="FF0000"/>
              </a:buClr>
              <a:buFont typeface="Wingdings" pitchFamily="2"/>
              <a:buChar char="Ø"/>
            </a:pPr>
            <a:endParaRPr lang="fr-FR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Personnalisé</PresentationFormat>
  <Paragraphs>178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StarSymbol</vt:lpstr>
      <vt:lpstr>Times New Roman</vt:lpstr>
      <vt:lpstr>Trebuchet MS</vt:lpstr>
      <vt:lpstr>Wingdings</vt:lpstr>
      <vt:lpstr>presentation_dawan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300</cp:revision>
  <dcterms:created xsi:type="dcterms:W3CDTF">2013-04-16T12:21:46Z</dcterms:created>
  <dcterms:modified xsi:type="dcterms:W3CDTF">2019-02-07T15:03:08Z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