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80" r:id="rId2"/>
    <p:sldId id="585" r:id="rId3"/>
    <p:sldId id="586" r:id="rId4"/>
    <p:sldId id="587" r:id="rId5"/>
    <p:sldId id="588" r:id="rId6"/>
    <p:sldId id="589" r:id="rId7"/>
    <p:sldId id="590" r:id="rId8"/>
    <p:sldId id="591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29F89F-4863-416C-A2DE-9B4802DC92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2D839-F5E3-481E-9A67-B32C5EC82B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C8EFD-12E7-4BEB-A0D3-82A464488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976D9-D8C0-445D-97BB-4802BB49E3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8C59E-4847-461F-9231-07410B6ED72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671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9EB15C-C9C9-4AE4-A54C-290A6AC18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A694BD-53B0-41E5-866C-5A7CC3A04E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0408ADA-1244-4B53-97A4-550354170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9CBDC-471D-48A3-9897-D4E874A8A3D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3ABDC-FBC8-46F2-8828-374783ADC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674C8-8D89-49F1-8FD0-89F7324E6E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1CAB360-E293-405B-B1A7-1549650108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8F6067BF-DB8F-4C1A-AC42-7494010B090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F3283F-CD24-438A-8CF7-A694651AA424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8E6FE9F3-3F5D-409B-859D-0DEADAC06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8DD8F30-EBC2-4E48-8B4B-B1A3AAFF94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7BF622-AAFC-408E-9DBD-7056D8FC8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524DB83-A71B-416D-A933-AAD899DD68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AD55A5-B06A-4210-A59A-4C7CAA084C1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3BA814-3816-4617-AB70-EBDEA519A007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25D929-490F-48D4-9139-DF8EE0BCC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A0FB1B9-E1BA-41C0-9419-E6D86EC70C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12ADA-4A98-4B98-AF8A-0468E5CE0CC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C21258-FF19-4C98-9FCA-3D1AC130230A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8913F-FEB4-4005-909E-3D5796A2B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63CE2A0-BD86-456D-BDB4-CD8D0ABE8A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Tester avec var_dump();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507382-7B15-4017-B4B6-F032EEDE08B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6A3C99-E045-41BA-8F5A-5BD8EE6B5529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079325-F37B-44B5-98AA-3D4C72641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767AFBC-E9B2-4F6E-B820-CF154ABE1E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Session_start() =&gt; variable $_SESSION existe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C0C03-8F8B-43C0-B4CF-12E394B28F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C3CAC8-C0E6-46CC-B3F9-FF5D835FF619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2F34DD-2EA9-4D49-8579-814C22694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80AF6A3-91F5-4CA2-8FBE-C4F2806AC4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9081F5-E7D7-4E77-96B8-0DAD6F9208D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753053-0A4E-44E7-B13B-4F14F9AD5C6D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4A7B89-959B-4001-B32A-8BCD948C3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7805AB-5BC4-4E07-98AB-E7C2E8AD6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43A213-349E-4079-9A07-27844227667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32486D-9EF0-4D52-A3C6-CE28F5D2C46E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08D524-5F9F-4652-839D-B90526679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CEAEB61-DB4C-48DB-BD6E-EAB209631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741A8-3A4D-49FB-BD21-C04F87221E6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08D0C5-3702-4656-AF1F-E8FEDDD21793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1F1-6CB2-4D18-A7E2-CA29F10D05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7CF22-570F-4117-9712-F64F98B14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A8BD-B0A6-4021-887E-2612CEF4F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B0548-2BD3-4C51-9B19-79AC0062F8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E3EB-8ACA-43FC-8977-62BE3F34B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9BE9-08B7-4CBC-A424-1301F8E69E6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CCD30-98E9-4458-BF28-CB8C321152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71FCD-E89E-4257-87E1-EDF5328F1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248095-E86A-4E8E-822C-EB0D3E4CB1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9A5DE-C541-4909-8BD5-2DAB3A16F9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1F1D-A9FD-46A6-B49A-5FDEAAC557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4BCBE5-24ED-4A1D-AC29-28E3056CC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5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D4F0-CCE9-4E97-AE41-12D23861A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84A-F5D0-4CC4-81BD-5B26115735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099B0-A62B-4B5C-B3DE-F79AC189B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C09A7-A152-4617-A522-FF13D08FAA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ADAE-8AB0-4AC2-9613-3C2861C25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430EC-017F-4A74-975D-544261874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23F88-D815-44BC-8F09-8BB0ED2AA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E5B02-6A90-4B78-8ABB-A7F477FBD4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FE22-0249-4BDC-A427-4AFD8FACC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4542-58DF-49B3-9984-FD76DCC88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F263A-2457-48F9-9F74-F1068AFEBC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7E18B-6882-48DA-BF2C-2C80ED83C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16B43-D1B7-4CDF-9049-EC914850B1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4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3A24-13DE-4117-BC61-7F4A11E25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B254-9BB7-47EF-B55B-1F2ABAB1A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A8B70-B8B8-4D82-8B20-64341F88CC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8E3741-301A-4B15-9B9B-DE7C3C5004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9D174-79E4-4877-B835-BF99A8F1220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FB7B0-F9F4-4981-A853-D6FF40CBF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2C1FF-0A1A-4F28-A72E-107B87EF77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B23D-DF86-4236-BFBE-DCB2F7192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55C9C-DBAC-4385-B845-A350FDE79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8AB6F-47A5-4122-A846-2C754C3187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8D7EA0-39F6-47CF-9CA4-68EC3E15D8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C5865-26C8-4E79-BDBB-06A3DE5713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79DC-02B2-404E-A37A-F17DF4D8C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D53B-ED7F-4453-9148-98B21904BE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50E2C-163E-49DA-B201-2DBE680807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36594-4EAE-45D2-8DD5-0EBB0A2D1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F914B-24E4-4685-92C3-ED19CDD52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2C55-5D6A-4827-8275-87E009FDF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317D1B-02E2-4120-89BC-7A411130EC2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D4A6-E252-4882-A1D7-C36E58FC05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F4D58-4AEE-4A09-AA56-0AAAC7A7C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E8623F-4295-4BB8-8999-C572059DF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04BD3-EC56-4F7B-A8EC-67C4D8F4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EC11D-10CD-4359-9261-7E99177D6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41EC5-7728-495F-8C66-3C4490C3FFB7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F15AF-F6F6-4FDD-8B82-4C75E1162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B0B3C70-5981-492A-A54F-E5BB3387690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9C45EF0-EDAC-4615-92FB-5B4C40A0C19F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A21D55-20B3-4B06-A07C-70F5EA48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12F758-2AC6-4EA4-AC0D-FC38B1A7227F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93504F-4D08-43AB-9A48-7ED14B665700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B79FECF-6057-4534-9589-FCE717D649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2791846"/>
            <a:ext cx="8460001" cy="1354217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Méthodes de gestion du contexte applicatif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3DA827A-90FE-4F11-A2BA-B49DCD12CB37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E28243F-640E-4716-B959-BF4E9F6D9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Principe de l’interaction avec l’utilisateur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Définir les événements en fonction de l’action de l’utilisateur :</a:t>
            </a:r>
            <a:endParaRPr lang="fr-FR" sz="2800" i="1"/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Choix de la page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Transmission de variables via l’URL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Remplissage d’un formulaire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/>
              <a:t>Propriétés stockées en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C024FAB-CD3E-40FC-882E-4D159D0BB87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58624025-A89F-4BE9-A8A0-C81C33054E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URLs longues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Uniform Ressource Locator</a:t>
            </a:r>
            <a:endParaRPr lang="fr-FR" sz="2800" i="1"/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400" i="1"/>
              <a:t>Adresse permettant de localiser une ressource sur le Web.</a:t>
            </a:r>
          </a:p>
          <a:p>
            <a:pPr marL="1255708" lvl="2" indent="-457200" algn="just">
              <a:buClr>
                <a:srgbClr val="FF0000"/>
              </a:buClr>
              <a:buFont typeface="Wingdings" pitchFamily="2"/>
              <a:buChar char="Ø"/>
            </a:pPr>
            <a:endParaRPr lang="fr-FR" sz="300" i="1"/>
          </a:p>
          <a:p>
            <a:pPr marL="798508" lvl="2" algn="just">
              <a:buNone/>
            </a:pPr>
            <a:r>
              <a:rPr lang="fr-FR" sz="2400"/>
              <a:t>PHP : permet de transférer des données via l’URL</a:t>
            </a:r>
          </a:p>
        </p:txBody>
      </p:sp>
      <p:grpSp>
        <p:nvGrpSpPr>
          <p:cNvPr id="4" name="Groupe 5">
            <a:extLst>
              <a:ext uri="{FF2B5EF4-FFF2-40B4-BE49-F238E27FC236}">
                <a16:creationId xmlns:a16="http://schemas.microsoft.com/office/drawing/2014/main" id="{64C33888-12DC-4EB7-AB31-49CE6C574A0F}"/>
              </a:ext>
            </a:extLst>
          </p:cNvPr>
          <p:cNvGrpSpPr/>
          <p:nvPr/>
        </p:nvGrpSpPr>
        <p:grpSpPr>
          <a:xfrm>
            <a:off x="1212302" y="4478822"/>
            <a:ext cx="7456044" cy="2283549"/>
            <a:chOff x="1212302" y="4478822"/>
            <a:chExt cx="7456044" cy="2283549"/>
          </a:xfrm>
        </p:grpSpPr>
        <p:sp>
          <p:nvSpPr>
            <p:cNvPr id="5" name="Forme libre 6">
              <a:extLst>
                <a:ext uri="{FF2B5EF4-FFF2-40B4-BE49-F238E27FC236}">
                  <a16:creationId xmlns:a16="http://schemas.microsoft.com/office/drawing/2014/main" id="{0321B480-79DE-433F-BE83-9B4FAB01A1B8}"/>
                </a:ext>
              </a:extLst>
            </p:cNvPr>
            <p:cNvSpPr/>
            <p:nvPr/>
          </p:nvSpPr>
          <p:spPr>
            <a:xfrm>
              <a:off x="1229145" y="5342464"/>
              <a:ext cx="7439201" cy="5188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70920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8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http://</a:t>
              </a:r>
              <a:r>
                <a:rPr lang="fr-FR" sz="28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www.dawan.fr</a:t>
              </a:r>
              <a:r>
                <a:rPr lang="fr-FR" sz="28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/formations/</a:t>
              </a:r>
              <a:r>
                <a:rPr lang="fr-FR" sz="28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index.php</a:t>
              </a:r>
            </a:p>
          </p:txBody>
        </p:sp>
        <p:sp>
          <p:nvSpPr>
            <p:cNvPr id="6" name="Connecteur droit 7">
              <a:extLst>
                <a:ext uri="{FF2B5EF4-FFF2-40B4-BE49-F238E27FC236}">
                  <a16:creationId xmlns:a16="http://schemas.microsoft.com/office/drawing/2014/main" id="{4936F836-AE84-4260-A80C-94D3D44E9760}"/>
                </a:ext>
              </a:extLst>
            </p:cNvPr>
            <p:cNvSpPr/>
            <p:nvPr/>
          </p:nvSpPr>
          <p:spPr>
            <a:xfrm>
              <a:off x="1264505" y="5296378"/>
              <a:ext cx="977758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Connecteur droit 8">
              <a:extLst>
                <a:ext uri="{FF2B5EF4-FFF2-40B4-BE49-F238E27FC236}">
                  <a16:creationId xmlns:a16="http://schemas.microsoft.com/office/drawing/2014/main" id="{32413804-9DFC-4A83-A451-F6662E6B3D51}"/>
                </a:ext>
              </a:extLst>
            </p:cNvPr>
            <p:cNvSpPr/>
            <p:nvPr/>
          </p:nvSpPr>
          <p:spPr>
            <a:xfrm flipV="1">
              <a:off x="1724576" y="4926302"/>
              <a:ext cx="1801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 9">
              <a:extLst>
                <a:ext uri="{FF2B5EF4-FFF2-40B4-BE49-F238E27FC236}">
                  <a16:creationId xmlns:a16="http://schemas.microsoft.com/office/drawing/2014/main" id="{90414690-C003-4AD5-BFC2-6E56C006F2DF}"/>
                </a:ext>
              </a:extLst>
            </p:cNvPr>
            <p:cNvSpPr/>
            <p:nvPr/>
          </p:nvSpPr>
          <p:spPr>
            <a:xfrm>
              <a:off x="1212302" y="4478822"/>
              <a:ext cx="1590123" cy="4535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67318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Protocole</a:t>
              </a:r>
            </a:p>
          </p:txBody>
        </p:sp>
        <p:sp>
          <p:nvSpPr>
            <p:cNvPr id="9" name="Connecteur droit 10">
              <a:extLst>
                <a:ext uri="{FF2B5EF4-FFF2-40B4-BE49-F238E27FC236}">
                  <a16:creationId xmlns:a16="http://schemas.microsoft.com/office/drawing/2014/main" id="{87CEAAE6-B599-4296-9823-B82BF20EA67A}"/>
                </a:ext>
              </a:extLst>
            </p:cNvPr>
            <p:cNvSpPr/>
            <p:nvPr/>
          </p:nvSpPr>
          <p:spPr>
            <a:xfrm>
              <a:off x="2256666" y="5959858"/>
              <a:ext cx="2390762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Connecteur droit 11">
              <a:extLst>
                <a:ext uri="{FF2B5EF4-FFF2-40B4-BE49-F238E27FC236}">
                  <a16:creationId xmlns:a16="http://schemas.microsoft.com/office/drawing/2014/main" id="{B3C01968-4D8D-4727-9578-936C273B3EA7}"/>
                </a:ext>
              </a:extLst>
            </p:cNvPr>
            <p:cNvSpPr/>
            <p:nvPr/>
          </p:nvSpPr>
          <p:spPr>
            <a:xfrm flipV="1">
              <a:off x="3645539" y="5944020"/>
              <a:ext cx="1801" cy="3304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1" name="Forme libre 12">
              <a:extLst>
                <a:ext uri="{FF2B5EF4-FFF2-40B4-BE49-F238E27FC236}">
                  <a16:creationId xmlns:a16="http://schemas.microsoft.com/office/drawing/2014/main" id="{5538F307-A1CE-428F-8AA8-EEB5D2758116}"/>
                </a:ext>
              </a:extLst>
            </p:cNvPr>
            <p:cNvSpPr/>
            <p:nvPr/>
          </p:nvSpPr>
          <p:spPr>
            <a:xfrm>
              <a:off x="2317318" y="6304376"/>
              <a:ext cx="2664369" cy="4579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67318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Nom de domaine</a:t>
              </a:r>
            </a:p>
          </p:txBody>
        </p:sp>
        <p:sp>
          <p:nvSpPr>
            <p:cNvPr id="12" name="Connecteur droit 13">
              <a:extLst>
                <a:ext uri="{FF2B5EF4-FFF2-40B4-BE49-F238E27FC236}">
                  <a16:creationId xmlns:a16="http://schemas.microsoft.com/office/drawing/2014/main" id="{44220621-2287-4FF1-B677-5BA6760803DE}"/>
                </a:ext>
              </a:extLst>
            </p:cNvPr>
            <p:cNvSpPr/>
            <p:nvPr/>
          </p:nvSpPr>
          <p:spPr>
            <a:xfrm>
              <a:off x="4741017" y="5302861"/>
              <a:ext cx="1789197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14">
              <a:extLst>
                <a:ext uri="{FF2B5EF4-FFF2-40B4-BE49-F238E27FC236}">
                  <a16:creationId xmlns:a16="http://schemas.microsoft.com/office/drawing/2014/main" id="{3C7143AE-9E6C-4833-9A99-E12D8EA4374E}"/>
                </a:ext>
              </a:extLst>
            </p:cNvPr>
            <p:cNvSpPr/>
            <p:nvPr/>
          </p:nvSpPr>
          <p:spPr>
            <a:xfrm flipV="1">
              <a:off x="5617259" y="4956898"/>
              <a:ext cx="1435" cy="3441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Forme libre 15">
              <a:extLst>
                <a:ext uri="{FF2B5EF4-FFF2-40B4-BE49-F238E27FC236}">
                  <a16:creationId xmlns:a16="http://schemas.microsoft.com/office/drawing/2014/main" id="{DB8D7AAF-872B-485F-8637-665CF6F3B114}"/>
                </a:ext>
              </a:extLst>
            </p:cNvPr>
            <p:cNvSpPr/>
            <p:nvPr/>
          </p:nvSpPr>
          <p:spPr>
            <a:xfrm>
              <a:off x="4940823" y="4502578"/>
              <a:ext cx="1302123" cy="4535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67318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Chemin</a:t>
              </a:r>
            </a:p>
          </p:txBody>
        </p:sp>
        <p:sp>
          <p:nvSpPr>
            <p:cNvPr id="15" name="Connecteur droit 16">
              <a:extLst>
                <a:ext uri="{FF2B5EF4-FFF2-40B4-BE49-F238E27FC236}">
                  <a16:creationId xmlns:a16="http://schemas.microsoft.com/office/drawing/2014/main" id="{FC2B62FB-768F-41B6-83AF-1574BCAC4A8E}"/>
                </a:ext>
              </a:extLst>
            </p:cNvPr>
            <p:cNvSpPr/>
            <p:nvPr/>
          </p:nvSpPr>
          <p:spPr>
            <a:xfrm>
              <a:off x="6569817" y="5966341"/>
              <a:ext cx="2023923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6" name="Connecteur droit 17">
              <a:extLst>
                <a:ext uri="{FF2B5EF4-FFF2-40B4-BE49-F238E27FC236}">
                  <a16:creationId xmlns:a16="http://schemas.microsoft.com/office/drawing/2014/main" id="{A7BE1B9A-EF50-4CAE-8859-BF93D9FBDDC2}"/>
                </a:ext>
              </a:extLst>
            </p:cNvPr>
            <p:cNvSpPr/>
            <p:nvPr/>
          </p:nvSpPr>
          <p:spPr>
            <a:xfrm flipV="1">
              <a:off x="7457224" y="5942219"/>
              <a:ext cx="1444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7" name="Forme libre 18">
              <a:extLst>
                <a:ext uri="{FF2B5EF4-FFF2-40B4-BE49-F238E27FC236}">
                  <a16:creationId xmlns:a16="http://schemas.microsoft.com/office/drawing/2014/main" id="{B83EF9F0-3FE0-4DC2-8D9C-ED650FF3B63D}"/>
                </a:ext>
              </a:extLst>
            </p:cNvPr>
            <p:cNvSpPr/>
            <p:nvPr/>
          </p:nvSpPr>
          <p:spPr>
            <a:xfrm>
              <a:off x="6658743" y="6264783"/>
              <a:ext cx="1740962" cy="4535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67318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Ressource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7FF61D2-5E12-41AE-A4F2-E6D28FBDC53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9B5DDE8-FCF7-4A45-8591-EF96B32128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42002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URLs longues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Lien </a:t>
            </a:r>
            <a:r>
              <a:rPr lang="fr-FR" sz="2800">
                <a:solidFill>
                  <a:srgbClr val="4472C4"/>
                </a:solidFill>
              </a:rPr>
              <a:t>&lt;a</a:t>
            </a:r>
            <a:r>
              <a:rPr lang="fr-FR" sz="2800"/>
              <a:t> href=‘’index.php</a:t>
            </a:r>
            <a:r>
              <a:rPr lang="fr-FR" sz="2800" b="1">
                <a:solidFill>
                  <a:srgbClr val="FF0000"/>
                </a:solidFill>
              </a:rPr>
              <a:t>?</a:t>
            </a:r>
            <a:r>
              <a:rPr lang="fr-FR" sz="2800">
                <a:solidFill>
                  <a:srgbClr val="385723"/>
                </a:solidFill>
              </a:rPr>
              <a:t>nom</a:t>
            </a:r>
            <a:r>
              <a:rPr lang="fr-FR" sz="2800" b="1"/>
              <a:t>=</a:t>
            </a:r>
            <a:r>
              <a:rPr lang="fr-FR" sz="2800">
                <a:solidFill>
                  <a:srgbClr val="385723"/>
                </a:solidFill>
              </a:rPr>
              <a:t>Toto</a:t>
            </a:r>
            <a:r>
              <a:rPr lang="fr-FR" sz="2800" b="1">
                <a:solidFill>
                  <a:srgbClr val="FF0000"/>
                </a:solidFill>
              </a:rPr>
              <a:t>&amp;</a:t>
            </a:r>
            <a:r>
              <a:rPr lang="fr-FR" sz="2800">
                <a:solidFill>
                  <a:srgbClr val="4472C4"/>
                </a:solidFill>
              </a:rPr>
              <a:t>prenom</a:t>
            </a:r>
            <a:r>
              <a:rPr lang="fr-FR" sz="2800" b="1"/>
              <a:t>=</a:t>
            </a:r>
            <a:r>
              <a:rPr lang="fr-FR" sz="2800">
                <a:solidFill>
                  <a:srgbClr val="4472C4"/>
                </a:solidFill>
              </a:rPr>
              <a:t>Jaques</a:t>
            </a:r>
            <a:r>
              <a:rPr lang="fr-FR" sz="2800"/>
              <a:t>’’</a:t>
            </a:r>
            <a:r>
              <a:rPr lang="fr-FR" sz="2800">
                <a:solidFill>
                  <a:srgbClr val="4472C4"/>
                </a:solidFill>
              </a:rPr>
              <a:t>&gt;</a:t>
            </a:r>
            <a:endParaRPr lang="fr-FR" sz="2800" i="1">
              <a:solidFill>
                <a:srgbClr val="4472C4"/>
              </a:solidFill>
            </a:endParaRPr>
          </a:p>
          <a:p>
            <a:pPr marL="798508" lvl="2" algn="just">
              <a:buNone/>
            </a:pPr>
            <a:r>
              <a:rPr lang="fr-FR" sz="2400"/>
              <a:t>PHP :</a:t>
            </a:r>
            <a:r>
              <a:rPr lang="fr-FR" sz="2400" i="1"/>
              <a:t> permet de transférer des données via l’URL</a:t>
            </a:r>
          </a:p>
          <a:p>
            <a:pPr marL="798508" lvl="2" algn="just">
              <a:buNone/>
            </a:pPr>
            <a:r>
              <a:rPr lang="fr-FR" sz="2400" i="1"/>
              <a:t>		d’une page à	une autre.</a:t>
            </a:r>
          </a:p>
          <a:p>
            <a:pPr marL="798508" lvl="2" algn="just">
              <a:buNone/>
            </a:pPr>
            <a:endParaRPr lang="fr-FR" sz="300"/>
          </a:p>
          <a:p>
            <a:pPr marL="798508" lvl="2" algn="just">
              <a:buNone/>
            </a:pPr>
            <a:r>
              <a:rPr lang="fr-FR" sz="2400"/>
              <a:t>Récupération des données via $_GET :</a:t>
            </a:r>
          </a:p>
          <a:p>
            <a:pPr marL="798508" lvl="2" algn="just">
              <a:buNone/>
            </a:pPr>
            <a:r>
              <a:rPr lang="fr-FR" sz="2400"/>
              <a:t>		var_dump($_GET);</a:t>
            </a:r>
          </a:p>
          <a:p>
            <a:pPr marL="798508" lvl="2" algn="just">
              <a:buNone/>
            </a:pPr>
            <a:r>
              <a:rPr lang="fr-FR" sz="2400"/>
              <a:t>		echo $_GET[‘</a:t>
            </a:r>
            <a:r>
              <a:rPr lang="fr-FR" sz="2400">
                <a:solidFill>
                  <a:srgbClr val="385723"/>
                </a:solidFill>
              </a:rPr>
              <a:t>nom</a:t>
            </a:r>
            <a:r>
              <a:rPr lang="fr-FR" sz="2400"/>
              <a:t>’];		echo $_GET[‘</a:t>
            </a:r>
            <a:r>
              <a:rPr lang="fr-FR" sz="2400">
                <a:solidFill>
                  <a:srgbClr val="4472C4"/>
                </a:solidFill>
              </a:rPr>
              <a:t>prenom</a:t>
            </a:r>
            <a:r>
              <a:rPr lang="fr-FR" sz="2400"/>
              <a:t>’];</a:t>
            </a:r>
          </a:p>
          <a:p>
            <a:pPr marL="798508" lvl="2" algn="just">
              <a:buNone/>
            </a:pPr>
            <a:endParaRPr lang="fr-FR" sz="1000"/>
          </a:p>
          <a:p>
            <a:pPr marL="798508" lvl="2" algn="just">
              <a:buNone/>
            </a:pPr>
            <a:r>
              <a:rPr lang="fr-FR" sz="2400" b="1">
                <a:solidFill>
                  <a:srgbClr val="FF0000"/>
                </a:solidFill>
              </a:rPr>
              <a:t>Attention : TOUJOURS TESTER LES VARIABLES $_GET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7F4B0B9-2B21-4048-AC1C-ABA1D7CF904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8C8B179-18DE-49DD-8396-B07264F89F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aux Sessions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Variable de Session : </a:t>
            </a:r>
          </a:p>
          <a:p>
            <a:pPr marL="985842" lvl="0" algn="just">
              <a:buNone/>
            </a:pPr>
            <a:r>
              <a:rPr lang="fr-FR" sz="2800"/>
              <a:t>Conserver des données en mémoire tout en permettant à l’utilisateur de changer de pages.</a:t>
            </a:r>
            <a:endParaRPr lang="fr-FR" sz="1000"/>
          </a:p>
          <a:p>
            <a:pPr lvl="0" algn="just">
              <a:buNone/>
            </a:pPr>
            <a:endParaRPr lang="fr-FR" sz="2400"/>
          </a:p>
          <a:p>
            <a:pPr marL="342900" lvl="0" indent="-3429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400"/>
              <a:t>Condition :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FF0000"/>
                </a:solidFill>
              </a:rPr>
              <a:t>La session doit obligatoirement être déclarée au début du PHP</a:t>
            </a:r>
          </a:p>
          <a:p>
            <a:pPr marL="985842" lvl="0" algn="just">
              <a:buNone/>
            </a:pPr>
            <a:endParaRPr lang="fr-FR" sz="1200"/>
          </a:p>
          <a:p>
            <a:pPr marL="985842" lvl="0" algn="just">
              <a:buNone/>
            </a:pPr>
            <a:r>
              <a:rPr lang="fr-FR" sz="2400"/>
              <a:t>session_start();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BBC0B77-5DCA-443C-9FF0-77B34119216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5E9D2F3-6D6A-450F-AFBF-4B086EF2DB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aux Sessions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$_SESSION : Tableau associatif de données</a:t>
            </a:r>
            <a:endParaRPr lang="fr-FR" sz="1000"/>
          </a:p>
          <a:p>
            <a:pPr lvl="0" algn="just">
              <a:buNone/>
            </a:pPr>
            <a:endParaRPr lang="fr-FR" sz="2400"/>
          </a:p>
          <a:p>
            <a:pPr marL="342900" lvl="0" indent="-3429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Ajouter/Récupérer des données :</a:t>
            </a:r>
          </a:p>
          <a:p>
            <a:pPr marL="985842" lvl="0" algn="just">
              <a:buNone/>
            </a:pPr>
            <a:r>
              <a:rPr lang="fr-FR" sz="2400"/>
              <a:t>$_SESSION[‘index’] = ‘valeur_a_ajouter’;</a:t>
            </a:r>
          </a:p>
          <a:p>
            <a:pPr marL="985842" lvl="0" algn="just">
              <a:buNone/>
            </a:pPr>
            <a:r>
              <a:rPr lang="fr-FR" sz="2400"/>
              <a:t>echo $_SESSION[‘index’];</a:t>
            </a:r>
          </a:p>
          <a:p>
            <a:pPr marL="985842" lvl="0" algn="just">
              <a:buNone/>
            </a:pPr>
            <a:endParaRPr lang="fr-FR" sz="2400"/>
          </a:p>
          <a:p>
            <a:pPr marL="985842" lvl="0" algn="just">
              <a:buNone/>
            </a:pPr>
            <a:r>
              <a:rPr lang="fr-FR" sz="2400" i="1"/>
              <a:t> Pas de limites.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C5AB459-032C-41CC-BDC7-8CEC067A574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55890FD-73FC-45C0-992F-142618869A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aux Sessions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Supprimer une session :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/>
              <a:t>session_destroy();</a:t>
            </a:r>
          </a:p>
          <a:p>
            <a:pPr marL="985842" lvl="0" algn="just">
              <a:buNone/>
            </a:pPr>
            <a:r>
              <a:rPr lang="fr-FR" sz="2400"/>
              <a:t>	</a:t>
            </a:r>
            <a:r>
              <a:rPr lang="fr-FR" sz="2400" i="1"/>
              <a:t>ou</a:t>
            </a:r>
          </a:p>
          <a:p>
            <a:pPr marL="985842" lvl="0" algn="just">
              <a:buNone/>
            </a:pPr>
            <a:r>
              <a:rPr lang="fr-FR" sz="2400"/>
              <a:t>Redémarrage du PC/Navigateur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A2D450D-963B-47E5-98ED-423A6CD6282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Gestion du contexte applicatif</a:t>
            </a:r>
            <a:endParaRPr lang="fr-FR" sz="4400" b="0" i="0" u="none" strike="noStrike" kern="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860A79B-88D3-4A2D-A851-FFEE3EC691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Cas pratique X :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une page « administrative » protégée par un login et un mot de passe : </a:t>
            </a:r>
            <a:r>
              <a:rPr lang="fr-FR" sz="2800" i="1"/>
              <a:t>admin/admin</a:t>
            </a:r>
            <a:endParaRPr lang="fr-FR" sz="2400" i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400" i="1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Vérifier à ce que l’utilisateur connecté n’ai pas besoin de retaper son login/mot de passe s’il est toujours connecté</a:t>
            </a:r>
          </a:p>
          <a:p>
            <a:pPr marL="1882777" lvl="0" indent="-457200">
              <a:buClr>
                <a:srgbClr val="FF0000"/>
              </a:buClr>
              <a:buFont typeface="Wingdings" pitchFamily="2"/>
              <a:buChar char="Ø"/>
            </a:pPr>
            <a:r>
              <a:rPr lang="fr-FR" sz="2800" i="1"/>
              <a:t>Utilisation de variable de Session</a:t>
            </a:r>
            <a:endParaRPr lang="fr-FR" sz="24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Personnalisé</PresentationFormat>
  <Paragraphs>82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StarSymbol</vt:lpstr>
      <vt:lpstr>Times New Roman</vt:lpstr>
      <vt:lpstr>Trebuchet MS</vt:lpstr>
      <vt:lpstr>Wingdings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301</cp:revision>
  <dcterms:created xsi:type="dcterms:W3CDTF">2013-04-16T12:21:46Z</dcterms:created>
  <dcterms:modified xsi:type="dcterms:W3CDTF">2019-02-07T15:03:29Z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