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82" r:id="rId2"/>
    <p:sldId id="592" r:id="rId3"/>
    <p:sldId id="595" r:id="rId4"/>
    <p:sldId id="613" r:id="rId5"/>
    <p:sldId id="593" r:id="rId6"/>
    <p:sldId id="594" r:id="rId7"/>
    <p:sldId id="596" r:id="rId8"/>
    <p:sldId id="614" r:id="rId9"/>
    <p:sldId id="615" r:id="rId10"/>
    <p:sldId id="616" r:id="rId11"/>
    <p:sldId id="617" r:id="rId12"/>
    <p:sldId id="618" r:id="rId13"/>
    <p:sldId id="619" r:id="rId14"/>
    <p:sldId id="620" r:id="rId15"/>
    <p:sldId id="621" r:id="rId16"/>
    <p:sldId id="622" r:id="rId17"/>
    <p:sldId id="624" r:id="rId18"/>
    <p:sldId id="623" r:id="rId1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8A107856-5554-42FB-B03E-39F5DBC370B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1V>
      <a:tcStyle>
        <a:tcBdr/>
        <a:fill>
          <a:solidFill>
            <a:srgbClr val="F8D7CD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CECE8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FCECE8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029F89F-4863-416C-A2DE-9B4802DC928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A2D839-F5E3-481E-9A67-B32C5EC82B2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6C8EFD-12E7-4BEB-A0D3-82A464488B7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D976D9-D8C0-445D-97BB-4802BB49E3D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18C59E-4847-461F-9231-07410B6ED723}" type="slidenum">
              <a:t>‹N°›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7671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19EB15C-C9C9-4AE4-A54C-290A6AC182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9A694BD-53B0-41E5-866C-5A7CC3A04E4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0408ADA-1244-4B53-97A4-55035417097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09CBDC-471D-48A3-9897-D4E874A8A3D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03ABDC-FBC8-46F2-8828-374783ADCBE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4674C8-8D89-49F1-8FD0-89F7324E6E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1CAB360-E293-405B-B1A7-1549650108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27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uFillTx/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BE93080-87B7-498D-9095-0BC6597049E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332BCF-5273-44C5-84A1-A0BCFD40695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C9FED65F-A83C-4FA4-AE90-5615BD70F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3288C200-EF3D-4BEE-9156-A4CD465BEB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ED0D56A-4758-49E9-B4F4-EC00B35DF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1667F7D-9122-42E5-99A9-5ED2D466D2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Exemple de données enregistrées en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30570E-C630-4D7D-B0E0-E3ACB6FA6CF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33CE1B3-BBDB-42CC-9109-C709F102F643}" type="slidenum">
              <a:t>10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549F6A-58E8-4AB4-B444-6826D7E75A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E82D8A6-512D-45F8-AA11-819FE309BB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Exemple de données enregistrées en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BA0393-2D66-4DB0-AFB4-45EBAAB1CCA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27C6CA8-AA7E-4D8A-821B-41B20AB2D3C5}" type="slidenum">
              <a:t>11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29513B8-BBCF-4E21-B464-52632D144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7AD4DDF-3260-4BB3-919B-8BAD062F62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Exemple de données enregistrées en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8456DC-F8D9-49C2-BD52-85849E51530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A38F90-E3FD-47D2-B4E0-08B82717FC4F}" type="slidenum">
              <a:t>12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8652CF5-934B-4E5C-BA4D-578F081F7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E4C9872-80A2-41D2-BCA9-3FDF19A56E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Exemple de données enregistrées en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B802B2-38B1-4813-B8CD-D5B28B16630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6F2DB5-300A-48FB-88BE-509FF51473BF}" type="slidenum">
              <a:t>13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090B640-4B80-4BCC-94E5-85C1F4D97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8CB43E9-1426-49D6-9C99-06C53B31A1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Exemple de données enregistrées en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3BC064-E3DE-41CF-8B23-897BEEC797A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5994D85-2468-49D6-BE48-E00D588485FB}" type="slidenum">
              <a:t>14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0138745-A051-4086-9DBE-66A4FE415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B0FFFCB-60D5-47C0-8FE3-DD5DDD12DC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Exemple de données enregistrées en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939441-3027-4555-B2BD-CB20431A3C0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5B8458A-0A23-4BB4-9505-5FA7F613E9D2}" type="slidenum">
              <a:t>15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C4EE40-18B7-4CF1-A59C-F30343EC6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CCEF8D0-BCA1-461C-8FB8-5D135DA9CF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Exemple de données enregistrées en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B4CAA5-8760-4464-B478-A574BD67B74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9C73BC-7C09-4C54-A5F3-A7E838C89318}" type="slidenum">
              <a:t>16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9ED774B-0E54-44B1-8621-413DD9837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A1C3A0B-383A-4103-A2A3-42D2757C5D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Exemple de données enregistrées en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8B3EF-AEEF-4C3E-B6BF-5374AA31297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CD8F679-5CED-4DB2-B9A0-7C2251551530}" type="slidenum">
              <a:t>17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BFD999-28C6-473E-9237-F4F44BC03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7313866-AC06-40AA-8B7D-E9D215C748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Exemple de données enregistrées en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F5732B-00A0-4A1D-A721-273DAFA4B7A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42E2B8D-C606-4941-94D2-AB5BB4B6EA9D}" type="slidenum">
              <a:t>18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71DEECA-E704-4B7D-BF33-CF4977B9D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EC6DB25-98DA-4E7C-AA5F-B1D9919A37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Exemple de données enregistrées en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C0079F-5952-45D1-BC17-B1B576BBCD1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CA342F-A7B2-4361-BB58-0E5F84B009B0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A0FCE7-285F-4DD6-A269-33780374F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948CD65-2DF3-4CF0-B733-173B4E4A65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/>
              <a:t>Présenter l’interface de PhpMyAdmin</a:t>
            </a:r>
          </a:p>
          <a:p>
            <a:pPr lvl="0"/>
            <a:r>
              <a:rPr lang="fr-FR" b="1"/>
              <a:t>Une table doit OBLIGATOIREMENT avoir une CLE PRIMAIRE : identifiant pour chaque enregistrement (UNIQUE)</a:t>
            </a:r>
          </a:p>
          <a:p>
            <a:pPr lvl="0"/>
            <a:r>
              <a:rPr lang="fr-FR"/>
              <a:t>Possibilité de relier les table grâce à des relations de  « </a:t>
            </a:r>
            <a:r>
              <a:rPr lang="fr-FR" i="1"/>
              <a:t>Jointures</a:t>
            </a:r>
            <a:r>
              <a:rPr lang="fr-FR"/>
              <a:t> » ou « </a:t>
            </a:r>
            <a:r>
              <a:rPr lang="fr-FR" i="1"/>
              <a:t>Clé étrangère</a:t>
            </a:r>
            <a:r>
              <a:rPr lang="fr-FR"/>
              <a:t> »</a:t>
            </a:r>
          </a:p>
          <a:p>
            <a:pPr lvl="0"/>
            <a:r>
              <a:rPr lang="fr-FR"/>
              <a:t>Présenter brièvement la méthode MERISE MCD (MLD)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C07DA5-5735-4855-B30E-4A773E3F50A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4B3E43-9EA3-4D76-9E3C-8716196FB2FB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CF8EBB-E1C8-4465-8EE4-8B981C8CA7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5679ABE-2C82-49CE-AE97-EBCCEF66FE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Exemple de données enregistrées en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9E6AA-EACB-4E73-B8ED-3827779D384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412C25-3281-4D32-8957-C60EEC8421DE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9382DF-0ECF-4CA7-8C3A-B400EF50C8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8AC119D-41A9-4D92-AAC3-BB7372AD47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BA1413-5071-4298-AB93-B7A7F7F6569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F71F21-AD04-40AC-B0D0-22874FABBE24}" type="slidenum">
              <a:t>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8350DF-C815-4302-97E0-00371F851A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54CD599-86BD-43B9-9AD2-693248F127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Exemple de données enregistrées en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AD2128-A86C-4C39-B5CB-5A8E1789704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DB37DA-541E-4E86-9E56-468F4FED8928}" type="slidenum">
              <a:t>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A74EFA-C535-4205-893A-6917A7CA08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11CBA94-39B5-49E2-9744-E8F88AEC4A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Exemple de données enregistrées en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90CBD2-F15C-464D-872E-A8EF0DAB3F5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59DE7D-5DBD-4631-8844-6A2629311E5C}" type="slidenum">
              <a:t>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1961B5A-A1A1-4C7F-BB48-C7B7F3F2D6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4FC810E-7DDD-4CE7-AC97-CDAE7FA96D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Exemple de données enregistrées en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2794D2-8D61-460B-9894-8288C06F50B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32A776-DEDE-4930-A3FA-8CB8FF03A015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370208-80F8-4553-84C7-ABDA233BC6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C5C68E9-51F5-47BE-999C-3999A909D9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Exemple de données enregistrées en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F4AC47-09EB-4506-823C-D93D3ADBA7A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9F1D4D-1685-4E1E-9E7E-1809901AB438}" type="slidenum">
              <a:t>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B31F1-6CB2-4D18-A7E2-CA29F10D05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C7CF22-570F-4117-9712-F64F98B14D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37A8BD-B0A6-4021-887E-2612CEF4FC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1B0548-2BD3-4C51-9B19-79AC0062F8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4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9E3EB-8ACA-43FC-8977-62BE3F34BB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7B9BE9-08B7-4CBC-A424-1301F8E69E6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BCCD30-98E9-4458-BF28-CB8C321152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D71FCD-E89E-4257-87E1-EDF5328F1C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3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248095-E86A-4E8E-822C-EB0D3E4CB1A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286" y="179386"/>
            <a:ext cx="2339977" cy="657859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39A5DE-C541-4909-8BD5-2DAB3A16F9E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65" y="179386"/>
            <a:ext cx="6867528" cy="657859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031F1D-A9FD-46A6-B49A-5FDEAAC557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4BCBE5-24ED-4A1D-AC29-28E3056CC0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95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6D4F0-CCE9-4E97-AE41-12D23861AE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B384A-F5D0-4CC4-81BD-5B261157350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9099B0-A62B-4B5C-B3DE-F79AC189BD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6C09A7-A152-4617-A522-FF13D08FAA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86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DADAE-8AB0-4AC2-9613-3C2861C25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F430EC-017F-4A74-975D-544261874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23F88-D815-44BC-8F09-8BB0ED2AA6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9E5B02-6A90-4B78-8ABB-A7F477FBD4E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93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7FE22-0249-4BDC-A427-4AFD8FACC2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14542-58DF-49B3-9984-FD76DCC882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4F263A-2457-48F9-9F74-F1068AFEBC3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6516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77E18B-6882-48DA-BF2C-2C80ED83CB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B16B43-D1B7-4CDF-9049-EC914850B1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6415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B3A24-13DE-4117-BC61-7F4A11E25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4B254-9BB7-47EF-B55B-1F2ABAB1AA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FA8B70-B8B8-4D82-8B20-64341F88CC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8E3741-301A-4B15-9B9B-DE7C3C50044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19D174-79E4-4877-B835-BF99A8F1220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FB7B0-F9F4-4981-A853-D6FF40CBFE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02C1FF-0A1A-4F28-A72E-107B87EF771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6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2B23D-DF86-4236-BFBE-DCB2F71928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155C9C-DBAC-4385-B845-A350FDE798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78AB6F-47A5-4122-A846-2C754C31874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73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D8D7EA0-39F6-47CF-9CA4-68EC3E15D8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CC5865-26C8-4E79-BDBB-06A3DE5713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9665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979DC-02B2-404E-A37A-F17DF4D8C3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BD53B-ED7F-4453-9148-98B21904BEE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950E2C-163E-49DA-B201-2DBE6808070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A36594-4EAE-45D2-8DD5-0EBB0A2D10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1F914B-24E4-4685-92C3-ED19CDD52F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5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12C55-5D6A-4827-8275-87E009FDF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317D1B-02E2-4120-89BC-7A411130EC2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47D4A6-E252-4882-A1D7-C36E58FC05E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AF4D58-4AEE-4A09-AA56-0AAAC7A7C3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E8623F-4295-4BB8-8999-C572059DF0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04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A04BD3-EC56-4F7B-A8EC-67C4D8F4F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999" y="179999"/>
            <a:ext cx="8460001" cy="125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8EC11D-10CD-4359-9261-7E99177D65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1619996"/>
            <a:ext cx="9359999" cy="51382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A41EC5-7728-495F-8C66-3C4490C3FFB7}"/>
              </a:ext>
            </a:extLst>
          </p:cNvPr>
          <p:cNvSpPr/>
          <p:nvPr/>
        </p:nvSpPr>
        <p:spPr>
          <a:xfrm>
            <a:off x="-179999" y="7020004"/>
            <a:ext cx="10439997" cy="359999"/>
          </a:xfrm>
          <a:prstGeom prst="rect">
            <a:avLst/>
          </a:prstGeom>
          <a:noFill/>
          <a:ln w="18004" cap="flat">
            <a:solidFill>
              <a:srgbClr val="41719C"/>
            </a:solidFill>
            <a:prstDash val="solid"/>
            <a:miter/>
          </a:ln>
        </p:spPr>
        <p:txBody>
          <a:bodyPr vert="horz" wrap="square" lIns="8997" tIns="8997" rIns="8997" bIns="8997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6F15AF-F6F6-4FDD-8B82-4C75E1162A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FB0B3C70-5981-492A-A54F-E5BB33876903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9C45EF0-EDAC-4615-92FB-5B4C40A0C19F}"/>
              </a:ext>
            </a:extLst>
          </p:cNvPr>
          <p:cNvSpPr/>
          <p:nvPr/>
        </p:nvSpPr>
        <p:spPr>
          <a:xfrm>
            <a:off x="0" y="1439997"/>
            <a:ext cx="1007676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41719C"/>
            </a:solidFill>
            <a:prstDash val="solid"/>
            <a:miter/>
          </a:ln>
        </p:spPr>
        <p:txBody>
          <a:bodyPr vert="horz" wrap="square" lIns="17638" tIns="17638" rIns="17638" bIns="17638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A21D55-20B3-4B06-A07C-70F5EA48A6E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999"/>
            <a:ext cx="1081799" cy="1085036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cap="none" spc="0" baseline="0">
          <a:solidFill>
            <a:srgbClr val="F20000"/>
          </a:solidFill>
          <a:effectLst>
            <a:outerShdw dist="17962" dir="2700000">
              <a:srgbClr val="000000"/>
            </a:outerShdw>
          </a:effectLst>
          <a:uFillTx/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  <a:lvl2pPr marL="0" marR="0" lvl="1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2pPr>
      <a:lvl3pPr marL="0" marR="0" lvl="2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3pPr>
      <a:lvl4pPr marL="0" marR="0" lvl="3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4pPr>
      <a:lvl5pPr marL="0" marR="0" lvl="4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5pPr>
      <a:lvl6pPr marL="0" marR="0" lvl="5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6pPr>
      <a:lvl7pPr marL="0" marR="0" lvl="6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7pPr>
      <a:lvl8pPr marL="0" marR="0" lvl="7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8pPr>
      <a:lvl9pPr marL="0" marR="0" lvl="8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phpmyadm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50946B6-B5EE-411B-A461-01243414399D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96C6A9-76ED-4610-BCD1-B7F5296D43D8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C0AED217-84DE-4C1B-87E5-6620C244C38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2"/>
            <a:ext cx="8460001" cy="677104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Les bases de données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5A95A5DD-8FF5-41E6-B983-A0FCE0344A28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8A46EBC4-BDEB-4D17-B54A-08797B3B77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Requêtes SQL de base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Supprimer des données dans une table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00"/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DELETE FROM users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WHERE login_user = ‘toto’;</a:t>
            </a:r>
          </a:p>
          <a:p>
            <a:pPr marL="985842" lvl="0" algn="just">
              <a:buNone/>
            </a:pPr>
            <a:endParaRPr lang="fr-FR" sz="2400">
              <a:solidFill>
                <a:srgbClr val="548235"/>
              </a:solidFill>
            </a:endParaRPr>
          </a:p>
          <a:p>
            <a:pPr marL="985842" lvl="0" algn="just">
              <a:buNone/>
            </a:pPr>
            <a:endParaRPr lang="fr-FR" sz="2400">
              <a:solidFill>
                <a:srgbClr val="548235"/>
              </a:solidFill>
            </a:endParaRPr>
          </a:p>
          <a:p>
            <a:pPr lvl="0" algn="just">
              <a:buNone/>
            </a:pPr>
            <a:r>
              <a:rPr lang="fr-FR" sz="2400">
                <a:solidFill>
                  <a:srgbClr val="FF0000"/>
                </a:solidFill>
              </a:rPr>
              <a:t>Toujours vérifier les conditions !</a:t>
            </a:r>
          </a:p>
          <a:p>
            <a:pPr lvl="0" algn="just">
              <a:buNone/>
            </a:pPr>
            <a:r>
              <a:rPr lang="fr-FR" sz="2400">
                <a:solidFill>
                  <a:srgbClr val="FF0000"/>
                </a:solidFill>
              </a:rPr>
              <a:t>	 </a:t>
            </a:r>
            <a:r>
              <a:rPr lang="fr-FR" sz="2400"/>
              <a:t>Sinon : toute la table est supprimée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89F1BDD9-92F3-400A-9304-B3962CE33C30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84B1FB6B-6D05-4263-B66B-C90DC7F181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Requêtes SQL de base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Récupérer des données dans une table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00"/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SELECT login_user, pwd_user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FROM users;</a:t>
            </a:r>
          </a:p>
          <a:p>
            <a:pPr marL="985842" lvl="0" algn="just">
              <a:buNone/>
            </a:pPr>
            <a:endParaRPr lang="fr-FR" sz="2400">
              <a:solidFill>
                <a:srgbClr val="548235"/>
              </a:solidFill>
            </a:endParaRPr>
          </a:p>
          <a:p>
            <a:pPr lvl="0" algn="just">
              <a:buNone/>
            </a:pPr>
            <a:r>
              <a:rPr lang="fr-FR" sz="2400">
                <a:solidFill>
                  <a:srgbClr val="FF0000"/>
                </a:solidFill>
              </a:rPr>
              <a:t> </a:t>
            </a:r>
            <a:r>
              <a:rPr lang="fr-FR" sz="2400"/>
              <a:t>Récupère tous les couples login/mot de passe de la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B440851F-47EB-4D67-87E9-CA7445269261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AA8D2B33-6965-4D46-8120-1637A47263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Requêtes SQL de base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Récupérer des données dans une table : les conditions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00"/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SELECT login_user, pwd_user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FROM users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WHERE login_user = ‘admin’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AND pwd_user = ‘n9723mnui976niu’;</a:t>
            </a:r>
          </a:p>
          <a:p>
            <a:pPr lvl="0" algn="just">
              <a:buNone/>
            </a:pPr>
            <a:r>
              <a:rPr lang="fr-FR" sz="2400">
                <a:solidFill>
                  <a:srgbClr val="FF0000"/>
                </a:solidFill>
              </a:rPr>
              <a:t> </a:t>
            </a:r>
            <a:r>
              <a:rPr lang="fr-FR" sz="2400"/>
              <a:t>Possibilité d’utiliser des inégalités</a:t>
            </a:r>
            <a:endParaRPr lang="fr-FR" sz="2400">
              <a:solidFill>
                <a:srgbClr val="548235"/>
              </a:solidFill>
            </a:endParaRPr>
          </a:p>
          <a:p>
            <a:pPr lvl="0" algn="just">
              <a:buNone/>
            </a:pPr>
            <a:r>
              <a:rPr lang="fr-FR" sz="2400">
                <a:solidFill>
                  <a:srgbClr val="FF0000"/>
                </a:solidFill>
              </a:rPr>
              <a:t> </a:t>
            </a:r>
            <a:r>
              <a:rPr lang="fr-FR" sz="2400"/>
              <a:t>Plusieurs conditions : utilisation de AND et OR</a:t>
            </a:r>
          </a:p>
          <a:p>
            <a:pPr lvl="0" algn="just">
              <a:buNone/>
            </a:pPr>
            <a:endParaRPr lang="fr-FR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D253E9AB-A311-4523-8B4D-35B341BBE4C0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22645D22-4EA3-4417-9F62-839F310E86C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Requêtes SQL de base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Récupérer des données dans une table : les ordres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00"/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SELECT login_user, pwd_user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FROM users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WHERE login_user = ‘admin’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ORDER BY id_user DESC;</a:t>
            </a:r>
          </a:p>
          <a:p>
            <a:pPr lvl="0" algn="just">
              <a:buNone/>
            </a:pPr>
            <a:r>
              <a:rPr lang="fr-FR" sz="2400">
                <a:solidFill>
                  <a:srgbClr val="FF0000"/>
                </a:solidFill>
              </a:rPr>
              <a:t> </a:t>
            </a:r>
            <a:r>
              <a:rPr lang="fr-FR" sz="2400"/>
              <a:t>Ordonner alphabétique ou numérique</a:t>
            </a:r>
          </a:p>
          <a:p>
            <a:pPr lvl="0" algn="just">
              <a:buNone/>
            </a:pPr>
            <a:r>
              <a:rPr lang="fr-FR" sz="2400">
                <a:solidFill>
                  <a:srgbClr val="FF0000"/>
                </a:solidFill>
              </a:rPr>
              <a:t> </a:t>
            </a:r>
            <a:r>
              <a:rPr lang="fr-FR" sz="2400"/>
              <a:t>Par défaut : ASC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B987D547-E72E-440D-87BF-F4E280D8DA85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C3DF22F2-5AF9-4A84-9B9E-59DCD6D3C26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Fonctions PHP d’accès aux BDD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Accès à la Base De Données en 3 étapes :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50"/>
          </a:p>
          <a:p>
            <a:pPr marL="811209" lvl="0" indent="-457200" algn="just">
              <a:buClr>
                <a:srgbClr val="FF0000"/>
              </a:buClr>
              <a:buFont typeface="Calibri Light"/>
              <a:buAutoNum type="arabicPeriod"/>
            </a:pPr>
            <a:r>
              <a:rPr lang="fr-FR" sz="2800"/>
              <a:t>Se connecter à la BDD</a:t>
            </a:r>
          </a:p>
          <a:p>
            <a:pPr marL="811209" lvl="0" indent="-457200" algn="just">
              <a:buClr>
                <a:srgbClr val="FF0000"/>
              </a:buClr>
              <a:buFont typeface="Calibri Light"/>
              <a:buAutoNum type="arabicPeriod"/>
            </a:pPr>
            <a:r>
              <a:rPr lang="fr-FR" sz="2800"/>
              <a:t>Créer sa requête SQL et l’exécuter</a:t>
            </a:r>
          </a:p>
          <a:p>
            <a:pPr marL="354009" lvl="0" algn="just">
              <a:buNone/>
            </a:pPr>
            <a:r>
              <a:rPr lang="fr-FR" sz="2800"/>
              <a:t>	</a:t>
            </a:r>
            <a:r>
              <a:rPr lang="fr-FR" sz="2800" i="1"/>
              <a:t>Si besoin effectuer des traitements (récupération)</a:t>
            </a:r>
          </a:p>
          <a:p>
            <a:pPr marL="811209" lvl="0" indent="-457200" algn="just">
              <a:buClr>
                <a:srgbClr val="FF0000"/>
              </a:buClr>
              <a:buFont typeface="Calibri Light"/>
              <a:buAutoNum type="arabicPeriod" startAt="3"/>
            </a:pPr>
            <a:r>
              <a:rPr lang="fr-FR" sz="2800"/>
              <a:t>Se déconnecter de la BDD</a:t>
            </a:r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2B7D5D13-A7D8-4A46-8656-B06291880496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E10C1FF0-E3BA-453E-BF41-50BAC2794E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Fonctions PHP d’accès aux BDD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Se connecter à la Base De Données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00"/>
          </a:p>
          <a:p>
            <a:pPr lvl="0" algn="just">
              <a:buNone/>
            </a:pPr>
            <a:r>
              <a:rPr lang="fr-FR" sz="2800">
                <a:solidFill>
                  <a:srgbClr val="70AD47"/>
                </a:solidFill>
              </a:rPr>
              <a:t>	// connexion au serveur</a:t>
            </a:r>
          </a:p>
          <a:p>
            <a:pPr lvl="0">
              <a:buNone/>
            </a:pPr>
            <a:r>
              <a:rPr lang="fr-FR" sz="2800"/>
              <a:t>	$connect = mysqli_connect('localhost', 'root', '') ; </a:t>
            </a:r>
          </a:p>
          <a:p>
            <a:pPr lvl="0">
              <a:buNone/>
            </a:pPr>
            <a:endParaRPr lang="fr-FR" sz="1000"/>
          </a:p>
          <a:p>
            <a:pPr lvl="0">
              <a:buNone/>
            </a:pPr>
            <a:r>
              <a:rPr lang="fr-FR" sz="2800">
                <a:solidFill>
                  <a:srgbClr val="70AD47"/>
                </a:solidFill>
              </a:rPr>
              <a:t>	// sélection de la base de données &amp; encodage UTF-8</a:t>
            </a:r>
          </a:p>
          <a:p>
            <a:pPr lvl="0">
              <a:buNone/>
            </a:pPr>
            <a:r>
              <a:rPr lang="fr-FR" sz="2800"/>
              <a:t>	mysqli_set_charset($connect,"utf8");</a:t>
            </a:r>
          </a:p>
          <a:p>
            <a:pPr lvl="0">
              <a:buNone/>
            </a:pPr>
            <a:r>
              <a:rPr lang="fr-FR" sz="2800"/>
              <a:t>	mysqli_select_db($connect, 'news') ;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2F5260AB-617E-45E2-A762-D915A8E96B6D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91A908FF-366B-4D3E-A729-95D378E3E9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Fonctions PHP d’accès aux BDD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Créer sa requête et l’exécuter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00"/>
          </a:p>
          <a:p>
            <a:pPr lvl="0" algn="just">
              <a:buNone/>
            </a:pPr>
            <a:r>
              <a:rPr lang="fr-FR" sz="2800">
                <a:solidFill>
                  <a:srgbClr val="70AD47"/>
                </a:solidFill>
              </a:rPr>
              <a:t>	// écriture de la requête</a:t>
            </a:r>
          </a:p>
          <a:p>
            <a:pPr lvl="0">
              <a:buNone/>
            </a:pPr>
            <a:r>
              <a:rPr lang="fr-FR" sz="2800"/>
              <a:t>	$sql = </a:t>
            </a:r>
            <a:r>
              <a:rPr lang="fr-FR" sz="2800">
                <a:solidFill>
                  <a:srgbClr val="ED7D31"/>
                </a:solidFill>
              </a:rPr>
              <a:t>‘‘UPDATE news SET auteur_news = ‘John’;’’</a:t>
            </a:r>
            <a:r>
              <a:rPr lang="fr-FR" sz="2800"/>
              <a:t>; </a:t>
            </a:r>
          </a:p>
          <a:p>
            <a:pPr lvl="0">
              <a:buNone/>
            </a:pPr>
            <a:endParaRPr lang="fr-FR" sz="1000"/>
          </a:p>
          <a:p>
            <a:pPr lvl="0">
              <a:buNone/>
            </a:pPr>
            <a:r>
              <a:rPr lang="fr-FR" sz="2800">
                <a:solidFill>
                  <a:srgbClr val="70AD47"/>
                </a:solidFill>
              </a:rPr>
              <a:t>	// exécution de la requête</a:t>
            </a:r>
          </a:p>
          <a:p>
            <a:pPr lvl="0">
              <a:buNone/>
            </a:pPr>
            <a:r>
              <a:rPr lang="fr-FR" sz="2800"/>
              <a:t>	mysqli_query($connect, $sql) ;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F8B06595-E475-44A4-A8AB-2690729737FE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DFDF924F-1C6D-49F2-B6B3-34AE3AE820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Fonctions PHP d’accès aux BDD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Récupération de données : traitements en plus</a:t>
            </a:r>
            <a:endParaRPr lang="fr-FR" sz="1000"/>
          </a:p>
          <a:p>
            <a:pPr lvl="0" algn="just">
              <a:buNone/>
            </a:pPr>
            <a:r>
              <a:rPr lang="fr-FR" sz="2800">
                <a:solidFill>
                  <a:srgbClr val="70AD47"/>
                </a:solidFill>
              </a:rPr>
              <a:t>	</a:t>
            </a:r>
            <a:r>
              <a:rPr lang="fr-FR" sz="2400">
                <a:solidFill>
                  <a:srgbClr val="70AD47"/>
                </a:solidFill>
              </a:rPr>
              <a:t>// écriture de la requête</a:t>
            </a:r>
          </a:p>
          <a:p>
            <a:pPr lvl="0">
              <a:buNone/>
            </a:pPr>
            <a:r>
              <a:rPr lang="fr-FR" sz="2400"/>
              <a:t>	$sql = </a:t>
            </a:r>
            <a:r>
              <a:rPr lang="fr-FR" sz="2400">
                <a:solidFill>
                  <a:srgbClr val="ED7D31"/>
                </a:solidFill>
              </a:rPr>
              <a:t>‘‘SELECT * FROM news;’’</a:t>
            </a:r>
            <a:r>
              <a:rPr lang="fr-FR" sz="2400"/>
              <a:t>; </a:t>
            </a:r>
          </a:p>
          <a:p>
            <a:pPr lvl="0">
              <a:buNone/>
            </a:pPr>
            <a:r>
              <a:rPr lang="fr-FR" sz="2400">
                <a:solidFill>
                  <a:srgbClr val="70AD47"/>
                </a:solidFill>
              </a:rPr>
              <a:t>	// exécution de la requête</a:t>
            </a:r>
          </a:p>
          <a:p>
            <a:pPr lvl="0">
              <a:buNone/>
            </a:pPr>
            <a:r>
              <a:rPr lang="fr-FR" sz="2400"/>
              <a:t>	$result = mysqli_query($connect, $sql);</a:t>
            </a:r>
          </a:p>
          <a:p>
            <a:pPr lvl="0">
              <a:buNone/>
            </a:pPr>
            <a:r>
              <a:rPr lang="fr-FR" sz="2400"/>
              <a:t>	while ( $news = mysqli_fetch_array($result) ) {</a:t>
            </a:r>
          </a:p>
          <a:p>
            <a:pPr lvl="0">
              <a:buNone/>
            </a:pPr>
            <a:r>
              <a:rPr lang="fr-FR" sz="2400"/>
              <a:t>		echo $news[‘title_news’] . ‘…&lt;br/&gt;’;</a:t>
            </a:r>
          </a:p>
          <a:p>
            <a:pPr lvl="0">
              <a:buNone/>
            </a:pPr>
            <a:r>
              <a:rPr lang="fr-FR" sz="2400"/>
              <a:t>	}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69AC5A28-D10F-4730-9ABE-B67204078CD0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BE20E712-83A9-4697-ACB1-B233EBE5AF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Fonctions PHP d’accès aux BDD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Se déconnecter de la Base De Données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00"/>
          </a:p>
          <a:p>
            <a:pPr lvl="0" algn="just">
              <a:buNone/>
            </a:pPr>
            <a:r>
              <a:rPr lang="fr-FR" sz="2800">
                <a:solidFill>
                  <a:srgbClr val="70AD47"/>
                </a:solidFill>
              </a:rPr>
              <a:t>	</a:t>
            </a:r>
            <a:endParaRPr lang="fr-FR" sz="1000"/>
          </a:p>
          <a:p>
            <a:pPr lvl="0">
              <a:buNone/>
            </a:pPr>
            <a:r>
              <a:rPr lang="fr-FR" sz="2800">
                <a:solidFill>
                  <a:srgbClr val="70AD47"/>
                </a:solidFill>
              </a:rPr>
              <a:t>	// déconnexion de la BDD</a:t>
            </a:r>
          </a:p>
          <a:p>
            <a:pPr lvl="0">
              <a:buNone/>
            </a:pPr>
            <a:r>
              <a:rPr lang="fr-FR" sz="2800"/>
              <a:t>	mysqli_close($connect) ;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58C8818D-D3FB-494C-B6F6-5398285816EE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8C932A7C-39DF-4375-86C9-C7BC977DA1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Introduction aux SGBD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Système de Gestion de Bases de Données (MySQL)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00"/>
          </a:p>
          <a:p>
            <a:pPr marL="985842" lvl="0" algn="just">
              <a:buNone/>
            </a:pPr>
            <a:r>
              <a:rPr lang="fr-FR" sz="2400" i="1"/>
              <a:t>Environnement permettant de stocker des données tout en garantissant un accès.</a:t>
            </a:r>
          </a:p>
          <a:p>
            <a:pPr marL="985842" lvl="0" algn="just">
              <a:buNone/>
            </a:pPr>
            <a:endParaRPr lang="fr-FR" sz="2400"/>
          </a:p>
          <a:p>
            <a:pPr marL="446090" lvl="0" indent="-3429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Base de données</a:t>
            </a:r>
          </a:p>
          <a:p>
            <a:pPr marL="990596" lvl="0" algn="just">
              <a:buNone/>
            </a:pPr>
            <a:r>
              <a:rPr lang="fr-FR" sz="2400" i="1"/>
              <a:t>Architecture de tables permettant d’enregistrer de manière organisée nos données.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038F2E01-3592-474E-B077-AA512FBA6B31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C0D48A1D-FAB2-4E70-B929-919F0252CD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Introduction à MySQL / PhpMyAdmin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Sites Web : PhpMyAdmin (WampServer)</a:t>
            </a:r>
          </a:p>
          <a:p>
            <a:pPr marL="985842" lvl="0" algn="just">
              <a:buNone/>
            </a:pPr>
            <a:r>
              <a:rPr lang="fr-FR" sz="2400" i="1"/>
              <a:t>Interface graphique spécifique à MySQL pour les sites web.</a:t>
            </a:r>
          </a:p>
          <a:p>
            <a:pPr marL="985842" lvl="0" algn="just">
              <a:buNone/>
            </a:pPr>
            <a:r>
              <a:rPr lang="fr-FR" sz="2400"/>
              <a:t>Accessible via le navigateur : </a:t>
            </a:r>
            <a:r>
              <a:rPr lang="fr-FR" sz="2400">
                <a:hlinkClick r:id="rId3"/>
              </a:rPr>
              <a:t>localhost/phpmyadmin</a:t>
            </a:r>
            <a:endParaRPr lang="fr-FR" sz="2400"/>
          </a:p>
          <a:p>
            <a:pPr marL="985842" lvl="0" algn="just">
              <a:buNone/>
            </a:pPr>
            <a:endParaRPr lang="fr-FR" sz="700"/>
          </a:p>
          <a:p>
            <a:pPr marL="446090" lvl="0" indent="-3429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Vocabulaire</a:t>
            </a:r>
          </a:p>
          <a:p>
            <a:pPr marL="990596" lvl="0" algn="just">
              <a:buNone/>
            </a:pPr>
            <a:r>
              <a:rPr lang="fr-FR" sz="1800" i="1"/>
              <a:t>Base de données</a:t>
            </a:r>
          </a:p>
          <a:p>
            <a:pPr marL="990596" lvl="0" algn="just">
              <a:buNone/>
            </a:pPr>
            <a:r>
              <a:rPr lang="fr-FR" sz="1800" i="1"/>
              <a:t>Table</a:t>
            </a:r>
          </a:p>
          <a:p>
            <a:pPr marL="990596" lvl="0" algn="just">
              <a:buNone/>
            </a:pPr>
            <a:r>
              <a:rPr lang="fr-FR" sz="1800" i="1"/>
              <a:t>Colonne </a:t>
            </a:r>
            <a:r>
              <a:rPr lang="fr-FR" sz="1800" i="1">
                <a:latin typeface="Wingdings" pitchFamily="2"/>
              </a:rPr>
              <a:t></a:t>
            </a:r>
            <a:r>
              <a:rPr lang="fr-FR" sz="1800" i="1"/>
              <a:t>  Champ</a:t>
            </a:r>
          </a:p>
          <a:p>
            <a:pPr marL="990596" lvl="0" algn="just">
              <a:buNone/>
            </a:pPr>
            <a:r>
              <a:rPr lang="fr-FR" sz="1800" i="1"/>
              <a:t>Ligne </a:t>
            </a:r>
            <a:r>
              <a:rPr lang="fr-FR" sz="1800" i="1">
                <a:latin typeface="Wingdings" pitchFamily="2"/>
              </a:rPr>
              <a:t></a:t>
            </a:r>
            <a:r>
              <a:rPr lang="fr-FR" sz="1800" i="1"/>
              <a:t> Enregistrement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09D99-3D98-4D20-B433-4128A573030A}"/>
              </a:ext>
            </a:extLst>
          </p:cNvPr>
          <p:cNvSpPr/>
          <p:nvPr/>
        </p:nvSpPr>
        <p:spPr>
          <a:xfrm>
            <a:off x="4669968" y="4626425"/>
            <a:ext cx="4920340" cy="2231574"/>
          </a:xfrm>
          <a:prstGeom prst="rect">
            <a:avLst/>
          </a:pr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5562017-EB6E-4D87-BB23-EEFA3D877766}"/>
              </a:ext>
            </a:extLst>
          </p:cNvPr>
          <p:cNvGraphicFramePr>
            <a:graphicFrameLocks noGrp="1"/>
          </p:cNvGraphicFramePr>
          <p:nvPr/>
        </p:nvGraphicFramePr>
        <p:xfrm>
          <a:off x="4948741" y="4774786"/>
          <a:ext cx="3117573" cy="1956651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3117573">
                  <a:extLst>
                    <a:ext uri="{9D8B030D-6E8A-4147-A177-3AD203B41FA5}">
                      <a16:colId xmlns:a16="http://schemas.microsoft.com/office/drawing/2014/main" val="491503909"/>
                    </a:ext>
                  </a:extLst>
                </a:gridCol>
              </a:tblGrid>
              <a:tr h="506815"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nomTable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12455"/>
                  </a:ext>
                </a:extLst>
              </a:tr>
              <a:tr h="1449836">
                <a:tc>
                  <a:txBody>
                    <a:bodyPr/>
                    <a:lstStyle/>
                    <a:p>
                      <a:pPr lvl="0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40827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7516C84-4263-4DE7-96F3-B75F0969FA60}"/>
              </a:ext>
            </a:extLst>
          </p:cNvPr>
          <p:cNvGraphicFramePr>
            <a:graphicFrameLocks noGrp="1"/>
          </p:cNvGraphicFramePr>
          <p:nvPr/>
        </p:nvGraphicFramePr>
        <p:xfrm>
          <a:off x="5046820" y="5419767"/>
          <a:ext cx="2899754" cy="1112532"/>
        </p:xfrm>
        <a:graphic>
          <a:graphicData uri="http://schemas.openxmlformats.org/drawingml/2006/table">
            <a:tbl>
              <a:tblPr firstRow="1" bandRow="1">
                <a:effectLst/>
                <a:tableStyleId>{93296810-A885-4BE3-A3E7-6D5BEEA58F35}</a:tableStyleId>
              </a:tblPr>
              <a:tblGrid>
                <a:gridCol w="966584">
                  <a:extLst>
                    <a:ext uri="{9D8B030D-6E8A-4147-A177-3AD203B41FA5}">
                      <a16:colId xmlns:a16="http://schemas.microsoft.com/office/drawing/2014/main" val="4066710632"/>
                    </a:ext>
                  </a:extLst>
                </a:gridCol>
                <a:gridCol w="966584">
                  <a:extLst>
                    <a:ext uri="{9D8B030D-6E8A-4147-A177-3AD203B41FA5}">
                      <a16:colId xmlns:a16="http://schemas.microsoft.com/office/drawing/2014/main" val="3766833691"/>
                    </a:ext>
                  </a:extLst>
                </a:gridCol>
                <a:gridCol w="966584">
                  <a:extLst>
                    <a:ext uri="{9D8B030D-6E8A-4147-A177-3AD203B41FA5}">
                      <a16:colId xmlns:a16="http://schemas.microsoft.com/office/drawing/2014/main" val="72556167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prenom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492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Toto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Jaques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4181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Pierre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Franc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025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BE5D3163-DA71-4F22-B056-2D8BE00A1261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61FA8BE2-3EAB-41CE-B9DF-5FBCA4AA16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Présentation de la méthode MERISE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Dictionnaire de Données</a:t>
            </a:r>
          </a:p>
          <a:p>
            <a:pPr lvl="0" algn="just">
              <a:buNone/>
            </a:pPr>
            <a:r>
              <a:rPr lang="fr-FR" sz="2800"/>
              <a:t>	</a:t>
            </a:r>
            <a:r>
              <a:rPr lang="fr-FR" sz="2400" i="1"/>
              <a:t>Lister toutes les données à sauvegarder et les regrouper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Modèle Conceptuel de Données</a:t>
            </a:r>
            <a:endParaRPr lang="fr-FR" sz="1000"/>
          </a:p>
          <a:p>
            <a:pPr marL="985842" lvl="0" algn="just">
              <a:buNone/>
            </a:pPr>
            <a:r>
              <a:rPr lang="fr-FR" sz="2400" i="1"/>
              <a:t>Définir graphiquement les Tables de notre BDD</a:t>
            </a:r>
          </a:p>
          <a:p>
            <a:pPr marL="985842" lvl="0" algn="just">
              <a:buNone/>
            </a:pPr>
            <a:endParaRPr lang="fr-FR" sz="1000"/>
          </a:p>
          <a:p>
            <a:pPr marL="446090" lvl="0" indent="-3429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Modèle Logique de Données</a:t>
            </a:r>
          </a:p>
          <a:p>
            <a:pPr marL="990596" lvl="0" algn="just">
              <a:buNone/>
            </a:pPr>
            <a:r>
              <a:rPr lang="fr-FR" sz="2400" i="1"/>
              <a:t>MCD avec relations entre les tables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A8707F47-26A7-4D5D-B84A-A64A4D9DB43D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5D1F0997-C30B-4F36-8DC2-62A859878F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Introduction à MySQL / PhpMyAdmin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Les différents types de données :</a:t>
            </a:r>
          </a:p>
          <a:p>
            <a:pPr marL="1436686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800"/>
              <a:t>INT		Entier</a:t>
            </a:r>
          </a:p>
          <a:p>
            <a:pPr marL="1436686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800"/>
              <a:t>REAL		Réel</a:t>
            </a:r>
          </a:p>
          <a:p>
            <a:pPr marL="1436686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800"/>
              <a:t>VARCHAR	Chaîne de caractère (max 255c.)</a:t>
            </a:r>
          </a:p>
          <a:p>
            <a:pPr marL="1436686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800"/>
              <a:t>DATE		Date format YYYY-MM-JJ</a:t>
            </a:r>
          </a:p>
          <a:p>
            <a:pPr marL="1436686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800"/>
              <a:t>DATETIME	Date format YYYY-MM-JJ HH:ii:ss</a:t>
            </a:r>
          </a:p>
          <a:p>
            <a:pPr marL="1436686" lvl="2" indent="-457200" algn="just">
              <a:buClr>
                <a:srgbClr val="FF0000"/>
              </a:buClr>
              <a:buFont typeface="Wingdings" pitchFamily="2"/>
              <a:buChar char="Ø"/>
            </a:pPr>
            <a:r>
              <a:rPr lang="fr-FR" sz="2800"/>
              <a:t>TEXT		Chaîne de caractère (max 65 535c.)</a:t>
            </a:r>
          </a:p>
          <a:p>
            <a:pPr marL="985842" lvl="0" algn="just">
              <a:buNone/>
            </a:pPr>
            <a:endParaRPr lang="fr-FR" sz="18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BF726367-D91C-449A-BB13-7AE55AB07150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E8EB5CC5-A7EB-4393-BB9A-DF1B7C7CB3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Requêtes SQL de base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Création de l’environnement de la base de données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00"/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CREATE DATABASE news;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SHOW DATABASES;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USE news; 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	SHOW TABLES;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	DESC user;</a:t>
            </a:r>
          </a:p>
          <a:p>
            <a:pPr marL="985842" lvl="0" algn="just">
              <a:buNone/>
            </a:pPr>
            <a:endParaRPr lang="fr-FR" sz="2400">
              <a:solidFill>
                <a:srgbClr val="548235"/>
              </a:solidFill>
            </a:endParaRPr>
          </a:p>
          <a:p>
            <a:pPr marL="985842" lvl="0" algn="just">
              <a:buNone/>
            </a:pPr>
            <a:endParaRPr lang="fr-FR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990769D5-2B2E-4923-81F9-EADF11F9E72B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3D6FC7EA-4FAB-4A70-B55A-5521344133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Requêtes SQL de base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Création d’une table (utilisateur)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00"/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CREATE TABLE users (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	id_user INT NOT NULL  AUTO_INCREMENT,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	login_user VARCHAR(255) NOT NULL,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	pwd_user VARCHAR(255) NOT NULL,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	PRIMARY KEY(id_user)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)ENGINE=InnoDB;</a:t>
            </a:r>
            <a:endParaRPr lang="fr-FR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C24E9F59-54F3-47C8-861F-F9612B2398E5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55B14BAC-BDC7-481A-9BBB-30198A311A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Requêtes SQL de base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Insérer des données dans une table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00"/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INSERT INTO users (nom_user , password_user, …)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VALUES (‘admin’, ‘admin’, …);</a:t>
            </a:r>
          </a:p>
          <a:p>
            <a:pPr marL="985842" lvl="0" algn="just">
              <a:buNone/>
            </a:pPr>
            <a:endParaRPr lang="fr-FR" sz="2400">
              <a:solidFill>
                <a:srgbClr val="548235"/>
              </a:solidFill>
            </a:endParaRPr>
          </a:p>
          <a:p>
            <a:pPr lvl="0" algn="just">
              <a:buNone/>
            </a:pPr>
            <a:r>
              <a:rPr lang="fr-FR" sz="2400">
                <a:solidFill>
                  <a:srgbClr val="FF0000"/>
                </a:solidFill>
              </a:rPr>
              <a:t>Interdiction d’enregistrer les mots de passe en clair !</a:t>
            </a:r>
          </a:p>
          <a:p>
            <a:pPr lvl="0" algn="just">
              <a:buNone/>
            </a:pPr>
            <a:r>
              <a:rPr lang="fr-FR" sz="2400">
                <a:solidFill>
                  <a:srgbClr val="FF0000"/>
                </a:solidFill>
              </a:rPr>
              <a:t>	 </a:t>
            </a:r>
            <a:r>
              <a:rPr lang="fr-FR" sz="2400"/>
              <a:t>Utilisation de la fonction hash(‘sha512’, $pwd);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A3A99963-9EEE-47BF-B218-B077BEA40308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Les bases de données</a:t>
            </a:r>
            <a:endParaRPr lang="fr-FR" sz="4400" b="0" i="0" u="none" strike="noStrike" kern="1200" cap="none" spc="0" baseline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7F0BF9BB-C199-4E2A-94D8-B51A5E30B6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525313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Requêtes SQL de base</a:t>
            </a:r>
          </a:p>
          <a:p>
            <a:pPr lvl="0" algn="just">
              <a:buNone/>
            </a:pPr>
            <a:endParaRPr lang="fr-FR" sz="1000"/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r>
              <a:rPr lang="fr-FR" sz="2800"/>
              <a:t>Modifier des données dans une table</a:t>
            </a:r>
          </a:p>
          <a:p>
            <a:pPr marL="457200" lvl="0" indent="-457200" algn="just">
              <a:buClr>
                <a:srgbClr val="FF0000"/>
              </a:buClr>
              <a:buFont typeface="Arial" pitchFamily="34"/>
              <a:buChar char="•"/>
            </a:pPr>
            <a:endParaRPr lang="fr-FR" sz="1000"/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UPDATE users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SET login_user = ‘super_admin’, date_user = ‘2017-07-01’</a:t>
            </a:r>
          </a:p>
          <a:p>
            <a:pPr marL="985842" lvl="0" algn="just">
              <a:buNone/>
            </a:pPr>
            <a:r>
              <a:rPr lang="fr-FR" sz="2400">
                <a:solidFill>
                  <a:srgbClr val="548235"/>
                </a:solidFill>
              </a:rPr>
              <a:t>WHERE login_user = ‘admin’;</a:t>
            </a:r>
          </a:p>
          <a:p>
            <a:pPr marL="985842" lvl="0" algn="just">
              <a:buNone/>
            </a:pPr>
            <a:endParaRPr lang="fr-FR" sz="2400">
              <a:solidFill>
                <a:srgbClr val="548235"/>
              </a:solidFill>
            </a:endParaRPr>
          </a:p>
          <a:p>
            <a:pPr lvl="0" algn="just">
              <a:buNone/>
            </a:pPr>
            <a:r>
              <a:rPr lang="fr-FR" sz="2400">
                <a:solidFill>
                  <a:srgbClr val="FF0000"/>
                </a:solidFill>
              </a:rPr>
              <a:t>Toujours vérifier les conditions !</a:t>
            </a:r>
          </a:p>
          <a:p>
            <a:pPr lvl="0" algn="just">
              <a:buNone/>
            </a:pPr>
            <a:r>
              <a:rPr lang="fr-FR" sz="2400">
                <a:solidFill>
                  <a:srgbClr val="FF0000"/>
                </a:solidFill>
              </a:rPr>
              <a:t>	 </a:t>
            </a:r>
            <a:r>
              <a:rPr lang="fr-FR" sz="2400"/>
              <a:t>Sinon : toute la table est mise à jour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Personnalisé</PresentationFormat>
  <Paragraphs>224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StarSymbol</vt:lpstr>
      <vt:lpstr>Times New Roman</vt:lpstr>
      <vt:lpstr>Trebuchet MS</vt:lpstr>
      <vt:lpstr>Wingdings</vt:lpstr>
      <vt:lpstr>presentation_dawan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302</cp:revision>
  <dcterms:created xsi:type="dcterms:W3CDTF">2013-04-16T12:21:46Z</dcterms:created>
  <dcterms:modified xsi:type="dcterms:W3CDTF">2019-02-07T15:03:48Z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