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36" r:id="rId3"/>
    <p:sldId id="258" r:id="rId4"/>
    <p:sldId id="259" r:id="rId5"/>
    <p:sldId id="432" r:id="rId6"/>
    <p:sldId id="433" r:id="rId7"/>
    <p:sldId id="463" r:id="rId8"/>
    <p:sldId id="466" r:id="rId9"/>
    <p:sldId id="465" r:id="rId1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029F89F-4863-416C-A2DE-9B4802DC928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A2D839-F5E3-481E-9A67-B32C5EC82B2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6C8EFD-12E7-4BEB-A0D3-82A464488B7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D976D9-D8C0-445D-97BB-4802BB49E3D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18C59E-4847-461F-9231-07410B6ED723}" type="slidenum">
              <a:t>‹N°›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7671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19EB15C-C9C9-4AE4-A54C-290A6AC18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9A694BD-53B0-41E5-866C-5A7CC3A04E4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0408ADA-1244-4B53-97A4-5503541709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09CBDC-471D-48A3-9897-D4E874A8A3D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03ABDC-FBC8-46F2-8828-374783ADCBE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674C8-8D89-49F1-8FD0-89F7324E6E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1CAB360-E293-405B-B1A7-1549650108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27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51B5457F-881E-4A2D-B09F-CDF2786A633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708310-AA52-48D9-A34A-94729F95B0C3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A231795-BFAF-4A4A-B43C-74322890D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9233EA40-1E14-4F5D-9B0B-077DFA6B8E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F01ADB9C-FCF8-4A1C-B24E-E9A62A9332F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2C1D02-8D9B-4349-9621-04AB80507FC3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5D6CE19B-95A7-4C3A-86F4-96A85D91F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3FE4BEC-6BA3-4CDF-A283-21FA31D0862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F7FC49-8427-45D5-9A9E-DF345E38C537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FC065D02-76F4-443B-9793-2D1BC816E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B98D3A-F681-4009-B13E-24C09D202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4A071F9-9354-46FD-B4E5-D94F4283AE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Internet</a:t>
            </a:r>
            <a:r>
              <a:rPr lang="fr-FR"/>
              <a:t> : réseau informatique mondial accessible au public.</a:t>
            </a:r>
            <a:endParaRPr lang="fr-FR" i="1"/>
          </a:p>
          <a:p>
            <a:pPr lvl="0"/>
            <a:endParaRPr lang="fr-FR"/>
          </a:p>
          <a:p>
            <a:pPr lvl="0"/>
            <a:r>
              <a:rPr lang="fr-FR" b="1"/>
              <a:t>Concept d’hyperlien </a:t>
            </a:r>
            <a:r>
              <a:rPr lang="fr-FR"/>
              <a:t>: permet de créer un lien entre deux ressources (dans le Web : un lien entre deux pages web)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A521C4-97E4-489B-ACCB-B11398E3A68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D29547-8638-4AA6-8E9C-01BA4229F85C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A7B34A-75CE-46C5-A311-127FCA7DD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C8BBA29-55D8-47C6-95D8-5B94A676EA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fr-FR" b="1"/>
              <a:t>Milieu</a:t>
            </a:r>
            <a:r>
              <a:rPr lang="fr-FR"/>
              <a:t> </a:t>
            </a:r>
            <a:r>
              <a:rPr lang="fr-FR" b="1"/>
              <a:t>95</a:t>
            </a:r>
            <a:r>
              <a:rPr lang="fr-FR"/>
              <a:t>: MAJ (nom: PHP/FI version 2)</a:t>
            </a:r>
          </a:p>
          <a:p>
            <a:pPr lvl="0"/>
            <a:r>
              <a:rPr lang="fr-FR" b="1"/>
              <a:t>1997</a:t>
            </a:r>
            <a:r>
              <a:rPr lang="fr-FR"/>
              <a:t> →Mise à niveau Version 3</a:t>
            </a:r>
          </a:p>
          <a:p>
            <a:pPr lvl="0"/>
            <a:r>
              <a:rPr lang="fr-FR" b="1"/>
              <a:t>2000 →</a:t>
            </a:r>
            <a:r>
              <a:rPr lang="fr-FR"/>
              <a:t> Mise à niveau Version 4</a:t>
            </a:r>
          </a:p>
          <a:p>
            <a:pPr lvl="0"/>
            <a:r>
              <a:rPr lang="fr-FR" b="1"/>
              <a:t>2004</a:t>
            </a:r>
            <a:r>
              <a:rPr lang="fr-FR"/>
              <a:t> </a:t>
            </a:r>
            <a:r>
              <a:rPr lang="fr-FR" b="1"/>
              <a:t>→</a:t>
            </a:r>
            <a:r>
              <a:rPr lang="fr-FR"/>
              <a:t> Mise à niveau Version 5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970DC-9147-41CD-A4F4-C55A810F634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EC6A08E-C247-4D18-ACBB-9DEC5DC9AA35}" type="slidenum">
              <a:t>6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89E43B5-898C-4263-A561-1A362E08D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C00BF6C-BD6C-47FB-9546-6AE10BA82B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C9B97B-754D-451F-A027-E943FFB80B5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A2156BE-3952-4141-9170-D2C3732FA9B9}" type="slidenum">
              <a:t>7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9DAB25-F366-4889-93F1-8B5ADAC20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BCB2B60-B7A2-4E00-AF0C-733ABE2245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D44594-0AF9-4369-854A-381A14067E3F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AF62ED-92DC-4959-ABB2-0489993C25A2}" type="slidenum">
              <a:t>8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DE0CE30-F4CB-458B-9289-34490B836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A78A265-2AB0-44BE-8133-5EA2804262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BE3CC7-3A92-4BFF-92A8-A28DFF6016B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120AE0-8FD1-4790-91E6-248594229D17}" type="slidenum">
              <a:t>9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B31F1-6CB2-4D18-A7E2-CA29F10D05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C7CF22-570F-4117-9712-F64F98B14D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37A8BD-B0A6-4021-887E-2612CEF4F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1B0548-2BD3-4C51-9B19-79AC0062F8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9E3EB-8ACA-43FC-8977-62BE3F34BB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7B9BE9-08B7-4CBC-A424-1301F8E69E6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BCCD30-98E9-4458-BF28-CB8C321152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D71FCD-E89E-4257-87E1-EDF5328F1C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248095-E86A-4E8E-822C-EB0D3E4CB1A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80286" y="179386"/>
            <a:ext cx="2339977" cy="657859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9A5DE-C541-4909-8BD5-2DAB3A16F9E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360365" y="179386"/>
            <a:ext cx="6867528" cy="65785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31F1D-A9FD-46A6-B49A-5FDEAAC557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4BCBE5-24ED-4A1D-AC29-28E3056CC0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5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6D4F0-CCE9-4E97-AE41-12D23861AE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384A-F5D0-4CC4-81BD-5B26115735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9099B0-A62B-4B5C-B3DE-F79AC189B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6C09A7-A152-4617-A522-FF13D08FAA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6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DADAE-8AB0-4AC2-9613-3C2861C25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430EC-017F-4A74-975D-544261874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23F88-D815-44BC-8F09-8BB0ED2AA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9E5B02-6A90-4B78-8ABB-A7F477FBD4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9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FE22-0249-4BDC-A427-4AFD8FACC2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14542-58DF-49B3-9984-FD76DCC882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4F263A-2457-48F9-9F74-F1068AFEBC3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6516" y="1619246"/>
            <a:ext cx="4603747" cy="513873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7E18B-6882-48DA-BF2C-2C80ED83CB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B16B43-D1B7-4CDF-9049-EC914850B1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641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B3A24-13DE-4117-BC61-7F4A11E25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B254-9BB7-47EF-B55B-1F2ABAB1A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FA8B70-B8B8-4D82-8B20-64341F88CC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8E3741-301A-4B15-9B9B-DE7C3C50044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19D174-79E4-4877-B835-BF99A8F1220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FB7B0-F9F4-4981-A853-D6FF40CBF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02C1FF-0A1A-4F28-A72E-107B87EF77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2B23D-DF86-4236-BFBE-DCB2F71928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155C9C-DBAC-4385-B845-A350FDE798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78AB6F-47A5-4122-A846-2C754C3187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7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8D7EA0-39F6-47CF-9CA4-68EC3E15D8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CC5865-26C8-4E79-BDBB-06A3DE5713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9665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979DC-02B2-404E-A37A-F17DF4D8C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8BD53B-ED7F-4453-9148-98B21904BE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950E2C-163E-49DA-B201-2DBE6808070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A36594-4EAE-45D2-8DD5-0EBB0A2D10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1F914B-24E4-4685-92C3-ED19CDD52F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5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12C55-5D6A-4827-8275-87E009FDF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317D1B-02E2-4120-89BC-7A411130EC2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47D4A6-E252-4882-A1D7-C36E58FC05E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F4D58-4AEE-4A09-AA56-0AAAC7A7C3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E8623F-4295-4BB8-8999-C572059DF0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A04BD3-EC56-4F7B-A8EC-67C4D8F4F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999" y="179999"/>
            <a:ext cx="8460001" cy="125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EC11D-10CD-4359-9261-7E99177D6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1619996"/>
            <a:ext cx="9359999" cy="51382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41EC5-7728-495F-8C66-3C4490C3FFB7}"/>
              </a:ext>
            </a:extLst>
          </p:cNvPr>
          <p:cNvSpPr/>
          <p:nvPr/>
        </p:nvSpPr>
        <p:spPr>
          <a:xfrm>
            <a:off x="-179999" y="7020004"/>
            <a:ext cx="10439997" cy="359999"/>
          </a:xfrm>
          <a:prstGeom prst="rect">
            <a:avLst/>
          </a:prstGeom>
          <a:noFill/>
          <a:ln w="18004" cap="flat">
            <a:solidFill>
              <a:srgbClr val="41719C"/>
            </a:solidFill>
            <a:prstDash val="solid"/>
            <a:miter/>
          </a:ln>
        </p:spPr>
        <p:txBody>
          <a:bodyPr vert="horz" wrap="square" lIns="8997" tIns="8997" rIns="8997" bIns="8997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6F15AF-F6F6-4FDD-8B82-4C75E1162A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FB0B3C70-5981-492A-A54F-E5BB33876903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E9C45EF0-EDAC-4615-92FB-5B4C40A0C19F}"/>
              </a:ext>
            </a:extLst>
          </p:cNvPr>
          <p:cNvSpPr/>
          <p:nvPr/>
        </p:nvSpPr>
        <p:spPr>
          <a:xfrm>
            <a:off x="0" y="1439997"/>
            <a:ext cx="1007676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41719C"/>
            </a:solidFill>
            <a:prstDash val="solid"/>
            <a:miter/>
          </a:ln>
        </p:spPr>
        <p:txBody>
          <a:bodyPr vert="horz" wrap="square" lIns="17638" tIns="17638" rIns="17638" bIns="17638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A21D55-20B3-4B06-A07C-70F5EA48A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999"/>
            <a:ext cx="1081799" cy="1085036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0" baseline="0">
          <a:solidFill>
            <a:srgbClr val="F20000"/>
          </a:solidFill>
          <a:effectLst>
            <a:outerShdw dist="17962" dir="2700000">
              <a:srgbClr val="000000"/>
            </a:outerShdw>
          </a:effectLst>
          <a:uFillTx/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0" marR="0" lvl="1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2pPr>
      <a:lvl3pPr marL="0" marR="0" lvl="2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3pPr>
      <a:lvl4pPr marL="0" marR="0" lvl="3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75000"/>
        <a:buFont typeface="StarSymbol"/>
        <a:buChar char="–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4pPr>
      <a:lvl5pPr marL="0" marR="0" lvl="4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5pPr>
      <a:lvl6pPr marL="0" marR="0" lvl="5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6pPr>
      <a:lvl7pPr marL="0" marR="0" lvl="6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7pPr>
      <a:lvl8pPr marL="0" marR="0" lvl="7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8pPr>
      <a:lvl9pPr marL="0" marR="0" lvl="8" indent="0" defTabSz="914400" rtl="0" fontAlgn="auto" hangingPunct="0">
        <a:lnSpc>
          <a:spcPct val="100000"/>
        </a:lnSpc>
        <a:spcBef>
          <a:spcPts val="0"/>
        </a:spcBef>
        <a:spcAft>
          <a:spcPts val="1435"/>
        </a:spcAft>
        <a:buSzPct val="45000"/>
        <a:buFont typeface="StarSymbol"/>
        <a:buChar char="●"/>
        <a:tabLst/>
        <a:defRPr lang="fr-F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AD79D9-1154-4193-A1C7-1B970CE39B91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51081C-92D5-44D0-A444-426F456DFECD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E9C0E03B-0032-48A2-BF62-ED28CC907663}"/>
              </a:ext>
            </a:extLst>
          </p:cNvPr>
          <p:cNvSpPr txBox="1"/>
          <p:nvPr/>
        </p:nvSpPr>
        <p:spPr>
          <a:xfrm>
            <a:off x="950738" y="1977554"/>
            <a:ext cx="8718529" cy="36419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6000" b="1" i="0" u="none" strike="noStrike" kern="1200" cap="none" spc="0" baseline="0" dirty="0" err="1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Times New Roman" pitchFamily="18"/>
                <a:cs typeface="Arial" pitchFamily="34"/>
              </a:rPr>
              <a:t>PHP&amp;MySQL</a:t>
            </a:r>
            <a:r>
              <a:rPr lang="fr-FR" sz="6000" b="1" i="0" u="none" strike="noStrike" kern="1200" cap="none" spc="0" baseline="0" dirty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Times New Roman" pitchFamily="18"/>
                <a:cs typeface="Arial" pitchFamily="34"/>
              </a:rPr>
              <a:t> -</a:t>
            </a:r>
            <a:r>
              <a:rPr lang="fr-FR" sz="60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Times New Roman" pitchFamily="18"/>
                <a:cs typeface="Arial" pitchFamily="34"/>
              </a:rPr>
              <a:t> </a:t>
            </a:r>
            <a:r>
              <a:rPr lang="fr-FR" sz="6000" b="1" i="0" u="none" strike="noStrike" kern="1200" cap="none" spc="0" baseline="0" dirty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Times New Roman" pitchFamily="18"/>
                <a:cs typeface="Arial" pitchFamily="34"/>
              </a:rPr>
              <a:t>Initiation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Savoir développer avec PHP des sites et applications web,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en utilisant une base de données</a:t>
            </a:r>
            <a:endParaRPr lang="fr-FR" sz="2200" b="1" i="0" u="none" strike="noStrike" kern="1200" cap="none" spc="0" baseline="0" dirty="0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fr-FR" sz="800" b="0" i="0" u="none" strike="noStrike" kern="120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</a:br>
            <a:r>
              <a:rPr lang="fr-FR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Arial" pitchFamily="34"/>
                <a:ea typeface="Arial" pitchFamily="34"/>
                <a:cs typeface="Arial" pitchFamily="34"/>
              </a:rPr>
              <a:t>Thomas Aldaitz</a:t>
            </a:r>
            <a:endParaRPr lang="fr-FR" sz="18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190"/>
              </a:spcBef>
              <a:spcAft>
                <a:spcPts val="59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taldaitz@dawan.fr</a:t>
            </a:r>
            <a:endParaRPr lang="fr-FR" sz="1800" b="0" i="0" u="none" strike="noStrike" kern="1200" cap="none" spc="0" baseline="0" dirty="0">
              <a:solidFill>
                <a:srgbClr val="F2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DBC94229-2037-46BB-AA9C-01E2AE5D54DB}"/>
              </a:ext>
            </a:extLst>
          </p:cNvPr>
          <p:cNvSpPr/>
          <p:nvPr/>
        </p:nvSpPr>
        <p:spPr>
          <a:xfrm>
            <a:off x="0" y="611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B9EA3374-A0F7-47DB-BB93-1DAB216B07DF}"/>
              </a:ext>
            </a:extLst>
          </p:cNvPr>
          <p:cNvSpPr/>
          <p:nvPr/>
        </p:nvSpPr>
        <p:spPr>
          <a:xfrm>
            <a:off x="0" y="6299996"/>
            <a:ext cx="100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18004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97E69A5-278D-4BAF-8422-E0B333981BEB}"/>
              </a:ext>
            </a:extLst>
          </p:cNvPr>
          <p:cNvSpPr/>
          <p:nvPr/>
        </p:nvSpPr>
        <p:spPr>
          <a:xfrm>
            <a:off x="215999" y="0"/>
            <a:ext cx="0" cy="7560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5999" cap="flat">
            <a:solidFill>
              <a:srgbClr val="000000"/>
            </a:solidFill>
            <a:prstDash val="solid"/>
            <a:round/>
          </a:ln>
          <a:effectLst>
            <a:outerShdw dist="152734" dir="2700000" algn="tl">
              <a:srgbClr val="808080">
                <a:alpha val="0"/>
              </a:srgbClr>
            </a:outerShdw>
          </a:effectLst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BDD77-752C-4592-9DD0-1C8AD40DA1CF}"/>
              </a:ext>
            </a:extLst>
          </p:cNvPr>
          <p:cNvSpPr/>
          <p:nvPr/>
        </p:nvSpPr>
        <p:spPr>
          <a:xfrm>
            <a:off x="143999" y="1043997"/>
            <a:ext cx="3780001" cy="359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107999" tIns="63002" rIns="107999" bIns="63002" anchor="ctr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999999"/>
                </a:solidFill>
                <a:uFillTx/>
                <a:latin typeface="Trebuchet MS" pitchFamily="34"/>
                <a:ea typeface="Trebuchet MS" pitchFamily="34"/>
                <a:cs typeface="Times New Roman" pitchFamily="18"/>
              </a:rPr>
              <a:t>Formation, Conseil, Ingénierie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697EC5-9856-4F7F-BE43-4D312F49DAAF}"/>
              </a:ext>
            </a:extLst>
          </p:cNvPr>
          <p:cNvSpPr txBox="1"/>
          <p:nvPr/>
        </p:nvSpPr>
        <p:spPr>
          <a:xfrm>
            <a:off x="1259997" y="5593677"/>
            <a:ext cx="8460001" cy="4330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Plus d'informations sur </a:t>
            </a:r>
            <a:r>
              <a:rPr lang="en-US" sz="1400" b="0" i="0" u="sng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http://www.dawan.fr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Contactez notre service commercial au </a:t>
            </a:r>
            <a:r>
              <a:rPr lang="en-US" sz="1500" b="1" i="0" u="none" strike="noStrike" kern="1200" cap="none" spc="0" baseline="0">
                <a:solidFill>
                  <a:srgbClr val="F2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0800.10.10.97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Trebuchet MS" pitchFamily="34"/>
                <a:ea typeface="Arial Unicode MS" pitchFamily="2"/>
                <a:cs typeface="Arial" pitchFamily="34"/>
              </a:rPr>
              <a:t>(prix d'un appel local)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BBF4E23-74EC-4182-AC02-5DE82F955416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AAA9F7-10FD-42E6-BAD2-482CCC9C7B89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C8FF8F06-0810-4A0D-8597-D814569DB4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799996"/>
            <a:ext cx="9359999" cy="4905600"/>
          </a:xfrm>
        </p:spPr>
        <p:txBody>
          <a:bodyPr anchor="ctr"/>
          <a:lstStyle/>
          <a:p>
            <a:pPr marL="457200" lvl="1" indent="-457200"/>
            <a:r>
              <a:rPr lang="fr-FR" sz="2800"/>
              <a:t>Développer un site web grâce au langage de programmation PHP</a:t>
            </a:r>
          </a:p>
          <a:p>
            <a:pPr marL="457200" lvl="1" indent="-457200"/>
            <a:r>
              <a:rPr lang="fr-FR" sz="2800"/>
              <a:t>Manipuler une base de données MySQL</a:t>
            </a:r>
          </a:p>
          <a:p>
            <a:pPr marL="457200" lvl="1" indent="-457200"/>
            <a:r>
              <a:rPr lang="fr-FR" sz="2800"/>
              <a:t>Intégrer et gérer la relation PHP/MySQL</a:t>
            </a:r>
          </a:p>
        </p:txBody>
      </p:sp>
      <p:sp>
        <p:nvSpPr>
          <p:cNvPr id="4" name="Forme libre 2">
            <a:extLst>
              <a:ext uri="{FF2B5EF4-FFF2-40B4-BE49-F238E27FC236}">
                <a16:creationId xmlns:a16="http://schemas.microsoft.com/office/drawing/2014/main" id="{BBD7EAB7-6869-4B46-9599-1D59FEEB2B9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Objectifs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8E28A6-9B9C-42F2-A61A-29E69E22916D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7737F4-15CA-414A-9DA8-F928F2F60930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72390683-2E01-432C-8B1D-5F6A12C42E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9999" y="1799996"/>
            <a:ext cx="9359999" cy="4905600"/>
          </a:xfrm>
        </p:spPr>
        <p:txBody>
          <a:bodyPr anchor="ctr"/>
          <a:lstStyle/>
          <a:p>
            <a:pPr marL="457200" lvl="1" indent="-457200"/>
            <a:r>
              <a:rPr lang="fr-FR" sz="2800"/>
              <a:t>Introduction</a:t>
            </a:r>
          </a:p>
          <a:p>
            <a:pPr marL="457200" lvl="1" indent="-457200"/>
            <a:r>
              <a:rPr lang="fr-FR" sz="2800"/>
              <a:t>Tour d’horizon PHP</a:t>
            </a:r>
          </a:p>
          <a:p>
            <a:pPr marL="457200" lvl="1" indent="-457200"/>
            <a:r>
              <a:rPr lang="fr-FR" sz="2800"/>
              <a:t>Organiser des scripts PHP : les fonctions</a:t>
            </a:r>
          </a:p>
          <a:p>
            <a:pPr marL="457200" lvl="1" indent="-457200"/>
            <a:r>
              <a:rPr lang="fr-FR" sz="2800"/>
              <a:t>Méthodes de gestion du contexte applicatif</a:t>
            </a:r>
          </a:p>
          <a:p>
            <a:pPr marL="457200" lvl="1" indent="-457200"/>
            <a:r>
              <a:rPr lang="fr-FR" sz="2800"/>
              <a:t>Les bases de données</a:t>
            </a:r>
          </a:p>
          <a:p>
            <a:pPr marL="457200" lvl="1" indent="-457200"/>
            <a:r>
              <a:rPr lang="fr-FR" sz="2800"/>
              <a:t>Pour aller plus loin : création d’un CMS</a:t>
            </a:r>
          </a:p>
        </p:txBody>
      </p:sp>
      <p:sp>
        <p:nvSpPr>
          <p:cNvPr id="4" name="Forme libre 2">
            <a:extLst>
              <a:ext uri="{FF2B5EF4-FFF2-40B4-BE49-F238E27FC236}">
                <a16:creationId xmlns:a16="http://schemas.microsoft.com/office/drawing/2014/main" id="{05E75330-390B-4F94-A5F3-A34F721F2865}"/>
              </a:ext>
            </a:extLst>
          </p:cNvPr>
          <p:cNvSpPr/>
          <p:nvPr/>
        </p:nvSpPr>
        <p:spPr>
          <a:xfrm>
            <a:off x="-111236" y="310676"/>
            <a:ext cx="10119957" cy="90936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Plan de l'intervention</a:t>
            </a:r>
          </a:p>
        </p:txBody>
      </p:sp>
      <p:pic>
        <p:nvPicPr>
          <p:cNvPr id="5" name="Image 4">
            <a:hlinkClick r:id="" action="ppaction://noaction"/>
            <a:extLst>
              <a:ext uri="{FF2B5EF4-FFF2-40B4-BE49-F238E27FC236}">
                <a16:creationId xmlns:a16="http://schemas.microsoft.com/office/drawing/2014/main" id="{F309AE44-904B-4815-A452-04DC904DD8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2880" y="6048179"/>
            <a:ext cx="537118" cy="9730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179999"/>
            <a:ext cx="8460001" cy="6577919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AAF9CC5F-F361-4A02-8C32-D53A3643D9BE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C1843D2D-BA22-4E04-975A-D418DB0805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>
                <a:solidFill>
                  <a:srgbClr val="FF0000"/>
                </a:solidFill>
              </a:rPr>
              <a:t>Qu’est-ce que le PHP ?</a:t>
            </a:r>
          </a:p>
          <a:p>
            <a:pPr lvl="1" algn="ctr">
              <a:buNone/>
            </a:pPr>
            <a:endParaRPr lang="fr-FR" sz="1400">
              <a:solidFill>
                <a:srgbClr val="FF0000"/>
              </a:solidFill>
            </a:endParaRPr>
          </a:p>
          <a:p>
            <a:pPr lvl="1" algn="ctr">
              <a:buNone/>
            </a:pPr>
            <a:endParaRPr lang="fr-FR" sz="140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</a:pPr>
            <a:r>
              <a:rPr lang="fr-FR"/>
              <a:t>Langage de programmation côté serveur web</a:t>
            </a:r>
          </a:p>
          <a:p>
            <a:pPr lvl="0">
              <a:buNone/>
            </a:pPr>
            <a:endParaRPr lang="fr-FR" sz="1800" i="1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1BCA7DB-08DE-49BB-AE68-91E503F25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41" y="4876796"/>
            <a:ext cx="1265529" cy="109442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http://icons.iconarchive.com/icons/iconshock/super-vista-general/96/administrator-icon.png">
            <a:extLst>
              <a:ext uri="{FF2B5EF4-FFF2-40B4-BE49-F238E27FC236}">
                <a16:creationId xmlns:a16="http://schemas.microsoft.com/office/drawing/2014/main" id="{AA7AA784-8E47-4128-A440-45E39F1D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39341" y="5066992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FBA3E81C-2FE5-476F-B24E-405D21BC0775}"/>
              </a:ext>
            </a:extLst>
          </p:cNvPr>
          <p:cNvSpPr txBox="1"/>
          <p:nvPr/>
        </p:nvSpPr>
        <p:spPr>
          <a:xfrm>
            <a:off x="1239341" y="6207761"/>
            <a:ext cx="90351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Visiteur</a:t>
            </a:r>
          </a:p>
        </p:txBody>
      </p:sp>
      <p:sp>
        <p:nvSpPr>
          <p:cNvPr id="7" name="ZoneTexte 9">
            <a:extLst>
              <a:ext uri="{FF2B5EF4-FFF2-40B4-BE49-F238E27FC236}">
                <a16:creationId xmlns:a16="http://schemas.microsoft.com/office/drawing/2014/main" id="{6CDA2F78-524A-42AB-B630-6584CB20D852}"/>
              </a:ext>
            </a:extLst>
          </p:cNvPr>
          <p:cNvSpPr txBox="1"/>
          <p:nvPr/>
        </p:nvSpPr>
        <p:spPr>
          <a:xfrm>
            <a:off x="2423754" y="6207761"/>
            <a:ext cx="72596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Client</a:t>
            </a:r>
          </a:p>
        </p:txBody>
      </p:sp>
      <p:sp>
        <p:nvSpPr>
          <p:cNvPr id="8" name="ZoneTexte 10">
            <a:extLst>
              <a:ext uri="{FF2B5EF4-FFF2-40B4-BE49-F238E27FC236}">
                <a16:creationId xmlns:a16="http://schemas.microsoft.com/office/drawing/2014/main" id="{51A1BA76-C590-45F6-A5C3-ED015BA90089}"/>
              </a:ext>
            </a:extLst>
          </p:cNvPr>
          <p:cNvSpPr txBox="1"/>
          <p:nvPr/>
        </p:nvSpPr>
        <p:spPr>
          <a:xfrm>
            <a:off x="6758933" y="6207761"/>
            <a:ext cx="9074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Serveur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D33AA34-FB4A-4D23-95AC-259A677498FD}"/>
              </a:ext>
            </a:extLst>
          </p:cNvPr>
          <p:cNvGrpSpPr/>
          <p:nvPr/>
        </p:nvGrpSpPr>
        <p:grpSpPr>
          <a:xfrm>
            <a:off x="6840726" y="4422961"/>
            <a:ext cx="743910" cy="1784799"/>
            <a:chOff x="6840726" y="4422961"/>
            <a:chExt cx="743910" cy="1784799"/>
          </a:xfrm>
        </p:grpSpPr>
        <p:pic>
          <p:nvPicPr>
            <p:cNvPr id="10" name="Image 5">
              <a:extLst>
                <a:ext uri="{FF2B5EF4-FFF2-40B4-BE49-F238E27FC236}">
                  <a16:creationId xmlns:a16="http://schemas.microsoft.com/office/drawing/2014/main" id="{1761CCB1-C51D-4E97-BEA0-2BC2CCC2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0726" y="4422961"/>
              <a:ext cx="743910" cy="1784799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8397B738-0A51-4EF7-9C64-61EFEE1019A9}"/>
                </a:ext>
              </a:extLst>
            </p:cNvPr>
            <p:cNvSpPr/>
            <p:nvPr/>
          </p:nvSpPr>
          <p:spPr>
            <a:xfrm>
              <a:off x="6918963" y="6057899"/>
              <a:ext cx="411031" cy="91440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cxnSp>
        <p:nvCxnSpPr>
          <p:cNvPr id="12" name="Connecteur droit avec flèche 12">
            <a:extLst>
              <a:ext uri="{FF2B5EF4-FFF2-40B4-BE49-F238E27FC236}">
                <a16:creationId xmlns:a16="http://schemas.microsoft.com/office/drawing/2014/main" id="{20456319-8342-4623-AC1F-B54D262DA038}"/>
              </a:ext>
            </a:extLst>
          </p:cNvPr>
          <p:cNvCxnSpPr/>
          <p:nvPr/>
        </p:nvCxnSpPr>
        <p:spPr>
          <a:xfrm>
            <a:off x="3586395" y="4876796"/>
            <a:ext cx="3017602" cy="0"/>
          </a:xfrm>
          <a:prstGeom prst="straightConnector1">
            <a:avLst/>
          </a:prstGeom>
          <a:noFill/>
          <a:ln w="38103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13" name="ZoneTexte 15">
            <a:extLst>
              <a:ext uri="{FF2B5EF4-FFF2-40B4-BE49-F238E27FC236}">
                <a16:creationId xmlns:a16="http://schemas.microsoft.com/office/drawing/2014/main" id="{624A507C-FED4-4072-9776-4C621F6661BE}"/>
              </a:ext>
            </a:extLst>
          </p:cNvPr>
          <p:cNvSpPr txBox="1"/>
          <p:nvPr/>
        </p:nvSpPr>
        <p:spPr>
          <a:xfrm>
            <a:off x="4225314" y="4419084"/>
            <a:ext cx="173977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1. Requête HTTP</a:t>
            </a:r>
          </a:p>
        </p:txBody>
      </p:sp>
      <p:sp>
        <p:nvSpPr>
          <p:cNvPr id="14" name="Parenthèse fermante 44">
            <a:extLst>
              <a:ext uri="{FF2B5EF4-FFF2-40B4-BE49-F238E27FC236}">
                <a16:creationId xmlns:a16="http://schemas.microsoft.com/office/drawing/2014/main" id="{53C83CDB-381D-4519-B66D-59AB70C59AA0}"/>
              </a:ext>
            </a:extLst>
          </p:cNvPr>
          <p:cNvSpPr/>
          <p:nvPr/>
        </p:nvSpPr>
        <p:spPr>
          <a:xfrm>
            <a:off x="7584637" y="4876796"/>
            <a:ext cx="624644" cy="72136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74583"/>
              <a:gd name="f10" fmla="+- 0 0 -180"/>
              <a:gd name="f11" fmla="+- 0 0 -360"/>
              <a:gd name="f12" fmla="+- 0 0 -270"/>
              <a:gd name="f13" fmla="abs f4"/>
              <a:gd name="f14" fmla="abs f5"/>
              <a:gd name="f15" fmla="abs f6"/>
              <a:gd name="f16" fmla="+- 2700000 f1 0"/>
              <a:gd name="f17" fmla="*/ f10 f0 1"/>
              <a:gd name="f18" fmla="*/ f11 f0 1"/>
              <a:gd name="f19" fmla="*/ f12 f0 1"/>
              <a:gd name="f20" fmla="?: f13 f4 1"/>
              <a:gd name="f21" fmla="?: f14 f5 1"/>
              <a:gd name="f22" fmla="?: f15 f6 1"/>
              <a:gd name="f23" fmla="+- f16 0 f1"/>
              <a:gd name="f24" fmla="*/ f17 1 f3"/>
              <a:gd name="f25" fmla="*/ f18 1 f3"/>
              <a:gd name="f26" fmla="*/ f19 1 f3"/>
              <a:gd name="f27" fmla="*/ f20 1 21600"/>
              <a:gd name="f28" fmla="*/ f21 1 21600"/>
              <a:gd name="f29" fmla="*/ 21600 f20 1"/>
              <a:gd name="f30" fmla="*/ 21600 f21 1"/>
              <a:gd name="f31" fmla="+- f23 f1 0"/>
              <a:gd name="f32" fmla="+- f24 0 f1"/>
              <a:gd name="f33" fmla="+- f25 0 f1"/>
              <a:gd name="f34" fmla="+- f26 0 f1"/>
              <a:gd name="f35" fmla="min f28 f27"/>
              <a:gd name="f36" fmla="*/ f29 1 f22"/>
              <a:gd name="f37" fmla="*/ f30 1 f22"/>
              <a:gd name="f38" fmla="*/ f31 f8 1"/>
              <a:gd name="f39" fmla="val f36"/>
              <a:gd name="f40" fmla="val f37"/>
              <a:gd name="f41" fmla="*/ f38 1 f0"/>
              <a:gd name="f42" fmla="*/ f7 f35 1"/>
              <a:gd name="f43" fmla="+- f40 0 f7"/>
              <a:gd name="f44" fmla="+- f39 0 f7"/>
              <a:gd name="f45" fmla="+- 0 0 f41"/>
              <a:gd name="f46" fmla="*/ f39 f35 1"/>
              <a:gd name="f47" fmla="*/ f40 f35 1"/>
              <a:gd name="f48" fmla="*/ f43 1 2"/>
              <a:gd name="f49" fmla="min f44 f43"/>
              <a:gd name="f50" fmla="+- 0 0 f45"/>
              <a:gd name="f51" fmla="*/ f44 f35 1"/>
              <a:gd name="f52" fmla="+- f7 f48 0"/>
              <a:gd name="f53" fmla="*/ f49 f9 1"/>
              <a:gd name="f54" fmla="*/ f50 f0 1"/>
              <a:gd name="f55" fmla="*/ f53 1 100000"/>
              <a:gd name="f56" fmla="*/ f54 1 f8"/>
              <a:gd name="f57" fmla="*/ f52 f35 1"/>
              <a:gd name="f58" fmla="+- f40 0 f55"/>
              <a:gd name="f59" fmla="+- f56 0 f1"/>
              <a:gd name="f60" fmla="*/ f55 f35 1"/>
              <a:gd name="f61" fmla="cos 1 f59"/>
              <a:gd name="f62" fmla="sin 1 f59"/>
              <a:gd name="f63" fmla="*/ f58 f35 1"/>
              <a:gd name="f64" fmla="+- 0 0 f61"/>
              <a:gd name="f65" fmla="+- 0 0 f62"/>
              <a:gd name="f66" fmla="+- 0 0 f64"/>
              <a:gd name="f67" fmla="+- 0 0 f65"/>
              <a:gd name="f68" fmla="val f66"/>
              <a:gd name="f69" fmla="val f67"/>
              <a:gd name="f70" fmla="*/ f68 f44 1"/>
              <a:gd name="f71" fmla="*/ f69 f55 1"/>
              <a:gd name="f72" fmla="+- f7 f70 0"/>
              <a:gd name="f73" fmla="+- f55 0 f71"/>
              <a:gd name="f74" fmla="+- f40 f71 0"/>
              <a:gd name="f75" fmla="+- f74 0 f55"/>
              <a:gd name="f76" fmla="*/ f73 f35 1"/>
              <a:gd name="f77" fmla="*/ f72 f35 1"/>
              <a:gd name="f78" fmla="*/ f75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2"/>
              </a:cxn>
              <a:cxn ang="f33">
                <a:pos x="f42" y="f47"/>
              </a:cxn>
              <a:cxn ang="f34">
                <a:pos x="f46" y="f57"/>
              </a:cxn>
            </a:cxnLst>
            <a:rect l="f42" t="f76" r="f77" b="f78"/>
            <a:pathLst>
              <a:path stroke="0">
                <a:moveTo>
                  <a:pt x="f42" y="f42"/>
                </a:moveTo>
                <a:arcTo wR="f51" hR="f60" stAng="f2" swAng="f1"/>
                <a:lnTo>
                  <a:pt x="f46" y="f63"/>
                </a:lnTo>
                <a:arcTo wR="f51" hR="f60" stAng="f7" swAng="f1"/>
                <a:close/>
              </a:path>
              <a:path fill="none">
                <a:moveTo>
                  <a:pt x="f42" y="f42"/>
                </a:moveTo>
                <a:arcTo wR="f51" hR="f60" stAng="f2" swAng="f1"/>
                <a:lnTo>
                  <a:pt x="f46" y="f63"/>
                </a:lnTo>
                <a:arcTo wR="f51" hR="f60" stAng="f7" swAng="f1"/>
              </a:path>
            </a:pathLst>
          </a:custGeom>
          <a:noFill/>
          <a:ln w="28575" cap="flat">
            <a:solidFill>
              <a:srgbClr val="ED7D31"/>
            </a:solidFill>
            <a:prstDash val="solid"/>
            <a:miter/>
            <a:tailEnd type="arrow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ZoneTexte 47">
            <a:extLst>
              <a:ext uri="{FF2B5EF4-FFF2-40B4-BE49-F238E27FC236}">
                <a16:creationId xmlns:a16="http://schemas.microsoft.com/office/drawing/2014/main" id="{99E25BBA-1701-4894-BE44-19F16CD55C72}"/>
              </a:ext>
            </a:extLst>
          </p:cNvPr>
          <p:cNvSpPr txBox="1"/>
          <p:nvPr/>
        </p:nvSpPr>
        <p:spPr>
          <a:xfrm>
            <a:off x="8328538" y="5052809"/>
            <a:ext cx="79380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C55A11"/>
                </a:solidFill>
                <a:uFillTx/>
                <a:latin typeface="Calibri"/>
              </a:rPr>
              <a:t>2. PHP</a:t>
            </a:r>
          </a:p>
        </p:txBody>
      </p:sp>
      <p:cxnSp>
        <p:nvCxnSpPr>
          <p:cNvPr id="16" name="Connecteur droit avec flèche 46">
            <a:extLst>
              <a:ext uri="{FF2B5EF4-FFF2-40B4-BE49-F238E27FC236}">
                <a16:creationId xmlns:a16="http://schemas.microsoft.com/office/drawing/2014/main" id="{2639D791-C6A5-4122-8FBA-AD43A73EF1F4}"/>
              </a:ext>
            </a:extLst>
          </p:cNvPr>
          <p:cNvCxnSpPr/>
          <p:nvPr/>
        </p:nvCxnSpPr>
        <p:spPr>
          <a:xfrm flipH="1">
            <a:off x="3586395" y="5598157"/>
            <a:ext cx="3017602" cy="0"/>
          </a:xfrm>
          <a:prstGeom prst="straightConnector1">
            <a:avLst/>
          </a:prstGeom>
          <a:noFill/>
          <a:ln w="38103" cap="flat">
            <a:solidFill>
              <a:srgbClr val="70AD47"/>
            </a:solidFill>
            <a:prstDash val="solid"/>
            <a:miter/>
            <a:tailEnd type="arrow"/>
          </a:ln>
        </p:spPr>
      </p:cxnSp>
      <p:sp>
        <p:nvSpPr>
          <p:cNvPr id="17" name="ZoneTexte 51">
            <a:extLst>
              <a:ext uri="{FF2B5EF4-FFF2-40B4-BE49-F238E27FC236}">
                <a16:creationId xmlns:a16="http://schemas.microsoft.com/office/drawing/2014/main" id="{2B1A51A1-DD37-4800-8436-53BADBD361AF}"/>
              </a:ext>
            </a:extLst>
          </p:cNvPr>
          <p:cNvSpPr txBox="1"/>
          <p:nvPr/>
        </p:nvSpPr>
        <p:spPr>
          <a:xfrm>
            <a:off x="4183343" y="5739359"/>
            <a:ext cx="182370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548235"/>
                </a:solidFill>
                <a:uFillTx/>
                <a:latin typeface="Calibri"/>
              </a:rPr>
              <a:t>3. Réponse 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BC613AEB-256F-4827-BC36-73E00C51A85A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BDC39812-3D04-4D61-A064-3879E18D5D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0" algn="ctr">
              <a:buNone/>
            </a:pPr>
            <a:r>
              <a:rPr lang="fr-FR">
                <a:solidFill>
                  <a:srgbClr val="FF0000"/>
                </a:solidFill>
              </a:rPr>
              <a:t>Historique</a:t>
            </a:r>
          </a:p>
          <a:p>
            <a:pPr lvl="0">
              <a:buNone/>
            </a:pPr>
            <a:endParaRPr lang="fr-FR" sz="900"/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1994 : 1</a:t>
            </a:r>
            <a:r>
              <a:rPr lang="fr-FR" sz="2800" baseline="30000"/>
              <a:t>ère</a:t>
            </a:r>
            <a:r>
              <a:rPr lang="fr-FR" sz="2800"/>
              <a:t> utilisation personnelle (Rasmus Lerdorf)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1995 : Gère les formulaires + bases mSQL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1997 : Création d’une équipe de développement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2000 : Intégration du moteur Zend  Plus performant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2004 : Mise à niveau PHP 5 (intégration de la POO)</a:t>
            </a:r>
          </a:p>
          <a:p>
            <a:pPr marL="457200" lvl="0" indent="-457200">
              <a:buClr>
                <a:srgbClr val="FF0000"/>
              </a:buClr>
              <a:buSzPct val="50000"/>
              <a:buFont typeface="Arial" pitchFamily="34"/>
              <a:buChar char="•"/>
            </a:pPr>
            <a:r>
              <a:rPr lang="fr-FR" sz="2800"/>
              <a:t>2016 : Sortie de PHP 7 – plus rapide et quelques ajouts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8840878F-B028-4005-A5C6-45B3106EF8D7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116B2337-5D6D-4BFA-8C4F-DB37410237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>
                <a:solidFill>
                  <a:srgbClr val="FF0000"/>
                </a:solidFill>
              </a:rPr>
              <a:t>Environnement de travail</a:t>
            </a:r>
          </a:p>
          <a:p>
            <a:pPr lvl="1" algn="ctr">
              <a:buNone/>
            </a:pPr>
            <a:endParaRPr lang="fr-FR" sz="80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</a:pPr>
            <a:r>
              <a:rPr lang="fr-FR" sz="2800"/>
              <a:t>IDE conseillés :</a:t>
            </a:r>
          </a:p>
          <a:p>
            <a:pPr marL="1077913" lvl="1" indent="-457200">
              <a:buClr>
                <a:srgbClr val="FF0000"/>
              </a:buClr>
            </a:pPr>
            <a:r>
              <a:rPr lang="fr-FR" sz="2800" b="1"/>
              <a:t>Notepad++/Atom	    </a:t>
            </a:r>
            <a:r>
              <a:rPr lang="fr-FR" sz="2800"/>
              <a:t>Bloc-note : Free/Light</a:t>
            </a:r>
          </a:p>
          <a:p>
            <a:pPr marL="1077913" lvl="1" indent="-457200">
              <a:buClr>
                <a:srgbClr val="FF0000"/>
              </a:buClr>
            </a:pPr>
            <a:r>
              <a:rPr lang="fr-FR" sz="2800" b="1"/>
              <a:t>PHPEdit</a:t>
            </a:r>
            <a:r>
              <a:rPr lang="fr-FR" sz="2800"/>
              <a:t> / </a:t>
            </a:r>
            <a:r>
              <a:rPr lang="fr-FR" sz="2800" b="1"/>
              <a:t>PHPStorm</a:t>
            </a:r>
            <a:r>
              <a:rPr lang="fr-FR" sz="2800"/>
              <a:t>	    Gestion de projet Payant</a:t>
            </a:r>
          </a:p>
          <a:p>
            <a:pPr marL="1077913" lvl="1" indent="-457200">
              <a:buClr>
                <a:srgbClr val="FF0000"/>
              </a:buClr>
            </a:pPr>
            <a:r>
              <a:rPr lang="fr-FR" sz="2800" i="1"/>
              <a:t>Dreamweaver		    ~ Graphiste</a:t>
            </a:r>
          </a:p>
          <a:p>
            <a:pPr marL="457200" lvl="0" indent="-457200">
              <a:buClr>
                <a:srgbClr val="FF0000"/>
              </a:buClr>
            </a:pPr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69281ED4-69F4-46A0-8CD9-3AF8EEA2D867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7024B9B4-7D40-4242-927F-1FEF0EA4E3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>
                <a:solidFill>
                  <a:srgbClr val="FF0000"/>
                </a:solidFill>
              </a:rPr>
              <a:t>Qu’est-ce qu’un Serveur ?</a:t>
            </a:r>
          </a:p>
          <a:p>
            <a:pPr lvl="1" algn="ctr">
              <a:buNone/>
            </a:pPr>
            <a:endParaRPr lang="fr-FR" sz="80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</a:pPr>
            <a:r>
              <a:rPr lang="fr-FR"/>
              <a:t>Environnement matériel permettant de stocker ses ressources Web afin de les mettre à disposition sur le Web.</a:t>
            </a:r>
          </a:p>
          <a:p>
            <a:pPr marL="457200" lvl="0" indent="-457200">
              <a:buClr>
                <a:srgbClr val="FF0000"/>
              </a:buClr>
            </a:pPr>
            <a:endParaRPr lang="fr-FR" sz="2000"/>
          </a:p>
          <a:p>
            <a:pPr marL="457200" lvl="0" indent="-457200">
              <a:buClr>
                <a:srgbClr val="FF0000"/>
              </a:buClr>
            </a:pPr>
            <a:r>
              <a:rPr lang="fr-FR"/>
              <a:t>Ressource accessible via HTTP</a:t>
            </a:r>
          </a:p>
          <a:p>
            <a:pPr marL="457200" lvl="0" indent="-457200">
              <a:buClr>
                <a:srgbClr val="FF0000"/>
              </a:buClr>
            </a:pPr>
            <a:endParaRPr lang="fr-FR" sz="2000"/>
          </a:p>
          <a:p>
            <a:pPr marL="457200" lvl="0" indent="-457200">
              <a:buClr>
                <a:srgbClr val="FF0000"/>
              </a:buClr>
            </a:pPr>
            <a:r>
              <a:rPr lang="fr-FR"/>
              <a:t>L’environnement via FTP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6F8CE311-9263-4AFF-AEA8-02ACA0F67EA6}"/>
              </a:ext>
            </a:extLst>
          </p:cNvPr>
          <p:cNvSpPr/>
          <p:nvPr/>
        </p:nvSpPr>
        <p:spPr>
          <a:xfrm>
            <a:off x="-111236" y="310676"/>
            <a:ext cx="10119957" cy="74968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Trebuchet MS" pitchFamily="34"/>
                <a:ea typeface="MS Gothic" pitchFamily="2"/>
                <a:cs typeface="Tahoma" pitchFamily="2"/>
              </a:rPr>
              <a:t>Introduction</a:t>
            </a:r>
          </a:p>
        </p:txBody>
      </p:sp>
      <p:sp>
        <p:nvSpPr>
          <p:cNvPr id="3" name="Espace réservé du contenu 7">
            <a:extLst>
              <a:ext uri="{FF2B5EF4-FFF2-40B4-BE49-F238E27FC236}">
                <a16:creationId xmlns:a16="http://schemas.microsoft.com/office/drawing/2014/main" id="{EEB4277F-4206-4DFC-85F7-90BA56DCDC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0365" y="1619246"/>
            <a:ext cx="9379384" cy="5138735"/>
          </a:xfrm>
        </p:spPr>
        <p:txBody>
          <a:bodyPr/>
          <a:lstStyle/>
          <a:p>
            <a:pPr lvl="1" algn="ctr">
              <a:buNone/>
            </a:pPr>
            <a:r>
              <a:rPr lang="fr-FR" sz="2800">
                <a:solidFill>
                  <a:srgbClr val="FF0000"/>
                </a:solidFill>
              </a:rPr>
              <a:t>Travailler sur sa machine</a:t>
            </a:r>
          </a:p>
          <a:p>
            <a:pPr marL="457200" lvl="0" indent="-457200">
              <a:buClr>
                <a:srgbClr val="FF0000"/>
              </a:buClr>
            </a:pPr>
            <a:r>
              <a:rPr lang="fr-FR" sz="2800" b="1"/>
              <a:t>WampServer</a:t>
            </a:r>
          </a:p>
          <a:p>
            <a:pPr marL="900117" lvl="0">
              <a:buNone/>
            </a:pPr>
            <a:r>
              <a:rPr lang="fr-FR" sz="2800" i="1"/>
              <a:t>Installe un serveur web PHP/MySQL virtuel sur votre machine.</a:t>
            </a:r>
          </a:p>
          <a:p>
            <a:pPr marL="900117" lvl="0">
              <a:buNone/>
            </a:pPr>
            <a:r>
              <a:rPr lang="fr-FR" sz="2800" i="1">
                <a:hlinkClick r:id="rId3"/>
              </a:rPr>
              <a:t>http://www.wampserver.com/</a:t>
            </a:r>
            <a:endParaRPr lang="fr-FR" sz="2800" i="1"/>
          </a:p>
          <a:p>
            <a:pPr marL="457200" lvl="0" indent="-457200">
              <a:buClr>
                <a:srgbClr val="FF0000"/>
              </a:buClr>
            </a:pPr>
            <a:r>
              <a:rPr lang="fr-FR" sz="2800"/>
              <a:t>Racine du serveur : </a:t>
            </a:r>
            <a:r>
              <a:rPr lang="fr-FR" sz="2800" b="1"/>
              <a:t>C:/wamp/www/</a:t>
            </a:r>
          </a:p>
          <a:p>
            <a:pPr marL="457200" lvl="0" indent="-457200">
              <a:buClr>
                <a:srgbClr val="FF0000"/>
              </a:buClr>
            </a:pPr>
            <a:r>
              <a:rPr lang="fr-FR" sz="2800"/>
              <a:t>Sous Linux :</a:t>
            </a:r>
          </a:p>
          <a:p>
            <a:pPr marL="1166810" lvl="1" indent="-457200">
              <a:buClr>
                <a:srgbClr val="FF0000"/>
              </a:buClr>
            </a:pPr>
            <a:r>
              <a:rPr lang="fr-FR" sz="2800"/>
              <a:t>Créer son répertoire</a:t>
            </a:r>
          </a:p>
          <a:p>
            <a:pPr marL="1166810" lvl="1" indent="-457200">
              <a:buClr>
                <a:srgbClr val="FF0000"/>
              </a:buClr>
            </a:pPr>
            <a:r>
              <a:rPr lang="fr-FR" sz="2800"/>
              <a:t>Exécuter la commande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D545DF-6FB1-433F-AE72-C2C7A185E285}"/>
              </a:ext>
            </a:extLst>
          </p:cNvPr>
          <p:cNvSpPr txBox="1"/>
          <p:nvPr/>
        </p:nvSpPr>
        <p:spPr>
          <a:xfrm>
            <a:off x="5602016" y="6167929"/>
            <a:ext cx="4025463" cy="52321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php –S localhost:1234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Personnalisé</PresentationFormat>
  <Paragraphs>86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StarSymbol</vt:lpstr>
      <vt:lpstr>Times New Roman</vt:lpstr>
      <vt:lpstr>Trebuchet MS</vt:lpstr>
      <vt:lpstr>presentation_dawan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299</cp:revision>
  <dcterms:created xsi:type="dcterms:W3CDTF">2013-04-16T12:21:46Z</dcterms:created>
  <dcterms:modified xsi:type="dcterms:W3CDTF">2019-02-25T08:14:51Z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