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38" r:id="rId2"/>
    <p:sldId id="437" r:id="rId3"/>
    <p:sldId id="566" r:id="rId4"/>
    <p:sldId id="567" r:id="rId5"/>
    <p:sldId id="568" r:id="rId6"/>
    <p:sldId id="565" r:id="rId7"/>
    <p:sldId id="569" r:id="rId8"/>
    <p:sldId id="570" r:id="rId9"/>
    <p:sldId id="575" r:id="rId10"/>
    <p:sldId id="574" r:id="rId11"/>
    <p:sldId id="571" r:id="rId12"/>
    <p:sldId id="573" r:id="rId13"/>
    <p:sldId id="572" r:id="rId14"/>
    <p:sldId id="576" r:id="rId15"/>
    <p:sldId id="577" r:id="rId16"/>
    <p:sldId id="578" r:id="rId17"/>
    <p:sldId id="611" r:id="rId18"/>
    <p:sldId id="584" r:id="rId19"/>
    <p:sldId id="625" r:id="rId2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029F89F-4863-416C-A2DE-9B4802DC928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A2D839-F5E3-481E-9A67-B32C5EC82B2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6C8EFD-12E7-4BEB-A0D3-82A464488B7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D976D9-D8C0-445D-97BB-4802BB49E3D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18C59E-4847-461F-9231-07410B6ED723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7671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19EB15C-C9C9-4AE4-A54C-290A6AC18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9A694BD-53B0-41E5-866C-5A7CC3A04E4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0408ADA-1244-4B53-97A4-5503541709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09CBDC-471D-48A3-9897-D4E874A8A3D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3ABDC-FBC8-46F2-8828-374783ADCBE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674C8-8D89-49F1-8FD0-89F7324E6E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1CAB360-E293-405B-B1A7-1549650108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27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4D4102C-25B1-4CC3-A792-83EFFE7B92F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9B7CA-F4B8-4970-AE61-3A24BFB81EBF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8D8C142-5228-47FB-A16E-9D0BCE6BD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490ADCB5-C655-4242-A1E2-8E0B68FB92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EE9273-0FBE-495D-928C-EE92BD11B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0B86BF7-5949-4957-B62A-9BCA01E345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Station météo :</a:t>
            </a:r>
          </a:p>
          <a:p>
            <a:pPr lvl="0"/>
            <a:r>
              <a:rPr lang="fr-FR"/>
              <a:t>	$temp &lt; 15 : « Froid !»</a:t>
            </a:r>
          </a:p>
          <a:p>
            <a:pPr lvl="0"/>
            <a:r>
              <a:rPr lang="fr-FR"/>
              <a:t>	15 &lt; $temp &lt; 25 : « tempéré »</a:t>
            </a:r>
          </a:p>
          <a:p>
            <a:pPr lvl="0"/>
            <a:r>
              <a:rPr lang="fr-FR"/>
              <a:t>	$temp &gt; 25 : « chaud !»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CDCF7F-A5A6-4BD2-9BA0-13EB0110922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5726DF-236E-48F6-8BFB-078589C5A47B}" type="slidenum">
              <a:t>10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AF43EEB-4640-4949-8B92-DF670E6F4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D366BEF-87F0-4D3A-B435-538DE07EA9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FA47A1-64FF-4A12-9DFB-4769FA168B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9494DD-24D4-4AD4-8711-078E78FD51AE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D66250-598C-4B78-931B-7573751BC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AE0DB54-D508-4F0F-A6BD-039AA010FC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9B6195-C840-459D-BA01-D5513E4766C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B96C9F-108E-4F95-A507-7890AFC364C7}" type="slidenum">
              <a:t>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B5FB3E-9D91-4F30-9C3D-57A3FC597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C670F22-AABD-4BBC-B21F-A96B7A09FD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9CE116-7B8F-48B2-8ED7-5D091F12ADE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38F194-0036-4DBC-B226-ADED106EF504}" type="slidenum">
              <a:t>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8B0862-FBA1-484B-BBF5-4482E6684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B9F16B6-21E5-4733-9236-30D5CF06E0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FED148-627E-475C-8728-F3E3491F763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344512-1C0F-4B59-A43F-A803E496F85E}" type="slidenum">
              <a:t>14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3FA1920-33D7-4A2A-80C1-A9227E9D0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3C2164C-45E7-4265-89EC-8CB86F595C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409211-8F63-464A-BEBA-84E3E4B4C9F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C7305A-31B2-4F60-B042-CE14B4A10424}" type="slidenum">
              <a:t>15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66B25E-77AD-4ECE-8408-EB0C5A772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05E5179-22CB-4D5A-98D7-81A58758E3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1B84B2-5696-476D-8368-4BAC2E0B9BD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319A46-F9C2-4C64-A636-EAA58B2D523F}" type="slidenum">
              <a:t>16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99C6D1C-364C-48CE-BE62-91EBDA44AA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F09923F-9287-436F-92F0-76FFC41097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F09F29-B443-42CA-905C-FA54E51872F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C4B0B4-3390-45B7-AC81-F24F38899C90}" type="slidenum">
              <a:t>17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40F339-EDEB-4EC5-A7DD-D46B88A7B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DE5D387-2873-4BF6-A6C9-023DEBC57F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1C60B3-0E19-4C90-ADF7-56E95B00BF8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ECBA84-949B-4E52-AD8F-9FD08C7BFC9E}" type="slidenum">
              <a:t>18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C02718-4DFA-417D-8F26-CA68AA7CF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7F92874-3993-4BAC-BDE9-6B75E2D005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Header(‘Location: formulaire.php’);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3ED24-46B2-4D97-BCFE-A00E8896D1E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22B850-4CD4-4A92-9AC1-8751A692C941}" type="slidenum">
              <a:t>19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B0E03E-B784-42FE-B35E-8C87AF4DE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394D85E-4C4F-4E4D-A90C-A818BCAD04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POSSIBILITE DE MELANGER PHP/HTML :</a:t>
            </a:r>
          </a:p>
          <a:p>
            <a:pPr lvl="0"/>
            <a:r>
              <a:rPr lang="fr-FR"/>
              <a:t>echo ''&lt;h2&gt;Titre h2&lt;/h2&gt;'';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6880C7-4E91-41B4-ABBA-462108C5876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4B170B-A44B-4C7A-82A2-CC2C37B5C0F4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0EBB05-80A2-4E63-8691-A653FA94E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1708D3B-8D2F-4104-93AE-6301C6F19B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32803-7DCD-425F-B34D-9B6C4D844F0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F061EE-CDF0-4935-A7C3-C201F6DE5570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0C478C-2B62-474A-A181-D061D5117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C15D6DA-0E1C-4322-ADA4-F7213971B4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549F17-F6B3-4DAA-A4F7-7A66969068A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8E698B-7307-4195-9D8B-973662525D0A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B24FF2-E778-417F-86D5-37DA48625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DAAB29F-5E2E-49E3-9741-B73DD4CD05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FB7573-884D-4FFC-960D-7C1786D5938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812DFE-3E38-4108-87D3-297721C5E693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6434421-12B1-4CDD-A9E9-46D4208D29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708D866-914B-41DD-98AA-35D8EE2007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CONSTANTE : toujours entre quotes</a:t>
            </a:r>
          </a:p>
          <a:p>
            <a:pPr lvl="0"/>
            <a:r>
              <a:rPr lang="fr-FR" b="1"/>
              <a:t>Possibilité d’être String, Integer ou Double</a:t>
            </a:r>
          </a:p>
          <a:p>
            <a:pPr lvl="0"/>
            <a:r>
              <a:rPr lang="fr-FR" b="1"/>
              <a:t>Possibilité d’utiliser pour calculs ou concaténation</a:t>
            </a:r>
          </a:p>
          <a:p>
            <a:pPr lvl="0"/>
            <a:endParaRPr lang="fr-FR" b="1"/>
          </a:p>
          <a:p>
            <a:pPr lvl="0"/>
            <a:r>
              <a:rPr lang="fr-FR" b="1"/>
              <a:t>echo ‘test ‘ . CONSTANTE . ‘ : ‘ .  ($prix_ht*TVA)  . ‘&lt;br/&gt;’;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60105-8864-401E-865B-5616E8B6FAF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30F42D-2018-48F0-B202-BD0A0302CBFD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093909-EDF2-4F36-8988-441F0DB4D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93B15D1-563F-4B36-8131-5B960B7A10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>
                <a:solidFill>
                  <a:srgbClr val="C5000B"/>
                </a:solidFill>
              </a:rPr>
              <a:t>= (affection): affecte une valeur à une variable : TOUJOURS VRAI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>
                <a:solidFill>
                  <a:srgbClr val="C5000B"/>
                </a:solidFill>
              </a:rPr>
              <a:t>==(égalité): test sur la valeur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>
                <a:solidFill>
                  <a:srgbClr val="C5000B"/>
                </a:solidFill>
              </a:rPr>
              <a:t>===(strict égalité): test sur la valeur ET sur le contenu du type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endParaRPr lang="fr-CH" b="1">
              <a:solidFill>
                <a:srgbClr val="C5000B"/>
              </a:solidFill>
            </a:endParaRP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>
                <a:solidFill>
                  <a:srgbClr val="C5000B"/>
                </a:solidFill>
              </a:rPr>
              <a:t>ELSEIF : nouvelle condition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endParaRPr lang="fr-CH" b="1">
              <a:solidFill>
                <a:srgbClr val="C5000B"/>
              </a:solidFill>
            </a:endParaRP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FR"/>
              <a:t>Exemple des températures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endParaRPr lang="fr-CH" b="1">
              <a:solidFill>
                <a:srgbClr val="C5000B"/>
              </a:solidFill>
            </a:endParaRP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496968-E152-48EC-B295-F9D3DD94D51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51B27F-9F92-4BED-B8FB-1DB9F7B04646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152728-6CC3-4A18-8468-CED4D6A1A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69D33EE-1E38-4535-A261-BA7BAEAF77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E7C9D3-234F-4FB2-8F77-0969F15055E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61D63E-80C3-4F27-AD16-B633561E7764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95EE12-30D5-42A5-8829-C36B776A4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33E0216-DD60-4BC2-B882-DE156B6912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: </a:t>
            </a:r>
            <a:r>
              <a:rPr lang="fr-FR"/>
              <a:t>afficher les 100 premiers entiers avec FOR et WHILE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620DCC-2196-479A-9570-73D8D518AFB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A1C86B-384D-4A44-BD6C-7CE440A42333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B31F1-6CB2-4D18-A7E2-CA29F10D05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C7CF22-570F-4117-9712-F64F98B14D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37A8BD-B0A6-4021-887E-2612CEF4F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1B0548-2BD3-4C51-9B19-79AC0062F8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9E3EB-8ACA-43FC-8977-62BE3F34BB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7B9BE9-08B7-4CBC-A424-1301F8E69E6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BCCD30-98E9-4458-BF28-CB8C321152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D71FCD-E89E-4257-87E1-EDF5328F1C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248095-E86A-4E8E-822C-EB0D3E4CB1A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9A5DE-C541-4909-8BD5-2DAB3A16F9E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31F1D-A9FD-46A6-B49A-5FDEAAC557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4BCBE5-24ED-4A1D-AC29-28E3056CC0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5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6D4F0-CCE9-4E97-AE41-12D23861AE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384A-F5D0-4CC4-81BD-5B26115735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9099B0-A62B-4B5C-B3DE-F79AC189B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6C09A7-A152-4617-A522-FF13D08FAA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6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DADAE-8AB0-4AC2-9613-3C2861C25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430EC-017F-4A74-975D-544261874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23F88-D815-44BC-8F09-8BB0ED2AA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9E5B02-6A90-4B78-8ABB-A7F477FBD4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9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FE22-0249-4BDC-A427-4AFD8FACC2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14542-58DF-49B3-9984-FD76DCC882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4F263A-2457-48F9-9F74-F1068AFEBC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7E18B-6882-48DA-BF2C-2C80ED83CB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16B43-D1B7-4CDF-9049-EC914850B1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641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B3A24-13DE-4117-BC61-7F4A11E25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B254-9BB7-47EF-B55B-1F2ABAB1A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FA8B70-B8B8-4D82-8B20-64341F88CC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8E3741-301A-4B15-9B9B-DE7C3C50044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19D174-79E4-4877-B835-BF99A8F1220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FB7B0-F9F4-4981-A853-D6FF40CBF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02C1FF-0A1A-4F28-A72E-107B87EF77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2B23D-DF86-4236-BFBE-DCB2F71928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155C9C-DBAC-4385-B845-A350FDE798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78AB6F-47A5-4122-A846-2C754C3187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8D7EA0-39F6-47CF-9CA4-68EC3E15D8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CC5865-26C8-4E79-BDBB-06A3DE5713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9665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979DC-02B2-404E-A37A-F17DF4D8C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BD53B-ED7F-4453-9148-98B21904BE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950E2C-163E-49DA-B201-2DBE6808070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36594-4EAE-45D2-8DD5-0EBB0A2D10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F914B-24E4-4685-92C3-ED19CDD52F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5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12C55-5D6A-4827-8275-87E009FDF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317D1B-02E2-4120-89BC-7A411130EC2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7D4A6-E252-4882-A1D7-C36E58FC05E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F4D58-4AEE-4A09-AA56-0AAAC7A7C3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E8623F-4295-4BB8-8999-C572059DF0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A04BD3-EC56-4F7B-A8EC-67C4D8F4F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EC11D-10CD-4359-9261-7E99177D6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41EC5-7728-495F-8C66-3C4490C3FFB7}"/>
              </a:ext>
            </a:extLst>
          </p:cNvPr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6F15AF-F6F6-4FDD-8B82-4C75E1162A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FB0B3C70-5981-492A-A54F-E5BB3387690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9C45EF0-EDAC-4615-92FB-5B4C40A0C19F}"/>
              </a:ext>
            </a:extLst>
          </p:cNvPr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A21D55-20B3-4B06-A07C-70F5EA48A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669019-877B-4936-BBC4-45C30C1CB78F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C42D5C-B64D-4DD3-A7DD-AEEDFED32316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B1F8C383-AD69-441E-AE47-2E73D6CE5D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Tour d’horizon PHP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A11847C-8B67-4610-9CB0-F8AB09850219}"/>
              </a:ext>
            </a:extLst>
          </p:cNvPr>
          <p:cNvSpPr txBox="1"/>
          <p:nvPr/>
        </p:nvSpPr>
        <p:spPr>
          <a:xfrm>
            <a:off x="360365" y="4516578"/>
            <a:ext cx="9379384" cy="22414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9653F54-5F9A-4A46-9C30-EBD8412EDE8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AA003EF-7A7B-4B8A-86FA-9041EF3F271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Cas pratique 1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Créer le motif :</a:t>
            </a:r>
          </a:p>
          <a:p>
            <a:pPr lvl="0">
              <a:buNone/>
            </a:pPr>
            <a:r>
              <a:rPr lang="fr-FR" sz="2400"/>
              <a:t>	</a:t>
            </a:r>
          </a:p>
          <a:p>
            <a:pPr lvl="0">
              <a:buNone/>
            </a:pPr>
            <a:r>
              <a:rPr lang="fr-FR" sz="2400" i="1"/>
              <a:t>					</a:t>
            </a:r>
          </a:p>
          <a:p>
            <a:pPr lvl="0">
              <a:buNone/>
            </a:pPr>
            <a:endParaRPr lang="fr-FR" sz="1200"/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ACC1D6E4-051E-43BA-9F2A-2887C1D36F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168" t="38443" r="45398" b="51833"/>
          <a:stretch>
            <a:fillRect/>
          </a:stretch>
        </p:blipFill>
        <p:spPr>
          <a:xfrm>
            <a:off x="832442" y="3251350"/>
            <a:ext cx="8551761" cy="19048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43C06AF8-FF2E-43A9-8AA2-15EB7B61965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4193AEE-507C-4A99-85EE-A7FABB476B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Tableaux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Deux techniques :</a:t>
            </a:r>
          </a:p>
          <a:p>
            <a:pPr lvl="0" algn="just">
              <a:buNone/>
            </a:pPr>
            <a:r>
              <a:rPr lang="fr-FR" sz="2800"/>
              <a:t>	</a:t>
            </a:r>
            <a:r>
              <a:rPr lang="fr-FR" sz="2400"/>
              <a:t>$tab = </a:t>
            </a:r>
            <a:r>
              <a:rPr lang="fr-FR" sz="2400">
                <a:solidFill>
                  <a:srgbClr val="4472C4"/>
                </a:solidFill>
              </a:rPr>
              <a:t>array</a:t>
            </a:r>
            <a:r>
              <a:rPr lang="fr-FR" sz="2400"/>
              <a:t>(1, 3, 5, 7);</a:t>
            </a:r>
          </a:p>
          <a:p>
            <a:pPr lvl="0" algn="just">
              <a:buNone/>
            </a:pPr>
            <a:endParaRPr lang="fr-FR" sz="1050"/>
          </a:p>
          <a:p>
            <a:pPr lvl="0" algn="just">
              <a:buNone/>
            </a:pPr>
            <a:r>
              <a:rPr lang="fr-FR" sz="2400"/>
              <a:t>	$tab = </a:t>
            </a:r>
            <a:r>
              <a:rPr lang="fr-FR" sz="2400">
                <a:solidFill>
                  <a:srgbClr val="4472C4"/>
                </a:solidFill>
              </a:rPr>
              <a:t>array</a:t>
            </a:r>
            <a:r>
              <a:rPr lang="fr-FR" sz="2400"/>
              <a:t>();</a:t>
            </a:r>
          </a:p>
          <a:p>
            <a:pPr lvl="0" algn="just">
              <a:buNone/>
            </a:pPr>
            <a:r>
              <a:rPr lang="fr-FR" sz="2400"/>
              <a:t>	$tab[] = 1; $tab[] = 3; $tab[] = 5; $tab[] = 7;</a:t>
            </a:r>
          </a:p>
          <a:p>
            <a:pPr lvl="0" algn="just">
              <a:buNone/>
            </a:pPr>
            <a:endParaRPr lang="fr-FR" sz="2400"/>
          </a:p>
          <a:p>
            <a:pPr lvl="0" algn="just">
              <a:buNone/>
            </a:pPr>
            <a:endParaRPr lang="fr-FR" sz="24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Afficher une case :	echo $tab[0];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4F6CCC6-09B2-434A-83AD-EBBEF6499E3A}"/>
              </a:ext>
            </a:extLst>
          </p:cNvPr>
          <p:cNvGraphicFramePr>
            <a:graphicFrameLocks noGrp="1"/>
          </p:cNvGraphicFramePr>
          <p:nvPr/>
        </p:nvGraphicFramePr>
        <p:xfrm>
          <a:off x="1253386" y="5441137"/>
          <a:ext cx="6720401" cy="3708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0100">
                  <a:extLst>
                    <a:ext uri="{9D8B030D-6E8A-4147-A177-3AD203B41FA5}">
                      <a16:colId xmlns:a16="http://schemas.microsoft.com/office/drawing/2014/main" val="542368931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4019331834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3812139545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118792179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0062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95AE04E-04E7-4CB4-A589-90D381B95129}"/>
              </a:ext>
            </a:extLst>
          </p:cNvPr>
          <p:cNvSpPr txBox="1"/>
          <p:nvPr/>
        </p:nvSpPr>
        <p:spPr>
          <a:xfrm>
            <a:off x="1207008" y="5393469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2B5E27-777B-403A-BCF3-2918199CC11A}"/>
              </a:ext>
            </a:extLst>
          </p:cNvPr>
          <p:cNvSpPr txBox="1"/>
          <p:nvPr/>
        </p:nvSpPr>
        <p:spPr>
          <a:xfrm>
            <a:off x="2930807" y="5393469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7EB226-865B-425D-B59D-6ADB3CF60CA3}"/>
              </a:ext>
            </a:extLst>
          </p:cNvPr>
          <p:cNvSpPr txBox="1"/>
          <p:nvPr/>
        </p:nvSpPr>
        <p:spPr>
          <a:xfrm>
            <a:off x="4606207" y="5396441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176533-7A0E-4EA4-A974-DD2B2C44573A}"/>
              </a:ext>
            </a:extLst>
          </p:cNvPr>
          <p:cNvSpPr txBox="1"/>
          <p:nvPr/>
        </p:nvSpPr>
        <p:spPr>
          <a:xfrm>
            <a:off x="6252950" y="5393469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9D398D5-4C02-436C-ACE7-DE8BE59C852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1DEBB30-2FEA-48D3-899A-D7DB8886B0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Tableaux associatifs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Possibilité de choisir ses noms d’index :</a:t>
            </a:r>
          </a:p>
          <a:p>
            <a:pPr lvl="0" algn="just">
              <a:buNone/>
            </a:pPr>
            <a:r>
              <a:rPr lang="fr-FR" sz="2800"/>
              <a:t>	</a:t>
            </a:r>
            <a:r>
              <a:rPr lang="fr-FR" sz="2400"/>
              <a:t>$tab = </a:t>
            </a:r>
            <a:r>
              <a:rPr lang="fr-FR" sz="2400">
                <a:solidFill>
                  <a:srgbClr val="4472C4"/>
                </a:solidFill>
              </a:rPr>
              <a:t>array</a:t>
            </a:r>
            <a:r>
              <a:rPr lang="fr-FR" sz="2400"/>
              <a:t>( ‘test’ =&gt; 1,</a:t>
            </a:r>
          </a:p>
          <a:p>
            <a:pPr lvl="0" algn="just">
              <a:buNone/>
            </a:pPr>
            <a:r>
              <a:rPr lang="fr-FR" sz="2400"/>
              <a:t>			‘toto’ =&gt; 3,</a:t>
            </a:r>
          </a:p>
          <a:p>
            <a:pPr lvl="0" algn="just">
              <a:buNone/>
            </a:pPr>
            <a:r>
              <a:rPr lang="fr-FR" sz="2400"/>
              <a:t>			‘titi’ =&gt; 5,</a:t>
            </a:r>
          </a:p>
          <a:p>
            <a:pPr lvl="0" algn="just">
              <a:buNone/>
            </a:pPr>
            <a:r>
              <a:rPr lang="fr-FR" sz="2400"/>
              <a:t>			3 =&gt; 7);</a:t>
            </a:r>
          </a:p>
          <a:p>
            <a:pPr lvl="0" algn="just">
              <a:buNone/>
            </a:pPr>
            <a:r>
              <a:rPr lang="fr-FR" sz="2400"/>
              <a:t>	</a:t>
            </a:r>
            <a:r>
              <a:rPr lang="fr-FR" sz="2400">
                <a:solidFill>
                  <a:srgbClr val="4472C4"/>
                </a:solidFill>
              </a:rPr>
              <a:t>echo </a:t>
            </a:r>
            <a:r>
              <a:rPr lang="fr-FR" sz="2400"/>
              <a:t>$tab[‘test’];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4E042CB-E8C1-4D5A-BEF6-77DDEFF50953}"/>
              </a:ext>
            </a:extLst>
          </p:cNvPr>
          <p:cNvGraphicFramePr>
            <a:graphicFrameLocks noGrp="1"/>
          </p:cNvGraphicFramePr>
          <p:nvPr/>
        </p:nvGraphicFramePr>
        <p:xfrm>
          <a:off x="1253386" y="6221422"/>
          <a:ext cx="6720401" cy="3708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0100">
                  <a:extLst>
                    <a:ext uri="{9D8B030D-6E8A-4147-A177-3AD203B41FA5}">
                      <a16:colId xmlns:a16="http://schemas.microsoft.com/office/drawing/2014/main" val="3792630987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400791141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1826546490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50966887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9400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5466685B-6C4A-4C2B-9DC4-29EB68202C01}"/>
              </a:ext>
            </a:extLst>
          </p:cNvPr>
          <p:cNvSpPr txBox="1"/>
          <p:nvPr/>
        </p:nvSpPr>
        <p:spPr>
          <a:xfrm>
            <a:off x="1203963" y="6173754"/>
            <a:ext cx="46288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test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853CE4-0125-41A5-AFCB-73C0F19CC0C3}"/>
              </a:ext>
            </a:extLst>
          </p:cNvPr>
          <p:cNvSpPr txBox="1"/>
          <p:nvPr/>
        </p:nvSpPr>
        <p:spPr>
          <a:xfrm>
            <a:off x="2895886" y="6173754"/>
            <a:ext cx="492184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toto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9EC99F-E635-41B2-88A5-BB5C46AC1728}"/>
              </a:ext>
            </a:extLst>
          </p:cNvPr>
          <p:cNvSpPr txBox="1"/>
          <p:nvPr/>
        </p:nvSpPr>
        <p:spPr>
          <a:xfrm>
            <a:off x="4617116" y="6164537"/>
            <a:ext cx="389854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titi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7E5839-40F1-40A4-ADDC-BECD90EED5EF}"/>
              </a:ext>
            </a:extLst>
          </p:cNvPr>
          <p:cNvSpPr txBox="1"/>
          <p:nvPr/>
        </p:nvSpPr>
        <p:spPr>
          <a:xfrm>
            <a:off x="6292827" y="6164537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FD1A7D1-8392-45F0-A032-7C2B01C2863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64ABB777-24E0-42D0-B0DE-2D708C7908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Tableaux à deux dimensions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Une solution : tableaux imbriqués</a:t>
            </a:r>
            <a:endParaRPr lang="fr-FR" sz="2400"/>
          </a:p>
          <a:p>
            <a:pPr lvl="0" algn="just">
              <a:buNone/>
            </a:pPr>
            <a:endParaRPr lang="fr-FR" sz="2400"/>
          </a:p>
          <a:p>
            <a:pPr lvl="0" algn="just">
              <a:buNone/>
            </a:pPr>
            <a:endParaRPr lang="fr-FR" sz="2400"/>
          </a:p>
          <a:p>
            <a:pPr lvl="0" algn="just">
              <a:buNone/>
            </a:pPr>
            <a:endParaRPr lang="fr-FR" sz="2400"/>
          </a:p>
          <a:p>
            <a:pPr lvl="0" algn="just">
              <a:buNone/>
            </a:pPr>
            <a:endParaRPr lang="fr-FR" sz="2400"/>
          </a:p>
          <a:p>
            <a:pPr lvl="0" algn="just">
              <a:buNone/>
            </a:pPr>
            <a:endParaRPr lang="fr-FR" sz="2400"/>
          </a:p>
          <a:p>
            <a:pPr lvl="0" algn="just">
              <a:buNone/>
            </a:pPr>
            <a:endParaRPr lang="fr-FR" sz="16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Afficher une case :	echo $tab[0][1]; // affiche 0,1</a:t>
            </a:r>
          </a:p>
        </p:txBody>
      </p:sp>
      <p:graphicFrame>
        <p:nvGraphicFramePr>
          <p:cNvPr id="4" name="Tableau 8">
            <a:extLst>
              <a:ext uri="{FF2B5EF4-FFF2-40B4-BE49-F238E27FC236}">
                <a16:creationId xmlns:a16="http://schemas.microsoft.com/office/drawing/2014/main" id="{841D366B-6393-4358-99EC-5A7FB2451AAA}"/>
              </a:ext>
            </a:extLst>
          </p:cNvPr>
          <p:cNvGraphicFramePr>
            <a:graphicFrameLocks noGrp="1"/>
          </p:cNvGraphicFramePr>
          <p:nvPr/>
        </p:nvGraphicFramePr>
        <p:xfrm>
          <a:off x="1570372" y="3770830"/>
          <a:ext cx="6720419" cy="192024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6720419">
                  <a:extLst>
                    <a:ext uri="{9D8B030D-6E8A-4147-A177-3AD203B41FA5}">
                      <a16:colId xmlns:a16="http://schemas.microsoft.com/office/drawing/2014/main" val="254446848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lvl="0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1272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lvl="0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8666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lvl="0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2023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6D803232-B6FA-4837-8C11-300AE42CCE5B}"/>
              </a:ext>
            </a:extLst>
          </p:cNvPr>
          <p:cNvGraphicFramePr>
            <a:graphicFrameLocks noGrp="1"/>
          </p:cNvGraphicFramePr>
          <p:nvPr/>
        </p:nvGraphicFramePr>
        <p:xfrm>
          <a:off x="2023868" y="3904945"/>
          <a:ext cx="5864577" cy="3708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54859">
                  <a:extLst>
                    <a:ext uri="{9D8B030D-6E8A-4147-A177-3AD203B41FA5}">
                      <a16:colId xmlns:a16="http://schemas.microsoft.com/office/drawing/2014/main" val="3596912201"/>
                    </a:ext>
                  </a:extLst>
                </a:gridCol>
                <a:gridCol w="1954859">
                  <a:extLst>
                    <a:ext uri="{9D8B030D-6E8A-4147-A177-3AD203B41FA5}">
                      <a16:colId xmlns:a16="http://schemas.microsoft.com/office/drawing/2014/main" val="371392831"/>
                    </a:ext>
                  </a:extLst>
                </a:gridCol>
                <a:gridCol w="1954859">
                  <a:extLst>
                    <a:ext uri="{9D8B030D-6E8A-4147-A177-3AD203B41FA5}">
                      <a16:colId xmlns:a16="http://schemas.microsoft.com/office/drawing/2014/main" val="327222543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34890"/>
                  </a:ext>
                </a:extLst>
              </a:tr>
            </a:tbl>
          </a:graphicData>
        </a:graphic>
      </p:graphicFrame>
      <p:graphicFrame>
        <p:nvGraphicFramePr>
          <p:cNvPr id="6" name="Tableau 11">
            <a:extLst>
              <a:ext uri="{FF2B5EF4-FFF2-40B4-BE49-F238E27FC236}">
                <a16:creationId xmlns:a16="http://schemas.microsoft.com/office/drawing/2014/main" id="{B3063E17-2649-45B9-A935-F24A51DD6383}"/>
              </a:ext>
            </a:extLst>
          </p:cNvPr>
          <p:cNvGraphicFramePr>
            <a:graphicFrameLocks noGrp="1"/>
          </p:cNvGraphicFramePr>
          <p:nvPr/>
        </p:nvGraphicFramePr>
        <p:xfrm>
          <a:off x="2029968" y="4569412"/>
          <a:ext cx="5864577" cy="3708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54859">
                  <a:extLst>
                    <a:ext uri="{9D8B030D-6E8A-4147-A177-3AD203B41FA5}">
                      <a16:colId xmlns:a16="http://schemas.microsoft.com/office/drawing/2014/main" val="4067823217"/>
                    </a:ext>
                  </a:extLst>
                </a:gridCol>
                <a:gridCol w="1954859">
                  <a:extLst>
                    <a:ext uri="{9D8B030D-6E8A-4147-A177-3AD203B41FA5}">
                      <a16:colId xmlns:a16="http://schemas.microsoft.com/office/drawing/2014/main" val="2639006436"/>
                    </a:ext>
                  </a:extLst>
                </a:gridCol>
                <a:gridCol w="1954859">
                  <a:extLst>
                    <a:ext uri="{9D8B030D-6E8A-4147-A177-3AD203B41FA5}">
                      <a16:colId xmlns:a16="http://schemas.microsoft.com/office/drawing/2014/main" val="419659420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399"/>
                  </a:ext>
                </a:extLst>
              </a:tr>
            </a:tbl>
          </a:graphicData>
        </a:graphic>
      </p:graphicFrame>
      <p:graphicFrame>
        <p:nvGraphicFramePr>
          <p:cNvPr id="7" name="Tableau 12">
            <a:extLst>
              <a:ext uri="{FF2B5EF4-FFF2-40B4-BE49-F238E27FC236}">
                <a16:creationId xmlns:a16="http://schemas.microsoft.com/office/drawing/2014/main" id="{B56B1538-8FA1-4E87-A595-8EB9F6D4BA36}"/>
              </a:ext>
            </a:extLst>
          </p:cNvPr>
          <p:cNvGraphicFramePr>
            <a:graphicFrameLocks noGrp="1"/>
          </p:cNvGraphicFramePr>
          <p:nvPr/>
        </p:nvGraphicFramePr>
        <p:xfrm>
          <a:off x="2029968" y="5191204"/>
          <a:ext cx="5864577" cy="3708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54859">
                  <a:extLst>
                    <a:ext uri="{9D8B030D-6E8A-4147-A177-3AD203B41FA5}">
                      <a16:colId xmlns:a16="http://schemas.microsoft.com/office/drawing/2014/main" val="3218542341"/>
                    </a:ext>
                  </a:extLst>
                </a:gridCol>
                <a:gridCol w="1954859">
                  <a:extLst>
                    <a:ext uri="{9D8B030D-6E8A-4147-A177-3AD203B41FA5}">
                      <a16:colId xmlns:a16="http://schemas.microsoft.com/office/drawing/2014/main" val="194930803"/>
                    </a:ext>
                  </a:extLst>
                </a:gridCol>
                <a:gridCol w="1954859">
                  <a:extLst>
                    <a:ext uri="{9D8B030D-6E8A-4147-A177-3AD203B41FA5}">
                      <a16:colId xmlns:a16="http://schemas.microsoft.com/office/drawing/2014/main" val="51141293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24904"/>
                  </a:ext>
                </a:extLst>
              </a:tr>
            </a:tbl>
          </a:graphicData>
        </a:graphic>
      </p:graphicFrame>
      <p:sp>
        <p:nvSpPr>
          <p:cNvPr id="8" name="ZoneTexte 13">
            <a:extLst>
              <a:ext uri="{FF2B5EF4-FFF2-40B4-BE49-F238E27FC236}">
                <a16:creationId xmlns:a16="http://schemas.microsoft.com/office/drawing/2014/main" id="{16998F13-B418-480B-98B3-29B03AFB2A27}"/>
              </a:ext>
            </a:extLst>
          </p:cNvPr>
          <p:cNvSpPr txBox="1"/>
          <p:nvPr/>
        </p:nvSpPr>
        <p:spPr>
          <a:xfrm>
            <a:off x="1545336" y="3795491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9" name="ZoneTexte 14">
            <a:extLst>
              <a:ext uri="{FF2B5EF4-FFF2-40B4-BE49-F238E27FC236}">
                <a16:creationId xmlns:a16="http://schemas.microsoft.com/office/drawing/2014/main" id="{77ABBFFA-7579-4B6D-B8E7-F59CE1862EA3}"/>
              </a:ext>
            </a:extLst>
          </p:cNvPr>
          <p:cNvSpPr txBox="1"/>
          <p:nvPr/>
        </p:nvSpPr>
        <p:spPr>
          <a:xfrm>
            <a:off x="1545336" y="4354372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0" name="ZoneTexte 15">
            <a:extLst>
              <a:ext uri="{FF2B5EF4-FFF2-40B4-BE49-F238E27FC236}">
                <a16:creationId xmlns:a16="http://schemas.microsoft.com/office/drawing/2014/main" id="{EB5C9382-837E-4A98-A7EA-118CA13A0085}"/>
              </a:ext>
            </a:extLst>
          </p:cNvPr>
          <p:cNvSpPr txBox="1"/>
          <p:nvPr/>
        </p:nvSpPr>
        <p:spPr>
          <a:xfrm>
            <a:off x="1545336" y="5027773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11" name="ZoneTexte 16">
            <a:extLst>
              <a:ext uri="{FF2B5EF4-FFF2-40B4-BE49-F238E27FC236}">
                <a16:creationId xmlns:a16="http://schemas.microsoft.com/office/drawing/2014/main" id="{CB4CFCF0-8A0A-4026-9B28-05F9402B9B24}"/>
              </a:ext>
            </a:extLst>
          </p:cNvPr>
          <p:cNvSpPr txBox="1"/>
          <p:nvPr/>
        </p:nvSpPr>
        <p:spPr>
          <a:xfrm>
            <a:off x="2002536" y="3880832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12" name="ZoneTexte 17">
            <a:extLst>
              <a:ext uri="{FF2B5EF4-FFF2-40B4-BE49-F238E27FC236}">
                <a16:creationId xmlns:a16="http://schemas.microsoft.com/office/drawing/2014/main" id="{4C789585-DA3A-463A-9E93-13CCD22B4250}"/>
              </a:ext>
            </a:extLst>
          </p:cNvPr>
          <p:cNvSpPr txBox="1"/>
          <p:nvPr/>
        </p:nvSpPr>
        <p:spPr>
          <a:xfrm>
            <a:off x="3957322" y="3875400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3" name="ZoneTexte 18">
            <a:extLst>
              <a:ext uri="{FF2B5EF4-FFF2-40B4-BE49-F238E27FC236}">
                <a16:creationId xmlns:a16="http://schemas.microsoft.com/office/drawing/2014/main" id="{1B4D5EE2-ACEE-466B-A582-EBCDA3EDB16F}"/>
              </a:ext>
            </a:extLst>
          </p:cNvPr>
          <p:cNvSpPr txBox="1"/>
          <p:nvPr/>
        </p:nvSpPr>
        <p:spPr>
          <a:xfrm>
            <a:off x="5912108" y="3875400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14" name="ZoneTexte 19">
            <a:extLst>
              <a:ext uri="{FF2B5EF4-FFF2-40B4-BE49-F238E27FC236}">
                <a16:creationId xmlns:a16="http://schemas.microsoft.com/office/drawing/2014/main" id="{6A1D97D9-3E92-4213-8737-E102ECFDB8C3}"/>
              </a:ext>
            </a:extLst>
          </p:cNvPr>
          <p:cNvSpPr txBox="1"/>
          <p:nvPr/>
        </p:nvSpPr>
        <p:spPr>
          <a:xfrm>
            <a:off x="2002536" y="4513697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15" name="ZoneTexte 20">
            <a:extLst>
              <a:ext uri="{FF2B5EF4-FFF2-40B4-BE49-F238E27FC236}">
                <a16:creationId xmlns:a16="http://schemas.microsoft.com/office/drawing/2014/main" id="{62A6E1AB-5186-4872-B32E-94D928A9406B}"/>
              </a:ext>
            </a:extLst>
          </p:cNvPr>
          <p:cNvSpPr txBox="1"/>
          <p:nvPr/>
        </p:nvSpPr>
        <p:spPr>
          <a:xfrm>
            <a:off x="3957322" y="4508257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6" name="ZoneTexte 21">
            <a:extLst>
              <a:ext uri="{FF2B5EF4-FFF2-40B4-BE49-F238E27FC236}">
                <a16:creationId xmlns:a16="http://schemas.microsoft.com/office/drawing/2014/main" id="{6B0A3515-6F6B-4DD9-A4A7-FB24AB7F9AA7}"/>
              </a:ext>
            </a:extLst>
          </p:cNvPr>
          <p:cNvSpPr txBox="1"/>
          <p:nvPr/>
        </p:nvSpPr>
        <p:spPr>
          <a:xfrm>
            <a:off x="5912108" y="4508257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17" name="ZoneTexte 22">
            <a:extLst>
              <a:ext uri="{FF2B5EF4-FFF2-40B4-BE49-F238E27FC236}">
                <a16:creationId xmlns:a16="http://schemas.microsoft.com/office/drawing/2014/main" id="{8185B7F4-354B-4C2C-B369-2E2F70F67C3F}"/>
              </a:ext>
            </a:extLst>
          </p:cNvPr>
          <p:cNvSpPr txBox="1"/>
          <p:nvPr/>
        </p:nvSpPr>
        <p:spPr>
          <a:xfrm>
            <a:off x="2002536" y="5146554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18" name="ZoneTexte 23">
            <a:extLst>
              <a:ext uri="{FF2B5EF4-FFF2-40B4-BE49-F238E27FC236}">
                <a16:creationId xmlns:a16="http://schemas.microsoft.com/office/drawing/2014/main" id="{4A922C13-5999-4F02-89E8-C9AC7934B144}"/>
              </a:ext>
            </a:extLst>
          </p:cNvPr>
          <p:cNvSpPr txBox="1"/>
          <p:nvPr/>
        </p:nvSpPr>
        <p:spPr>
          <a:xfrm>
            <a:off x="3957322" y="5141122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9" name="ZoneTexte 24">
            <a:extLst>
              <a:ext uri="{FF2B5EF4-FFF2-40B4-BE49-F238E27FC236}">
                <a16:creationId xmlns:a16="http://schemas.microsoft.com/office/drawing/2014/main" id="{83C383D0-BBF8-46B4-A3BD-774C8481907A}"/>
              </a:ext>
            </a:extLst>
          </p:cNvPr>
          <p:cNvSpPr txBox="1"/>
          <p:nvPr/>
        </p:nvSpPr>
        <p:spPr>
          <a:xfrm>
            <a:off x="5912108" y="5141122"/>
            <a:ext cx="2760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20" name="ZoneTexte 25">
            <a:extLst>
              <a:ext uri="{FF2B5EF4-FFF2-40B4-BE49-F238E27FC236}">
                <a16:creationId xmlns:a16="http://schemas.microsoft.com/office/drawing/2014/main" id="{82049C6E-4BBF-4A8C-9BE2-5AECB9FE2361}"/>
              </a:ext>
            </a:extLst>
          </p:cNvPr>
          <p:cNvSpPr txBox="1"/>
          <p:nvPr/>
        </p:nvSpPr>
        <p:spPr>
          <a:xfrm>
            <a:off x="2002536" y="3783302"/>
            <a:ext cx="5651696" cy="193899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$tab = </a:t>
            </a:r>
            <a:r>
              <a:rPr lang="en-US" sz="24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array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(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</a:t>
            </a:r>
            <a:r>
              <a:rPr lang="en-US" sz="24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array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('0,0', '0,1', '0,2'),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</a:t>
            </a:r>
            <a:r>
              <a:rPr lang="en-US" sz="24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array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('1,0', '1,1', '1,2'),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</a:t>
            </a:r>
            <a:r>
              <a:rPr lang="en-US" sz="24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array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('2,0','2,1','2,2')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);</a:t>
            </a: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D680A874-23EC-4B7D-B4C7-FCA321C7F7C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10F8040-7667-4DC4-8627-DA06651E44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Parcours d’un tableau</a:t>
            </a:r>
          </a:p>
          <a:p>
            <a:pPr lvl="0" algn="just">
              <a:buNone/>
            </a:pPr>
            <a:endParaRPr lang="fr-FR" sz="1000"/>
          </a:p>
          <a:p>
            <a:pPr lvl="0" algn="just">
              <a:buNone/>
            </a:pPr>
            <a:endParaRPr lang="fr-FR" sz="28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Syntaxe FOREACH :</a:t>
            </a:r>
          </a:p>
          <a:p>
            <a:pPr lvl="0" algn="just">
              <a:buNone/>
            </a:pPr>
            <a:r>
              <a:rPr lang="fr-FR">
                <a:solidFill>
                  <a:srgbClr val="385723"/>
                </a:solidFill>
              </a:rPr>
              <a:t>	</a:t>
            </a:r>
            <a:r>
              <a:rPr lang="fr-FR" sz="2800" b="1">
                <a:solidFill>
                  <a:srgbClr val="385723"/>
                </a:solidFill>
              </a:rPr>
              <a:t>foreach</a:t>
            </a:r>
            <a:r>
              <a:rPr lang="fr-FR" sz="2800">
                <a:solidFill>
                  <a:srgbClr val="385723"/>
                </a:solidFill>
              </a:rPr>
              <a:t> </a:t>
            </a:r>
            <a:r>
              <a:rPr lang="fr-FR" sz="2800" b="1">
                <a:solidFill>
                  <a:srgbClr val="385723"/>
                </a:solidFill>
              </a:rPr>
              <a:t>( </a:t>
            </a:r>
            <a:r>
              <a:rPr lang="fr-FR" sz="2800">
                <a:solidFill>
                  <a:srgbClr val="385723"/>
                </a:solidFill>
              </a:rPr>
              <a:t>$tab </a:t>
            </a:r>
            <a:r>
              <a:rPr lang="fr-FR" sz="2800" b="1">
                <a:solidFill>
                  <a:srgbClr val="385723"/>
                </a:solidFill>
              </a:rPr>
              <a:t>as</a:t>
            </a:r>
            <a:r>
              <a:rPr lang="fr-FR" sz="2800">
                <a:solidFill>
                  <a:srgbClr val="385723"/>
                </a:solidFill>
              </a:rPr>
              <a:t> $cle </a:t>
            </a:r>
            <a:r>
              <a:rPr lang="fr-FR" sz="2800" b="1">
                <a:solidFill>
                  <a:srgbClr val="385723"/>
                </a:solidFill>
              </a:rPr>
              <a:t>=&gt; </a:t>
            </a:r>
            <a:r>
              <a:rPr lang="fr-FR" sz="2800">
                <a:solidFill>
                  <a:srgbClr val="385723"/>
                </a:solidFill>
              </a:rPr>
              <a:t>$val</a:t>
            </a:r>
            <a:r>
              <a:rPr lang="fr-FR" sz="2800" b="1">
                <a:solidFill>
                  <a:srgbClr val="385723"/>
                </a:solidFill>
              </a:rPr>
              <a:t>) { … }</a:t>
            </a:r>
          </a:p>
          <a:p>
            <a:pPr lvl="0" algn="just">
              <a:buNone/>
            </a:pPr>
            <a:endParaRPr lang="fr-FR" sz="2800">
              <a:solidFill>
                <a:srgbClr val="385723"/>
              </a:solidFill>
            </a:endParaRPr>
          </a:p>
          <a:p>
            <a:pPr lvl="0" algn="just">
              <a:buNone/>
            </a:pPr>
            <a:r>
              <a:rPr lang="fr-FR" sz="2800" i="1"/>
              <a:t>	 Pas besoin de connaître la taille du tableau</a:t>
            </a:r>
          </a:p>
          <a:p>
            <a:pPr lvl="0" algn="just">
              <a:buNone/>
            </a:pPr>
            <a:r>
              <a:rPr lang="fr-FR" sz="2800" i="1"/>
              <a:t>	 </a:t>
            </a:r>
            <a:r>
              <a:rPr lang="fr-FR" sz="2800" i="1">
                <a:solidFill>
                  <a:srgbClr val="385723"/>
                </a:solidFill>
              </a:rPr>
              <a:t>$cle </a:t>
            </a:r>
            <a:r>
              <a:rPr lang="fr-FR" sz="2800" i="1"/>
              <a:t>récupère l’index de la case</a:t>
            </a:r>
          </a:p>
          <a:p>
            <a:pPr lvl="0" algn="just">
              <a:buNone/>
            </a:pPr>
            <a:r>
              <a:rPr lang="fr-FR" sz="2800" i="1"/>
              <a:t>	 </a:t>
            </a:r>
            <a:r>
              <a:rPr lang="fr-FR" sz="2800" i="1">
                <a:solidFill>
                  <a:srgbClr val="385723"/>
                </a:solidFill>
              </a:rPr>
              <a:t>$val </a:t>
            </a:r>
            <a:r>
              <a:rPr lang="fr-FR" sz="2800" i="1"/>
              <a:t>récupère la valeur de la case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DAD282B-5D1F-41B0-AF50-1E33E1E039D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A77FEF4-0BFD-4B98-822E-EE6AF0D6C5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Cas pratique 2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lvl="0">
              <a:buNone/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Créer un tableau associatif en PHP listant l’emploi du temps de la semaine </a:t>
            </a:r>
            <a:r>
              <a:rPr lang="fr-FR" sz="2800" i="1"/>
              <a:t>(indices : jours de la semaine)</a:t>
            </a:r>
          </a:p>
          <a:p>
            <a:pPr marL="1073148" lvl="1" indent="-457200">
              <a:buClr>
                <a:srgbClr val="FF0000"/>
              </a:buClr>
              <a:buFont typeface="Wingdings" pitchFamily="2"/>
              <a:buChar char="Ø"/>
            </a:pPr>
            <a:r>
              <a:rPr lang="fr-FR" sz="2800"/>
              <a:t>Rajouter du HTML pour l’afficher dans un tableau</a:t>
            </a:r>
          </a:p>
          <a:p>
            <a:pPr marL="615948" lvl="1" algn="ctr">
              <a:buNone/>
            </a:pPr>
            <a:r>
              <a:rPr lang="fr-FR" sz="2400" i="1">
                <a:solidFill>
                  <a:srgbClr val="4472C4"/>
                </a:solidFill>
              </a:rPr>
              <a:t>&lt;table&gt;….&lt;/table&gt;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96E2584-833C-40B5-BBFF-38C67E56977A}"/>
              </a:ext>
            </a:extLst>
          </p:cNvPr>
          <p:cNvGraphicFramePr>
            <a:graphicFrameLocks noGrp="1"/>
          </p:cNvGraphicFramePr>
          <p:nvPr/>
        </p:nvGraphicFramePr>
        <p:xfrm>
          <a:off x="2079501" y="5060664"/>
          <a:ext cx="6720419" cy="185422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1704231">
                  <a:extLst>
                    <a:ext uri="{9D8B030D-6E8A-4147-A177-3AD203B41FA5}">
                      <a16:colId xmlns:a16="http://schemas.microsoft.com/office/drawing/2014/main" val="4026350795"/>
                    </a:ext>
                  </a:extLst>
                </a:gridCol>
                <a:gridCol w="5016188">
                  <a:extLst>
                    <a:ext uri="{9D8B030D-6E8A-4147-A177-3AD203B41FA5}">
                      <a16:colId xmlns:a16="http://schemas.microsoft.com/office/drawing/2014/main" val="114825411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b="1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228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b="1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Fonctions &amp; Gestion contexte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967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b="1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BDD &amp; Projet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52552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b="1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Fichiers &amp; BDDr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8105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 b="1"/>
                        <a:t>Vendredi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Projet</a:t>
                      </a:r>
                      <a:r>
                        <a:rPr lang="fr-FR" baseline="0"/>
                        <a:t> BDDr &amp; Cookies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125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BC09F9A-1497-44A9-BEB1-F07C036E631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09321EC-50C4-4140-9109-DA9514F968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Superglobales (introduction)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Variable $GLOBALS</a:t>
            </a:r>
            <a:endParaRPr lang="fr-FR" sz="2800" i="1"/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$_SERVER	Informations du serveur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$_POST		Données envoyées de formulaire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$_GET		Données envoyées par URL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$_REQUEST	Données envoyées (_POST et _GET)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$_FILES		Fichier envoyé par formulaire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$_COOKIE	Gestion des Cookies (</a:t>
            </a:r>
            <a:r>
              <a:rPr lang="fr-FR" sz="2400" i="1"/>
              <a:t>formation Avancée</a:t>
            </a:r>
            <a:r>
              <a:rPr lang="fr-FR" sz="2400"/>
              <a:t>)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$_SESSION	Gestion des Sessions PHP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A2DAC3B-C26B-4FC0-A14A-3467D7FF6F6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8ACA1AE9-2725-4762-8222-0D85BE3B78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Envoi de mail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Fonction mail(</a:t>
            </a:r>
            <a:r>
              <a:rPr lang="fr-FR" sz="2800" i="1"/>
              <a:t>destinataire</a:t>
            </a:r>
            <a:r>
              <a:rPr lang="fr-FR" sz="2800"/>
              <a:t>, </a:t>
            </a:r>
            <a:r>
              <a:rPr lang="fr-FR" sz="2800" i="1"/>
              <a:t>titre</a:t>
            </a:r>
            <a:r>
              <a:rPr lang="fr-FR" sz="2800"/>
              <a:t>, </a:t>
            </a:r>
            <a:r>
              <a:rPr lang="fr-FR" sz="2800" i="1"/>
              <a:t>contenu</a:t>
            </a:r>
            <a:r>
              <a:rPr lang="fr-FR" sz="2800"/>
              <a:t>);</a:t>
            </a:r>
          </a:p>
          <a:p>
            <a:pPr lvl="0" algn="just">
              <a:buNone/>
            </a:pPr>
            <a:endParaRPr lang="fr-FR" sz="2800"/>
          </a:p>
          <a:p>
            <a:pPr lvl="0" algn="just">
              <a:buNone/>
            </a:pPr>
            <a:r>
              <a:rPr lang="fr-FR" sz="2800"/>
              <a:t>Permet d’envoyer un mail au format texte (</a:t>
            </a:r>
            <a:r>
              <a:rPr lang="fr-FR" sz="2800" b="1"/>
              <a:t>pas</a:t>
            </a:r>
            <a:r>
              <a:rPr lang="fr-FR" sz="2800"/>
              <a:t> </a:t>
            </a:r>
            <a:r>
              <a:rPr lang="fr-FR" sz="2800" b="1"/>
              <a:t>de</a:t>
            </a:r>
            <a:r>
              <a:rPr lang="fr-FR" sz="2800"/>
              <a:t> </a:t>
            </a:r>
            <a:r>
              <a:rPr lang="fr-FR" sz="2800" b="1"/>
              <a:t>HTML</a:t>
            </a:r>
            <a:r>
              <a:rPr lang="fr-FR" sz="2800"/>
              <a:t>).</a:t>
            </a:r>
          </a:p>
          <a:p>
            <a:pPr lvl="0" algn="just">
              <a:buNone/>
            </a:pPr>
            <a:endParaRPr lang="fr-FR" sz="2800"/>
          </a:p>
          <a:p>
            <a:pPr lvl="0" algn="just">
              <a:buNone/>
            </a:pPr>
            <a:r>
              <a:rPr lang="fr-FR" sz="2800">
                <a:solidFill>
                  <a:srgbClr val="FF0000"/>
                </a:solidFill>
              </a:rPr>
              <a:t>Attention :</a:t>
            </a:r>
          </a:p>
          <a:p>
            <a:pPr lvl="0" algn="just">
              <a:buNone/>
            </a:pPr>
            <a:r>
              <a:rPr lang="fr-FR" sz="2800" i="1"/>
              <a:t>    Veiller à configurer le php.ini</a:t>
            </a:r>
          </a:p>
          <a:p>
            <a:pPr lvl="0" algn="just">
              <a:buNone/>
            </a:pPr>
            <a:r>
              <a:rPr lang="fr-FR" sz="2800"/>
              <a:t>    </a:t>
            </a:r>
            <a:r>
              <a:rPr lang="fr-FR" sz="2800" i="1"/>
              <a:t>Modifier la ligne :</a:t>
            </a:r>
            <a:r>
              <a:rPr lang="fr-FR" sz="2800"/>
              <a:t> [mail function] SMTP : smtp.orange.fr</a:t>
            </a:r>
            <a:endParaRPr lang="fr-FR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7D736D8-DDFF-4A37-A910-37A19CC9DA59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C423B085-E923-4331-8E31-F37C48C207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Récupération de données de formulaire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Variable $_POST</a:t>
            </a:r>
            <a:endParaRPr lang="fr-FR" sz="2800" i="1"/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Tableau contenant les données envoyé du formulaire</a:t>
            </a:r>
          </a:p>
          <a:p>
            <a:pPr marL="798508" lvl="2" algn="just">
              <a:buNone/>
            </a:pPr>
            <a:endParaRPr lang="fr-FR" sz="2400"/>
          </a:p>
          <a:p>
            <a:pPr marL="798508" lvl="2" algn="just">
              <a:buNone/>
            </a:pPr>
            <a:r>
              <a:rPr lang="fr-FR" sz="2400"/>
              <a:t>var_dump($_POST);</a:t>
            </a:r>
          </a:p>
          <a:p>
            <a:pPr marL="798508" lvl="2" algn="just">
              <a:buNone/>
            </a:pPr>
            <a:r>
              <a:rPr lang="fr-FR" sz="2400"/>
              <a:t>echo $_POST[‘nomDuChamp’];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503323E-F31C-4143-A703-302AFB2524F1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A6348BB-9530-47DF-B348-0302871F97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Étude de cas : Système de candidature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Créer un formulaire de candidature :</a:t>
            </a:r>
          </a:p>
          <a:p>
            <a:pPr lvl="1" algn="just">
              <a:buNone/>
            </a:pPr>
            <a:r>
              <a:rPr lang="fr-FR" sz="2400"/>
              <a:t>	Nom, Prénom, Mail, Poste recherché (liste déroulante)</a:t>
            </a:r>
          </a:p>
          <a:p>
            <a:pPr lvl="1" algn="just">
              <a:buNone/>
            </a:pPr>
            <a:endParaRPr lang="fr-FR" sz="700"/>
          </a:p>
          <a:p>
            <a:pPr marL="457200" lvl="2" indent="-457200" algn="just">
              <a:buClr>
                <a:srgbClr val="FF0000"/>
              </a:buClr>
              <a:buFont typeface="Calibri Light"/>
              <a:buAutoNum type="arabicPeriod"/>
            </a:pPr>
            <a:r>
              <a:rPr lang="fr-FR" sz="2400"/>
              <a:t>Créer le formulaire dans index.php</a:t>
            </a:r>
          </a:p>
          <a:p>
            <a:pPr marL="457200" lvl="2" indent="-457200" algn="just">
              <a:buClr>
                <a:srgbClr val="FF0000"/>
              </a:buClr>
              <a:buFont typeface="Calibri Light"/>
              <a:buAutoNum type="arabicPeriod"/>
            </a:pPr>
            <a:r>
              <a:rPr lang="fr-FR" sz="2400"/>
              <a:t>Ajouter les vérifications :</a:t>
            </a:r>
          </a:p>
          <a:p>
            <a:pPr lvl="2" algn="just">
              <a:buNone/>
            </a:pPr>
            <a:r>
              <a:rPr lang="fr-FR" sz="2400"/>
              <a:t>	- Si un champ est vide : on affiche un message d’erreur</a:t>
            </a:r>
          </a:p>
          <a:p>
            <a:pPr marL="457200" lvl="2" indent="-457200" algn="just">
              <a:buClr>
                <a:srgbClr val="FF0000"/>
              </a:buClr>
              <a:buFont typeface="Calibri Light"/>
              <a:buAutoNum type="arabicPeriod" startAt="3"/>
            </a:pPr>
            <a:r>
              <a:rPr lang="fr-FR" sz="2400"/>
              <a:t>Si tout rempli : on affiche les données du formulaire </a:t>
            </a:r>
          </a:p>
          <a:p>
            <a:pPr lvl="2" algn="just">
              <a:buNone/>
            </a:pPr>
            <a:r>
              <a:rPr lang="fr-FR" sz="2400"/>
              <a:t>      Affichage d’un résumé de saisie (</a:t>
            </a:r>
            <a:r>
              <a:rPr lang="fr-FR" sz="2400" i="1"/>
              <a:t>potentiellement envoie par mail</a:t>
            </a:r>
            <a:r>
              <a:rPr lang="fr-FR" sz="240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0A447C8-7394-4725-8668-BCD11968F9D9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D713EF2-993A-4E6C-B285-45E557F5A2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Syntaxe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Format du document : </a:t>
            </a:r>
            <a:r>
              <a:rPr lang="fr-FR" b="1"/>
              <a:t>.php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Balises de code : </a:t>
            </a:r>
            <a:r>
              <a:rPr lang="fr-FR" b="1">
                <a:solidFill>
                  <a:srgbClr val="FF0000"/>
                </a:solidFill>
              </a:rPr>
              <a:t>&lt;?php   </a:t>
            </a:r>
            <a:r>
              <a:rPr lang="fr-FR" b="1"/>
              <a:t>…   </a:t>
            </a:r>
            <a:r>
              <a:rPr lang="fr-FR" b="1">
                <a:solidFill>
                  <a:srgbClr val="FF0000"/>
                </a:solidFill>
              </a:rPr>
              <a:t>?&gt;</a:t>
            </a:r>
          </a:p>
          <a:p>
            <a:pPr lvl="0">
              <a:buNone/>
            </a:pPr>
            <a:r>
              <a:rPr lang="fr-FR" b="1">
                <a:solidFill>
                  <a:srgbClr val="FF0000"/>
                </a:solidFill>
              </a:rPr>
              <a:t>	Chaque instruction se termine par </a:t>
            </a:r>
            <a:r>
              <a:rPr lang="fr-FR" b="1"/>
              <a:t>;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Afficher du texte :		</a:t>
            </a:r>
            <a:r>
              <a:rPr lang="fr-FR" b="1">
                <a:solidFill>
                  <a:srgbClr val="0070C0"/>
                </a:solidFill>
              </a:rPr>
              <a:t>echo </a:t>
            </a:r>
            <a:r>
              <a:rPr lang="fr-FR" b="1"/>
              <a:t>‘Hello World !’;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Commentaire :</a:t>
            </a:r>
            <a:r>
              <a:rPr lang="fr-FR">
                <a:solidFill>
                  <a:srgbClr val="70AD47"/>
                </a:solidFill>
              </a:rPr>
              <a:t>		//    une ligne</a:t>
            </a:r>
          </a:p>
          <a:p>
            <a:pPr lvl="0">
              <a:buNone/>
            </a:pPr>
            <a:r>
              <a:rPr lang="fr-FR">
                <a:solidFill>
                  <a:srgbClr val="70AD47"/>
                </a:solidFill>
              </a:rPr>
              <a:t>					/*    plusieurs lignes   */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633E2158-089C-420C-902C-CE55703CF5B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8283B05-2083-4F4C-92A0-2DF96D5B5D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Variables</a:t>
            </a:r>
          </a:p>
          <a:p>
            <a:pPr marL="457200" lvl="0" indent="-457200">
              <a:buClr>
                <a:srgbClr val="FF0000"/>
              </a:buClr>
            </a:pPr>
            <a:endParaRPr lang="fr-FR" sz="1000"/>
          </a:p>
          <a:p>
            <a:pPr lvl="0" algn="just">
              <a:buNone/>
            </a:pPr>
            <a:r>
              <a:rPr lang="fr-FR" sz="2800" i="1"/>
              <a:t>Entité nommée qui contient une valeur.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Norme de nommage PHP : écriture en </a:t>
            </a:r>
            <a:r>
              <a:rPr lang="fr-FR" sz="2800" i="1"/>
              <a:t>CamelCase</a:t>
            </a:r>
            <a:endParaRPr lang="fr-FR" sz="2800" b="1" i="1">
              <a:solidFill>
                <a:srgbClr val="FF0000"/>
              </a:solidFill>
            </a:endParaRPr>
          </a:p>
          <a:p>
            <a:pPr lvl="0" algn="just">
              <a:buNone/>
            </a:pPr>
            <a:r>
              <a:rPr lang="fr-FR" sz="2800" b="1">
                <a:solidFill>
                  <a:srgbClr val="FF0000"/>
                </a:solidFill>
              </a:rPr>
              <a:t>	</a:t>
            </a:r>
            <a:r>
              <a:rPr lang="fr-FR" sz="2400"/>
              <a:t>$MaVariable = 1;</a:t>
            </a:r>
          </a:p>
          <a:p>
            <a:pPr lvl="0" algn="just">
              <a:buNone/>
            </a:pPr>
            <a:r>
              <a:rPr lang="fr-FR" sz="2400"/>
              <a:t>	$_MaVariable = 2;</a:t>
            </a:r>
          </a:p>
          <a:p>
            <a:pPr lvl="0" algn="just">
              <a:buNone/>
            </a:pPr>
            <a:endParaRPr lang="fr-FR" sz="14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>
                <a:solidFill>
                  <a:srgbClr val="FF0000"/>
                </a:solidFill>
              </a:rPr>
              <a:t>Attention à la casse : </a:t>
            </a:r>
            <a:r>
              <a:rPr lang="fr-FR" sz="2800" b="1"/>
              <a:t>$Var ≠ $var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Pas de typage de données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410F8CE0-46CE-4066-B1F2-189B58B914F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6080747E-0EB8-4907-B85E-7299FFFA25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Types de données</a:t>
            </a:r>
          </a:p>
          <a:p>
            <a:pPr lvl="0" algn="just">
              <a:buNone/>
            </a:pPr>
            <a:endParaRPr lang="fr-FR" sz="1000"/>
          </a:p>
          <a:p>
            <a:pPr lvl="0" algn="just">
              <a:buNone/>
            </a:pPr>
            <a:endParaRPr lang="fr-FR" sz="2800"/>
          </a:p>
          <a:p>
            <a:pPr lvl="0" algn="just">
              <a:buNone/>
            </a:pPr>
            <a:endParaRPr lang="fr-FR" sz="2800"/>
          </a:p>
          <a:p>
            <a:pPr lvl="0" algn="just">
              <a:buNone/>
            </a:pPr>
            <a:endParaRPr lang="fr-FR" sz="2800"/>
          </a:p>
          <a:p>
            <a:pPr lvl="0" algn="just">
              <a:buNone/>
            </a:pPr>
            <a:endParaRPr lang="fr-FR" sz="2800"/>
          </a:p>
          <a:p>
            <a:pPr lvl="0" algn="just">
              <a:buNone/>
            </a:pPr>
            <a:endParaRPr lang="fr-FR" sz="9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400"/>
              <a:t>Afficher le type d’une variable : 	</a:t>
            </a:r>
            <a:r>
              <a:rPr lang="fr-FR" sz="2400">
                <a:solidFill>
                  <a:srgbClr val="0070C0"/>
                </a:solidFill>
              </a:rPr>
              <a:t>gettype</a:t>
            </a:r>
            <a:r>
              <a:rPr lang="fr-FR" sz="2400"/>
              <a:t>($MaVariable);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400"/>
              <a:t>Déboggage :				</a:t>
            </a:r>
            <a:r>
              <a:rPr lang="fr-FR" sz="2400">
                <a:solidFill>
                  <a:srgbClr val="0070C0"/>
                </a:solidFill>
              </a:rPr>
              <a:t>var_dump</a:t>
            </a:r>
            <a:r>
              <a:rPr lang="fr-FR" sz="2400"/>
              <a:t>($MaVariable);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0FDF0CA-1FE4-4523-8B70-EF0AC0FEF967}"/>
              </a:ext>
            </a:extLst>
          </p:cNvPr>
          <p:cNvGraphicFramePr>
            <a:graphicFrameLocks noGrp="1"/>
          </p:cNvGraphicFramePr>
          <p:nvPr/>
        </p:nvGraphicFramePr>
        <p:xfrm>
          <a:off x="1704487" y="2319988"/>
          <a:ext cx="6720419" cy="27736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1143818696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255997727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Libellé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4398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integer /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8379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double, float,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8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Chaîne de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3906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2592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Booléen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1167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314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CC16CDF-582D-4094-BE18-DB77BCF73B3D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542FF93-E2BD-4A2A-B3FA-36480DE699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Opérateurs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Concaténation de Chaînes :	le point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Calculs arithmétiques :		+    -    *    /    %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Comparaison :			&gt;    &lt;    &gt;=    &lt;=    ==    !=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Logique :				AND </a:t>
            </a:r>
            <a:r>
              <a:rPr lang="fr-FR" sz="2800">
                <a:solidFill>
                  <a:srgbClr val="7F7F7F"/>
                </a:solidFill>
              </a:rPr>
              <a:t>(</a:t>
            </a:r>
            <a:r>
              <a:rPr lang="fr-FR" sz="2800"/>
              <a:t>&amp;&amp;</a:t>
            </a:r>
            <a:r>
              <a:rPr lang="fr-FR" sz="2800">
                <a:solidFill>
                  <a:srgbClr val="7F7F7F"/>
                </a:solidFill>
              </a:rPr>
              <a:t>)</a:t>
            </a:r>
            <a:r>
              <a:rPr lang="fr-FR" sz="2800"/>
              <a:t>   OR </a:t>
            </a:r>
            <a:r>
              <a:rPr lang="fr-FR" sz="2800">
                <a:solidFill>
                  <a:srgbClr val="7F7F7F"/>
                </a:solidFill>
              </a:rPr>
              <a:t>(</a:t>
            </a:r>
            <a:r>
              <a:rPr lang="fr-FR" sz="2800"/>
              <a:t>||</a:t>
            </a:r>
            <a:r>
              <a:rPr lang="fr-FR" sz="2800">
                <a:solidFill>
                  <a:srgbClr val="7F7F7F"/>
                </a:solidFill>
              </a:rPr>
              <a:t>)</a:t>
            </a:r>
            <a:r>
              <a:rPr lang="fr-FR" sz="2800"/>
              <a:t>    !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800"/>
          </a:p>
          <a:p>
            <a:pPr lvl="2" algn="just">
              <a:buNone/>
            </a:pPr>
            <a:r>
              <a:rPr lang="fr-FR" sz="2800"/>
              <a:t>		</a:t>
            </a:r>
            <a:r>
              <a:rPr lang="fr-FR" sz="2800">
                <a:solidFill>
                  <a:srgbClr val="FF0000"/>
                </a:solidFill>
              </a:rPr>
              <a:t>Attention aux règles de priorités : </a:t>
            </a:r>
            <a:r>
              <a:rPr lang="fr-FR" sz="2800"/>
              <a:t>*</a:t>
            </a:r>
            <a:r>
              <a:rPr lang="fr-FR" sz="2800">
                <a:solidFill>
                  <a:srgbClr val="FF0000"/>
                </a:solidFill>
              </a:rPr>
              <a:t>, </a:t>
            </a:r>
            <a:r>
              <a:rPr lang="fr-FR" sz="2800"/>
              <a:t>/</a:t>
            </a:r>
            <a:r>
              <a:rPr lang="fr-FR" sz="2800">
                <a:solidFill>
                  <a:srgbClr val="FF0000"/>
                </a:solidFill>
              </a:rPr>
              <a:t> et </a:t>
            </a:r>
            <a:r>
              <a:rPr lang="fr-FR" sz="2800"/>
              <a:t>AND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Raccourcis :</a:t>
            </a:r>
          </a:p>
          <a:p>
            <a:pPr lvl="0" algn="just">
              <a:buNone/>
            </a:pPr>
            <a:r>
              <a:rPr lang="fr-FR" sz="2800"/>
              <a:t>	.=	+=	-=	*=	/=	++	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F95D06D4-4BEB-4724-9330-220671C5DF4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6AB060E0-C2AC-4D9A-B73E-8CCB78B220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Constantes</a:t>
            </a:r>
          </a:p>
          <a:p>
            <a:pPr marL="457200" lvl="0" indent="-457200">
              <a:buClr>
                <a:srgbClr val="FF0000"/>
              </a:buClr>
            </a:pPr>
            <a:endParaRPr lang="fr-FR" sz="1000"/>
          </a:p>
          <a:p>
            <a:pPr lvl="0" algn="just">
              <a:buNone/>
            </a:pPr>
            <a:r>
              <a:rPr lang="fr-FR" sz="2800" i="1"/>
              <a:t>Identifiant qui représente une valeur qui ne peut jamais être modifié, toujours écrite en majuscule.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Créer une constante :</a:t>
            </a:r>
            <a:endParaRPr lang="fr-FR" sz="2800" b="1">
              <a:solidFill>
                <a:srgbClr val="FF0000"/>
              </a:solidFill>
            </a:endParaRPr>
          </a:p>
          <a:p>
            <a:pPr lvl="0" algn="just">
              <a:buNone/>
            </a:pPr>
            <a:r>
              <a:rPr lang="fr-FR" sz="2800" b="1">
                <a:solidFill>
                  <a:srgbClr val="FF0000"/>
                </a:solidFill>
              </a:rPr>
              <a:t>	</a:t>
            </a:r>
            <a:r>
              <a:rPr lang="fr-FR" sz="2400">
                <a:solidFill>
                  <a:srgbClr val="0070C0"/>
                </a:solidFill>
              </a:rPr>
              <a:t>define</a:t>
            </a:r>
            <a:r>
              <a:rPr lang="fr-FR" sz="2400"/>
              <a:t>(‘</a:t>
            </a:r>
            <a:r>
              <a:rPr lang="fr-FR" sz="2400">
                <a:solidFill>
                  <a:srgbClr val="7F7F7F"/>
                </a:solidFill>
              </a:rPr>
              <a:t>NOM_CONSTANTE</a:t>
            </a:r>
            <a:r>
              <a:rPr lang="fr-FR" sz="2400"/>
              <a:t>’, ‘Hello World !’);</a:t>
            </a:r>
            <a:endParaRPr lang="fr-FR" sz="28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Afficher sa valeur :		</a:t>
            </a:r>
          </a:p>
          <a:p>
            <a:pPr lvl="0" algn="just">
              <a:buNone/>
            </a:pPr>
            <a:r>
              <a:rPr lang="fr-FR" sz="2800" b="1">
                <a:solidFill>
                  <a:srgbClr val="0070C0"/>
                </a:solidFill>
              </a:rPr>
              <a:t>	</a:t>
            </a:r>
            <a:r>
              <a:rPr lang="fr-FR" sz="2400">
                <a:solidFill>
                  <a:srgbClr val="0070C0"/>
                </a:solidFill>
              </a:rPr>
              <a:t>echo </a:t>
            </a:r>
            <a:r>
              <a:rPr lang="fr-FR" sz="2400"/>
              <a:t>NOM_CONSTANTE;</a:t>
            </a:r>
            <a:endParaRPr lang="fr-FR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44BA5D9F-87C6-467F-94B0-8BFBDC80205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5C50DD3-2C3A-499E-AA07-4EBE31F964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Instructions Conditionnelles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IF / ELSEIF / ELSE</a:t>
            </a:r>
          </a:p>
          <a:p>
            <a:pPr lvl="0" algn="just">
              <a:buNone/>
            </a:pPr>
            <a:r>
              <a:rPr lang="fr-FR" sz="2800"/>
              <a:t>	Syntaxe :</a:t>
            </a:r>
          </a:p>
          <a:p>
            <a:pPr lvl="0" algn="just">
              <a:buNone/>
            </a:pPr>
            <a:r>
              <a:rPr lang="fr-FR" sz="2800"/>
              <a:t>		</a:t>
            </a:r>
            <a:r>
              <a:rPr lang="fr-FR" sz="2800" i="1">
                <a:solidFill>
                  <a:srgbClr val="548235"/>
                </a:solidFill>
              </a:rPr>
              <a:t>if (conditions) { instructions } else { instructions }</a:t>
            </a:r>
          </a:p>
          <a:p>
            <a:pPr lvl="0" algn="just">
              <a:buNone/>
            </a:pPr>
            <a:endParaRPr lang="fr-FR" sz="4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Conditions d’égalité ou d’inégalité :	</a:t>
            </a:r>
            <a:r>
              <a:rPr lang="fr-FR" sz="2800">
                <a:solidFill>
                  <a:srgbClr val="4472C4"/>
                </a:solidFill>
              </a:rPr>
              <a:t>$i = ‘6’;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01D5A0-AC25-4FBB-BDAB-73D2329B596E}"/>
              </a:ext>
            </a:extLst>
          </p:cNvPr>
          <p:cNvSpPr txBox="1"/>
          <p:nvPr/>
        </p:nvSpPr>
        <p:spPr>
          <a:xfrm>
            <a:off x="360365" y="5203868"/>
            <a:ext cx="3103418" cy="163121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If ( $i == 6) {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    echo ‘$i vaut 6’;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} else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   echo ‘$i ne vaut pas 6’;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}</a:t>
            </a:r>
            <a:endParaRPr lang="fr-FR" sz="2000" b="1" i="0" u="none" strike="noStrike" kern="1200" cap="none" spc="0" baseline="0">
              <a:solidFill>
                <a:srgbClr val="385723"/>
              </a:solidFill>
              <a:uFillTx/>
              <a:latin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A359EA-841B-4F86-8E08-C7623E648B81}"/>
              </a:ext>
            </a:extLst>
          </p:cNvPr>
          <p:cNvSpPr txBox="1"/>
          <p:nvPr/>
        </p:nvSpPr>
        <p:spPr>
          <a:xfrm>
            <a:off x="3463783" y="5203868"/>
            <a:ext cx="3360794" cy="163121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if ( $i &gt; 6 )  {</a:t>
            </a:r>
            <a:endParaRPr lang="fr-FR" sz="2000" b="1" i="0" u="none" strike="noStrike" kern="0" cap="none" spc="0" baseline="0">
              <a:solidFill>
                <a:srgbClr val="385723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    echo ‘$i plus grand que 6’;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} else {</a:t>
            </a:r>
            <a:endParaRPr lang="fr-FR" sz="2000" b="1" i="0" u="none" strike="noStrike" kern="0" cap="none" spc="0" baseline="0">
              <a:solidFill>
                <a:srgbClr val="385723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    </a:t>
            </a:r>
            <a:r>
              <a:rPr lang="fr-FR" sz="2000" b="0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echo ‘$i plus petit que 6’;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61A6E2-5701-489A-9A1B-80605936E33E}"/>
              </a:ext>
            </a:extLst>
          </p:cNvPr>
          <p:cNvSpPr txBox="1"/>
          <p:nvPr/>
        </p:nvSpPr>
        <p:spPr>
          <a:xfrm>
            <a:off x="6824569" y="5203868"/>
            <a:ext cx="2977789" cy="163121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if ( $i === 6 )  {</a:t>
            </a:r>
            <a:endParaRPr lang="fr-FR" sz="2000" b="1" i="0" u="none" strike="noStrike" kern="0" cap="none" spc="0" baseline="0">
              <a:solidFill>
                <a:srgbClr val="385723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    echo ‘$i vaut 6’;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} else {</a:t>
            </a:r>
            <a:endParaRPr lang="fr-FR" sz="2000" b="1" i="0" u="none" strike="noStrike" kern="0" cap="none" spc="0" baseline="0">
              <a:solidFill>
                <a:srgbClr val="385723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    </a:t>
            </a:r>
            <a:r>
              <a:rPr lang="fr-FR" sz="2000" b="0" i="0" u="none" strike="noStrike" kern="0" cap="none" spc="0" baseline="0">
                <a:solidFill>
                  <a:srgbClr val="385723"/>
                </a:solidFill>
                <a:uFillTx/>
                <a:latin typeface="Calibri"/>
              </a:rPr>
              <a:t>echo ‘$i ne vaut pas 6’;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BBCD5BB-1FB1-4495-9630-A32F5F1A53F3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78E1C7B-D9F7-414F-80FB-51835932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Instructions Conditionnelles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SWITCH : test de cas différents connus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8E2BD3DA-7F88-439D-A245-FCA76075E1DF}"/>
              </a:ext>
            </a:extLst>
          </p:cNvPr>
          <p:cNvSpPr txBox="1"/>
          <p:nvPr/>
        </p:nvSpPr>
        <p:spPr>
          <a:xfrm>
            <a:off x="2705618" y="3106445"/>
            <a:ext cx="4486247" cy="3785652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$action=‘</a:t>
            </a: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test</a:t>
            </a: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switch ($action)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case ’danser’: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1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	</a:t>
            </a:r>
            <a:r>
              <a:rPr lang="fr-FR" sz="2000" b="0" i="1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…instructions…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	break;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case ’chanter’: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	</a:t>
            </a:r>
            <a:r>
              <a:rPr lang="fr-FR" sz="2000" b="0" i="1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…instructions…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	break;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default: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1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	…instructions…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		break;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441ADFD-DD3C-423D-8D58-619F4B1BA8B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Tour d’horizon PHP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00B1DA9-A958-49F6-843F-78BCA7A0DE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boucles for / while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Syntaxe FOR :</a:t>
            </a:r>
          </a:p>
          <a:p>
            <a:pPr lvl="0" algn="just">
              <a:buNone/>
            </a:pPr>
            <a:r>
              <a:rPr lang="fr-FR">
                <a:solidFill>
                  <a:srgbClr val="385723"/>
                </a:solidFill>
              </a:rPr>
              <a:t>	</a:t>
            </a:r>
            <a:r>
              <a:rPr lang="fr-FR" sz="2800">
                <a:solidFill>
                  <a:srgbClr val="385723"/>
                </a:solidFill>
              </a:rPr>
              <a:t>for (</a:t>
            </a:r>
            <a:r>
              <a:rPr lang="fr-FR" sz="2800" i="1">
                <a:solidFill>
                  <a:srgbClr val="385723"/>
                </a:solidFill>
              </a:rPr>
              <a:t>initialisation</a:t>
            </a:r>
            <a:r>
              <a:rPr lang="fr-FR" sz="2800">
                <a:solidFill>
                  <a:srgbClr val="385723"/>
                </a:solidFill>
              </a:rPr>
              <a:t>; </a:t>
            </a:r>
            <a:r>
              <a:rPr lang="fr-FR" sz="2800" i="1">
                <a:solidFill>
                  <a:srgbClr val="385723"/>
                </a:solidFill>
              </a:rPr>
              <a:t>condition</a:t>
            </a:r>
            <a:r>
              <a:rPr lang="fr-FR" sz="2800">
                <a:solidFill>
                  <a:srgbClr val="385723"/>
                </a:solidFill>
              </a:rPr>
              <a:t>; </a:t>
            </a:r>
            <a:r>
              <a:rPr lang="fr-FR" sz="2800" i="1">
                <a:solidFill>
                  <a:srgbClr val="385723"/>
                </a:solidFill>
              </a:rPr>
              <a:t>incrément</a:t>
            </a:r>
            <a:r>
              <a:rPr lang="fr-FR" sz="2800">
                <a:solidFill>
                  <a:srgbClr val="385723"/>
                </a:solidFill>
              </a:rPr>
              <a:t> ) { … }</a:t>
            </a:r>
          </a:p>
          <a:p>
            <a:pPr lvl="0" algn="just">
              <a:buNone/>
            </a:pPr>
            <a:endParaRPr lang="fr-FR" sz="2800">
              <a:solidFill>
                <a:srgbClr val="385723"/>
              </a:solidFill>
            </a:endParaRP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Syntaxe WHILE :</a:t>
            </a:r>
          </a:p>
          <a:p>
            <a:pPr lvl="0" algn="just">
              <a:buNone/>
            </a:pPr>
            <a:r>
              <a:rPr lang="fr-FR" sz="2800">
                <a:solidFill>
                  <a:srgbClr val="385723"/>
                </a:solidFill>
              </a:rPr>
              <a:t>	while (</a:t>
            </a:r>
            <a:r>
              <a:rPr lang="fr-FR" sz="2800" i="1">
                <a:solidFill>
                  <a:srgbClr val="385723"/>
                </a:solidFill>
              </a:rPr>
              <a:t>condition</a:t>
            </a:r>
            <a:r>
              <a:rPr lang="fr-FR" sz="2800">
                <a:solidFill>
                  <a:srgbClr val="385723"/>
                </a:solidFill>
              </a:rPr>
              <a:t>) { … }</a:t>
            </a: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	Attention : penser à gérer l’incrémentation !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Personnalisé</PresentationFormat>
  <Paragraphs>302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StarSymbol</vt:lpstr>
      <vt:lpstr>Times New Roman</vt:lpstr>
      <vt:lpstr>Trebuchet MS</vt:lpstr>
      <vt:lpstr>Wingdings</vt:lpstr>
      <vt:lpstr>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299</cp:revision>
  <dcterms:created xsi:type="dcterms:W3CDTF">2013-04-16T12:21:46Z</dcterms:created>
  <dcterms:modified xsi:type="dcterms:W3CDTF">2019-02-07T14:31:13Z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