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432" r:id="rId5"/>
    <p:sldId id="584" r:id="rId6"/>
    <p:sldId id="586" r:id="rId7"/>
    <p:sldId id="587" r:id="rId8"/>
    <p:sldId id="600" r:id="rId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A4F433-28F3-49D1-A045-4D57F69E57CA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45480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5C79A68-7D95-4325-895D-4D12D2E9F4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01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EF6BF7-59A9-4DBE-8B72-C5B3B9723C7F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8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5791FD-D103-468A-9B29-AF001B1F2884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85221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5AA4384-3FF9-4D05-8BCE-DE15ADDD7F1A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6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Internet</a:t>
            </a:r>
            <a:r>
              <a:rPr lang="fr-FR"/>
              <a:t> : réseau informatique mondial accessible au public.</a:t>
            </a:r>
            <a:endParaRPr lang="fr-FR" i="1"/>
          </a:p>
          <a:p>
            <a:pPr lvl="0"/>
            <a:endParaRPr lang="fr-FR"/>
          </a:p>
          <a:p>
            <a:pPr lvl="0"/>
            <a:r>
              <a:rPr lang="fr-FR" b="1"/>
              <a:t>Concept d’hyperlien </a:t>
            </a:r>
            <a:r>
              <a:rPr lang="fr-FR"/>
              <a:t>: permet de créer un lien entre deux ressources (dans le Web : un lien entre deux pages web)</a:t>
            </a:r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AE4275-C534-49F7-833E-C2FCC0243F18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831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Internet</a:t>
            </a:r>
            <a:r>
              <a:rPr lang="fr-FR"/>
              <a:t> : réseau informatique mondial accessible au public.</a:t>
            </a:r>
            <a:endParaRPr lang="fr-FR" i="1"/>
          </a:p>
          <a:p>
            <a:pPr lvl="0"/>
            <a:endParaRPr lang="fr-FR"/>
          </a:p>
          <a:p>
            <a:pPr lvl="0"/>
            <a:r>
              <a:rPr lang="fr-FR" b="1"/>
              <a:t>Concept d’hyperlien </a:t>
            </a:r>
            <a:r>
              <a:rPr lang="fr-FR"/>
              <a:t>: permet de créer un lien entre deux ressources (dans le Web : un lien entre deux pages web)</a:t>
            </a:r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519EB6-9F41-4A33-A9DA-C6AFC9B03811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7296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Internet</a:t>
            </a:r>
            <a:r>
              <a:rPr lang="fr-FR"/>
              <a:t> : réseau informatique mondial accessible au public.</a:t>
            </a:r>
            <a:endParaRPr lang="fr-FR" i="1"/>
          </a:p>
          <a:p>
            <a:pPr lvl="0"/>
            <a:endParaRPr lang="fr-FR"/>
          </a:p>
          <a:p>
            <a:pPr lvl="0"/>
            <a:r>
              <a:rPr lang="fr-FR" b="1"/>
              <a:t>Concept d’hyperlien </a:t>
            </a:r>
            <a:r>
              <a:rPr lang="fr-FR"/>
              <a:t>: permet de créer un lien entre deux ressources (dans le Web : un lien entre deux pages web)</a:t>
            </a:r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C39210-74C2-4904-9E7D-1D0D75DDD7CF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0943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Internet</a:t>
            </a:r>
            <a:r>
              <a:rPr lang="fr-FR"/>
              <a:t> : réseau informatique mondial accessible au public.</a:t>
            </a:r>
            <a:endParaRPr lang="fr-FR" i="1"/>
          </a:p>
          <a:p>
            <a:pPr lvl="0"/>
            <a:endParaRPr lang="fr-FR"/>
          </a:p>
          <a:p>
            <a:pPr lvl="0"/>
            <a:r>
              <a:rPr lang="fr-FR" b="1"/>
              <a:t>Concept d’hyperlien </a:t>
            </a:r>
            <a:r>
              <a:rPr lang="fr-FR"/>
              <a:t>: permet de créer un lien entre deux ressources (dans le Web : un lien entre deux pages web)</a:t>
            </a:r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0E14BB-403F-4980-8DBF-F20152AF907C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2059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Internet</a:t>
            </a:r>
            <a:r>
              <a:rPr lang="fr-FR"/>
              <a:t> : réseau informatique mondial accessible au public.</a:t>
            </a:r>
            <a:endParaRPr lang="fr-FR" i="1"/>
          </a:p>
          <a:p>
            <a:pPr lvl="0"/>
            <a:endParaRPr lang="fr-FR"/>
          </a:p>
          <a:p>
            <a:pPr lvl="0"/>
            <a:r>
              <a:rPr lang="fr-FR" b="1"/>
              <a:t>Concept d’hyperlien </a:t>
            </a:r>
            <a:r>
              <a:rPr lang="fr-FR"/>
              <a:t>: permet de créer un lien entre deux ressources (dans le Web : un lien entre deux pages web)</a:t>
            </a:r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63F111-37B1-402A-BDC0-75156DD4FFDD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859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7FB5AD-D78E-4F47-8599-0B209BFBCAA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5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B610FF-968F-431E-A207-F0E521D535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8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657859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65785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0CDC17-8815-4625-93D3-21A50EF1697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4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360355" y="1619283"/>
            <a:ext cx="4603674" cy="5138644"/>
          </a:xfrm>
        </p:spPr>
        <p:txBody>
          <a:bodyPr anchor="t"/>
          <a:lstStyle>
            <a:lvl1pPr>
              <a:spcAft>
                <a:spcPts val="1435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116680" y="1619283"/>
            <a:ext cx="4603674" cy="5138644"/>
          </a:xfrm>
        </p:spPr>
        <p:txBody>
          <a:bodyPr anchor="t"/>
          <a:lstStyle>
            <a:lvl1pPr>
              <a:spcAft>
                <a:spcPts val="1435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95BB48-6FA5-4DF6-8BA7-452F40B4A98E}" type="slidenum">
              <a:t>‹N°›</a:t>
            </a:fld>
            <a:endParaRPr lang="fr-FR"/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1"/>
          </p:nvPr>
        </p:nvSpPr>
        <p:spPr>
          <a:xfrm>
            <a:off x="503998" y="1768678"/>
            <a:ext cx="9072000" cy="4988884"/>
          </a:xfrm>
        </p:spPr>
        <p:txBody>
          <a:bodyPr/>
          <a:lstStyle>
            <a:lvl1pPr>
              <a:spcAft>
                <a:spcPts val="1415"/>
              </a:spcAft>
              <a:defRPr>
                <a:ea typeface="Microsoft YaHei" pitchFamily="2"/>
                <a:cs typeface="Arial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0927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B4C9AF-93FE-4AF3-93C9-B953DAE7A8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05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EEC7EE-082A-4CDB-B2AE-19BC705305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5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EA63F2-D4F3-4B20-AA8F-638802AB8D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60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6E46CD-098F-4A8B-B528-8806CAB2B0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09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0BE1B7-83F2-4DDD-B10F-685B58A095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95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19D393-85ED-4A61-BE84-CD76C01C7A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18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19148B-1885-4EF8-B3E0-610CD3BAC6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2FF7AE-0289-487E-A206-0FFCA4F4874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80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8460001" cy="125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359999" y="1619996"/>
            <a:ext cx="9359999" cy="5138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/>
          <p:cNvSpPr/>
          <p:nvPr/>
        </p:nvSpPr>
        <p:spPr>
          <a:xfrm>
            <a:off x="-179999" y="7020004"/>
            <a:ext cx="10439997" cy="359999"/>
          </a:xfrm>
          <a:prstGeom prst="rect">
            <a:avLst/>
          </a:prstGeom>
          <a:noFill/>
          <a:ln w="18004" cap="flat">
            <a:solidFill>
              <a:srgbClr val="41719C"/>
            </a:solidFill>
            <a:prstDash val="solid"/>
            <a:miter/>
          </a:ln>
        </p:spPr>
        <p:txBody>
          <a:bodyPr vert="horz" wrap="square" lIns="8997" tIns="8997" rIns="8997" bIns="8997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4"/>
          </p:nvPr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747281A5-7488-44C8-850A-4C61AB5317A7}" type="slidenum">
              <a:t>‹N°›</a:t>
            </a:fld>
            <a:endParaRPr lang="fr-FR"/>
          </a:p>
        </p:txBody>
      </p:sp>
      <p:sp>
        <p:nvSpPr>
          <p:cNvPr id="6" name="Connecteur droit 5"/>
          <p:cNvSpPr/>
          <p:nvPr/>
        </p:nvSpPr>
        <p:spPr>
          <a:xfrm>
            <a:off x="0" y="1439997"/>
            <a:ext cx="1007676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41719C"/>
            </a:solidFill>
            <a:prstDash val="solid"/>
            <a:miter/>
          </a:ln>
        </p:spPr>
        <p:txBody>
          <a:bodyPr vert="horz" wrap="square" lIns="17638" tIns="17638" rIns="17638" bIns="17638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8820000" y="179999"/>
            <a:ext cx="1081799" cy="10850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0" baseline="0">
          <a:solidFill>
            <a:srgbClr val="F20000"/>
          </a:solidFill>
          <a:effectLst>
            <a:outerShdw dist="17962" dir="2700000">
              <a:srgbClr val="000000"/>
            </a:outerShdw>
          </a:effectLst>
          <a:uFillTx/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0" marR="0" lvl="1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2pPr>
      <a:lvl3pPr marL="0" marR="0" lvl="2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3pPr>
      <a:lvl4pPr marL="0" marR="0" lvl="3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4pPr>
      <a:lvl5pPr marL="0" marR="0" lvl="4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5pPr>
      <a:lvl6pPr marL="0" marR="0" lvl="5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6pPr>
      <a:lvl7pPr marL="0" marR="0" lvl="6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7pPr>
      <a:lvl8pPr marL="0" marR="0" lvl="7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8pPr>
      <a:lvl9pPr marL="0" marR="0" lvl="8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80A5C3-B605-49F2-B85E-C0DD4FF96D1F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ZoneTexte 1"/>
          <p:cNvSpPr txBox="1"/>
          <p:nvPr/>
        </p:nvSpPr>
        <p:spPr>
          <a:xfrm>
            <a:off x="143999" y="2111175"/>
            <a:ext cx="10041437" cy="33747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0" u="none" strike="noStrike" kern="1200" cap="none" spc="0" baseline="0" dirty="0" err="1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Times New Roman" pitchFamily="18"/>
                <a:cs typeface="Arial" pitchFamily="34"/>
              </a:rPr>
              <a:t>PHP&amp;MySQL</a:t>
            </a:r>
            <a:r>
              <a:rPr lang="fr-FR" sz="4800" b="1" i="0" u="none" strike="noStrike" kern="1200" cap="none" spc="0" baseline="0" dirty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Times New Roman" pitchFamily="18"/>
                <a:cs typeface="Arial" pitchFamily="34"/>
              </a:rPr>
              <a:t> -</a:t>
            </a:r>
            <a:r>
              <a:rPr lang="fr-FR" sz="4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Times New Roman" pitchFamily="18"/>
                <a:cs typeface="Arial" pitchFamily="34"/>
              </a:rPr>
              <a:t> </a:t>
            </a:r>
            <a:r>
              <a:rPr lang="fr-FR" sz="4800" b="1" i="0" u="none" strike="noStrike" kern="1200" cap="none" spc="0" baseline="0" dirty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Times New Roman" pitchFamily="18"/>
                <a:cs typeface="Arial" pitchFamily="34"/>
              </a:rPr>
              <a:t>Approfondissement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Savoir développer avec PHP des sites et applications web,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en utilisant une base de données</a:t>
            </a:r>
            <a:endParaRPr lang="fr-FR" sz="2200" b="1" i="0" u="none" strike="noStrike" kern="1200" cap="none" spc="0" baseline="0" dirty="0">
              <a:solidFill>
                <a:srgbClr val="00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fr-FR" sz="8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</a:br>
            <a:r>
              <a:rPr lang="fr-FR" sz="18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Thomas ALDAITZ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taldaitz@</a:t>
            </a:r>
            <a:r>
              <a:rPr lang="fr-FR" sz="1800" b="0" i="0" u="none" strike="noStrike" kern="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dawan.fr</a:t>
            </a:r>
            <a:endParaRPr lang="fr-FR" sz="18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Connecteur droit 3"/>
          <p:cNvSpPr/>
          <p:nvPr/>
        </p:nvSpPr>
        <p:spPr>
          <a:xfrm>
            <a:off x="0" y="611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Connecteur droit 4"/>
          <p:cNvSpPr/>
          <p:nvPr/>
        </p:nvSpPr>
        <p:spPr>
          <a:xfrm>
            <a:off x="0" y="629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Connecteur droit 5"/>
          <p:cNvSpPr/>
          <p:nvPr/>
        </p:nvSpPr>
        <p:spPr>
          <a:xfrm>
            <a:off x="215999" y="0"/>
            <a:ext cx="0" cy="756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999" y="1043997"/>
            <a:ext cx="3780001" cy="359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999999"/>
                </a:solidFill>
                <a:uFillTx/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59997" y="5593677"/>
            <a:ext cx="8460001" cy="4330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EB32A8-A009-4D18-BDB5-133FB56E8B16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u texte 1"/>
          <p:cNvSpPr txBox="1">
            <a:spLocks noGrp="1"/>
          </p:cNvSpPr>
          <p:nvPr>
            <p:ph type="body" idx="4294967295"/>
          </p:nvPr>
        </p:nvSpPr>
        <p:spPr>
          <a:xfrm>
            <a:off x="359999" y="1799996"/>
            <a:ext cx="9359999" cy="4905600"/>
          </a:xfrm>
        </p:spPr>
        <p:txBody>
          <a:bodyPr anchor="ctr"/>
          <a:lstStyle/>
          <a:p>
            <a:pPr marL="457200" lvl="1" indent="-457200"/>
            <a:r>
              <a:rPr lang="fr-FR" sz="2800"/>
              <a:t>Manipulation de fichiers</a:t>
            </a:r>
          </a:p>
          <a:p>
            <a:pPr marL="457200" lvl="1" indent="-457200"/>
            <a:r>
              <a:rPr lang="fr-FR" sz="2800"/>
              <a:t>Aller plus loin avec PHP : évolutions du CMS</a:t>
            </a:r>
          </a:p>
          <a:p>
            <a:pPr lvl="2">
              <a:buNone/>
            </a:pPr>
            <a:r>
              <a:rPr lang="fr-FR" sz="2800"/>
              <a:t>     Se tourner vers les Bases De Données relationnelles</a:t>
            </a:r>
          </a:p>
          <a:p>
            <a:pPr marL="457200" lvl="1" indent="-457200"/>
            <a:r>
              <a:rPr lang="fr-FR" sz="2800"/>
              <a:t>Utiliser les Cookies</a:t>
            </a:r>
          </a:p>
        </p:txBody>
      </p:sp>
      <p:sp>
        <p:nvSpPr>
          <p:cNvPr id="4" name="Forme libre 2"/>
          <p:cNvSpPr/>
          <p:nvPr/>
        </p:nvSpPr>
        <p:spPr>
          <a:xfrm>
            <a:off x="-111236" y="310676"/>
            <a:ext cx="10119957" cy="90936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  <p:pic>
        <p:nvPicPr>
          <p:cNvPr id="5" name="Image 4">
            <a:hlinkClick r:id="" action="ppaction://noaction"/>
          </p:cNvPr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9182880" y="6048179"/>
            <a:ext cx="537118" cy="9730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7C36A5-6979-4572-A343-070036F99BD8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/>
          <p:cNvSpPr txBox="1">
            <a:spLocks noGrp="1"/>
          </p:cNvSpPr>
          <p:nvPr>
            <p:ph type="subTitle" idx="4294967295"/>
          </p:nvPr>
        </p:nvSpPr>
        <p:spPr>
          <a:xfrm>
            <a:off x="359999" y="313040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Manipulation de fichiers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Manipulation de fichiers</a:t>
            </a:r>
          </a:p>
        </p:txBody>
      </p:sp>
      <p:sp>
        <p:nvSpPr>
          <p:cNvPr id="3" name="Espace réservé du contenu 7"/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1" algn="ctr">
              <a:buNone/>
            </a:pPr>
            <a:r>
              <a:rPr lang="fr-FR">
                <a:solidFill>
                  <a:srgbClr val="FF0000"/>
                </a:solidFill>
              </a:rPr>
              <a:t>Quels fichiers ?</a:t>
            </a:r>
          </a:p>
          <a:p>
            <a:pPr lvl="1" algn="ctr">
              <a:buNone/>
            </a:pPr>
            <a:endParaRPr lang="fr-FR" sz="1400">
              <a:solidFill>
                <a:srgbClr val="FF0000"/>
              </a:solidFill>
            </a:endParaRPr>
          </a:p>
          <a:p>
            <a:pPr lvl="1" algn="ctr">
              <a:buNone/>
            </a:pPr>
            <a:endParaRPr lang="fr-FR" sz="140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</a:pPr>
            <a:r>
              <a:rPr lang="fr-FR"/>
              <a:t>Fichiers binaires : .txt, .csv, .sql, .html</a:t>
            </a:r>
          </a:p>
          <a:p>
            <a:pPr marL="457200" lvl="0" indent="-457200">
              <a:buClr>
                <a:srgbClr val="FF0000"/>
              </a:buClr>
            </a:pPr>
            <a:endParaRPr lang="fr-FR"/>
          </a:p>
          <a:p>
            <a:pPr marL="457200" lvl="0" indent="-457200">
              <a:buClr>
                <a:srgbClr val="FF0000"/>
              </a:buClr>
            </a:pPr>
            <a:r>
              <a:rPr lang="fr-FR" i="1"/>
              <a:t>Attention aux fichiers édités sous licences</a:t>
            </a:r>
          </a:p>
          <a:p>
            <a:pPr marL="457200" lvl="0" indent="-457200">
              <a:buClr>
                <a:srgbClr val="FF0000"/>
              </a:buClr>
            </a:pPr>
            <a:endParaRPr lang="fr-FR" i="1"/>
          </a:p>
          <a:p>
            <a:pPr marL="457200" lvl="0" indent="-457200">
              <a:buClr>
                <a:srgbClr val="FF0000"/>
              </a:buClr>
            </a:pPr>
            <a:r>
              <a:rPr lang="fr-FR"/>
              <a:t>Manipulation en 3 étapes…</a:t>
            </a:r>
          </a:p>
          <a:p>
            <a:pPr lvl="0">
              <a:buNone/>
            </a:pPr>
            <a:endParaRPr lang="fr-FR" sz="18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Manipulation de fichiers</a:t>
            </a:r>
          </a:p>
        </p:txBody>
      </p:sp>
      <p:sp>
        <p:nvSpPr>
          <p:cNvPr id="3" name="Espace réservé du texte 4"/>
          <p:cNvSpPr txBox="1">
            <a:spLocks noGrp="1"/>
          </p:cNvSpPr>
          <p:nvPr>
            <p:ph type="body" idx="1"/>
          </p:nvPr>
        </p:nvSpPr>
        <p:spPr>
          <a:xfrm>
            <a:off x="693736" y="1636666"/>
            <a:ext cx="8694736" cy="547689"/>
          </a:xfrm>
        </p:spPr>
        <p:txBody>
          <a:bodyPr anchorCtr="1"/>
          <a:lstStyle/>
          <a:p>
            <a:pPr lvl="1" algn="ctr">
              <a:buNone/>
            </a:pPr>
            <a:r>
              <a:rPr lang="fr-FR">
                <a:solidFill>
                  <a:srgbClr val="FF0000"/>
                </a:solidFill>
              </a:rPr>
              <a:t>Accéder aux fichiers</a:t>
            </a:r>
          </a:p>
        </p:txBody>
      </p:sp>
      <p:sp>
        <p:nvSpPr>
          <p:cNvPr id="4" name="Espace réservé du contenu 7"/>
          <p:cNvSpPr txBox="1">
            <a:spLocks noGrp="1"/>
          </p:cNvSpPr>
          <p:nvPr>
            <p:ph type="body" idx="3"/>
          </p:nvPr>
        </p:nvSpPr>
        <p:spPr>
          <a:xfrm>
            <a:off x="693736" y="2184364"/>
            <a:ext cx="4265611" cy="4638714"/>
          </a:xfrm>
        </p:spPr>
        <p:txBody>
          <a:bodyPr anchor="t"/>
          <a:lstStyle/>
          <a:p>
            <a:pPr lvl="1" algn="ctr">
              <a:buNone/>
            </a:pPr>
            <a:endParaRPr lang="fr-FR" sz="1400">
              <a:solidFill>
                <a:srgbClr val="FF0000"/>
              </a:solidFill>
            </a:endParaRPr>
          </a:p>
          <a:p>
            <a:pPr lvl="1" algn="ctr">
              <a:buNone/>
            </a:pPr>
            <a:endParaRPr lang="fr-FR" sz="1400">
              <a:solidFill>
                <a:srgbClr val="FF0000"/>
              </a:solidFill>
            </a:endParaRPr>
          </a:p>
          <a:p>
            <a:pPr marL="514350" lvl="0" indent="-514350">
              <a:buClr>
                <a:srgbClr val="FF0000"/>
              </a:buClr>
              <a:buSzPct val="75000"/>
              <a:buFont typeface="Calibri Light"/>
              <a:buAutoNum type="arabicPeriod"/>
            </a:pPr>
            <a:r>
              <a:rPr lang="fr-FR" sz="3200" b="0"/>
              <a:t>Ouvrir le fichier</a:t>
            </a:r>
          </a:p>
          <a:p>
            <a:pPr lvl="0"/>
            <a:endParaRPr lang="fr-FR" sz="3200" b="0"/>
          </a:p>
          <a:p>
            <a:pPr marL="514350" lvl="0" indent="-514350">
              <a:buClr>
                <a:srgbClr val="FF0000"/>
              </a:buClr>
              <a:buSzPct val="75000"/>
              <a:buFont typeface="Calibri Light"/>
              <a:buAutoNum type="arabicPeriod" startAt="2"/>
            </a:pPr>
            <a:r>
              <a:rPr lang="fr-FR" sz="3200" b="0"/>
              <a:t>Écrire dans le fichier</a:t>
            </a:r>
          </a:p>
          <a:p>
            <a:pPr lvl="0"/>
            <a:endParaRPr lang="fr-FR" sz="3200" b="0"/>
          </a:p>
          <a:p>
            <a:pPr marL="514350" lvl="0" indent="-514350">
              <a:buClr>
                <a:srgbClr val="FF0000"/>
              </a:buClr>
              <a:buSzPct val="75000"/>
              <a:buFont typeface="Calibri Light"/>
              <a:buAutoNum type="arabicPeriod" startAt="3"/>
            </a:pPr>
            <a:r>
              <a:rPr lang="fr-FR" sz="3200" b="0"/>
              <a:t>Fermer le fichier</a:t>
            </a:r>
          </a:p>
        </p:txBody>
      </p:sp>
      <p:sp>
        <p:nvSpPr>
          <p:cNvPr id="5" name="Espace réservé du contenu 6"/>
          <p:cNvSpPr txBox="1">
            <a:spLocks noGrp="1"/>
          </p:cNvSpPr>
          <p:nvPr>
            <p:ph idx="2"/>
          </p:nvPr>
        </p:nvSpPr>
        <p:spPr>
          <a:xfrm>
            <a:off x="5023750" y="2184364"/>
            <a:ext cx="5056878" cy="4638714"/>
          </a:xfrm>
        </p:spPr>
        <p:txBody>
          <a:bodyPr anchor="ctr"/>
          <a:lstStyle/>
          <a:p>
            <a:pPr lvl="0">
              <a:buNone/>
            </a:pPr>
            <a:r>
              <a:rPr lang="fr-FR" sz="2800">
                <a:solidFill>
                  <a:srgbClr val="1F4E79"/>
                </a:solidFill>
              </a:rPr>
              <a:t>$file = </a:t>
            </a:r>
            <a:r>
              <a:rPr lang="fr-FR" sz="2800" b="1">
                <a:solidFill>
                  <a:srgbClr val="1F4E79"/>
                </a:solidFill>
              </a:rPr>
              <a:t>fopen(</a:t>
            </a:r>
            <a:r>
              <a:rPr lang="fr-FR" sz="2800">
                <a:solidFill>
                  <a:srgbClr val="1F4E79"/>
                </a:solidFill>
              </a:rPr>
              <a:t>$name, $op</a:t>
            </a:r>
            <a:r>
              <a:rPr lang="fr-FR" sz="2800" b="1">
                <a:solidFill>
                  <a:srgbClr val="1F4E79"/>
                </a:solidFill>
              </a:rPr>
              <a:t>)</a:t>
            </a:r>
            <a:r>
              <a:rPr lang="fr-FR" sz="2800">
                <a:solidFill>
                  <a:srgbClr val="1F4E79"/>
                </a:solidFill>
              </a:rPr>
              <a:t>;</a:t>
            </a:r>
          </a:p>
          <a:p>
            <a:pPr lvl="0">
              <a:buNone/>
            </a:pPr>
            <a:endParaRPr lang="fr-FR" sz="2800">
              <a:solidFill>
                <a:srgbClr val="1F4E79"/>
              </a:solidFill>
            </a:endParaRPr>
          </a:p>
          <a:p>
            <a:pPr lvl="0">
              <a:buNone/>
            </a:pPr>
            <a:r>
              <a:rPr lang="fr-FR" sz="2800">
                <a:solidFill>
                  <a:srgbClr val="1F4E79"/>
                </a:solidFill>
              </a:rPr>
              <a:t>fwrite($file, $content);</a:t>
            </a:r>
          </a:p>
          <a:p>
            <a:pPr lvl="0">
              <a:buNone/>
            </a:pPr>
            <a:endParaRPr lang="fr-FR" sz="2800">
              <a:solidFill>
                <a:srgbClr val="1F4E79"/>
              </a:solidFill>
            </a:endParaRPr>
          </a:p>
          <a:p>
            <a:pPr lvl="0">
              <a:buNone/>
            </a:pPr>
            <a:endParaRPr lang="fr-FR" sz="500">
              <a:solidFill>
                <a:srgbClr val="1F4E79"/>
              </a:solidFill>
            </a:endParaRPr>
          </a:p>
          <a:p>
            <a:pPr lvl="0">
              <a:buNone/>
            </a:pPr>
            <a:r>
              <a:rPr lang="fr-FR" sz="2800">
                <a:solidFill>
                  <a:srgbClr val="1F4E79"/>
                </a:solidFill>
              </a:rPr>
              <a:t>fclose($file);</a:t>
            </a:r>
          </a:p>
        </p:txBody>
      </p:sp>
      <p:graphicFrame>
        <p:nvGraphicFramePr>
          <p:cNvPr id="6" name="Tableau 7"/>
          <p:cNvGraphicFramePr>
            <a:graphicFrameLocks noGrp="1"/>
          </p:cNvGraphicFramePr>
          <p:nvPr/>
        </p:nvGraphicFramePr>
        <p:xfrm>
          <a:off x="629335" y="4204210"/>
          <a:ext cx="9379384" cy="23774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65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Valeur </a:t>
                      </a:r>
                      <a:r>
                        <a:rPr lang="fr-FR" sz="2000" b="0"/>
                        <a:t>$op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Description d’utilisation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en écriture au début</a:t>
                      </a:r>
                      <a:r>
                        <a:rPr lang="fr-FR" sz="2000" baseline="0"/>
                        <a:t> (peut créer le fichier) et efface tout</a:t>
                      </a:r>
                      <a:endParaRPr lang="fr-F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en écriture</a:t>
                      </a:r>
                      <a:r>
                        <a:rPr lang="fr-FR" sz="2000" baseline="0"/>
                        <a:t> à la suite (peut créer le fichier)</a:t>
                      </a:r>
                      <a:endParaRPr lang="fr-F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en lecture et écriture au début (peut créer le fichier) et efface tout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en lecture et écriture à la suite (peut créer le fichier)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/>
                        <a:t>en lecture au début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Manipulation de fichiers</a:t>
            </a:r>
          </a:p>
        </p:txBody>
      </p:sp>
      <p:sp>
        <p:nvSpPr>
          <p:cNvPr id="3" name="Espace réservé du contenu 7"/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1" algn="ctr">
              <a:buNone/>
            </a:pPr>
            <a:r>
              <a:rPr lang="fr-FR">
                <a:solidFill>
                  <a:srgbClr val="FF0000"/>
                </a:solidFill>
              </a:rPr>
              <a:t>L’écriture de fichier</a:t>
            </a:r>
          </a:p>
          <a:p>
            <a:pPr lvl="1" algn="ctr">
              <a:buNone/>
            </a:pPr>
            <a:endParaRPr lang="fr-FR" sz="140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</a:pPr>
            <a:r>
              <a:rPr lang="fr-FR"/>
              <a:t>Bien choisir l’opération :</a:t>
            </a:r>
          </a:p>
          <a:p>
            <a:pPr lvl="0">
              <a:buNone/>
            </a:pPr>
            <a:r>
              <a:rPr lang="fr-FR"/>
              <a:t>	</a:t>
            </a:r>
            <a:r>
              <a:rPr lang="fr-FR" b="1"/>
              <a:t>Réécriture</a:t>
            </a:r>
            <a:r>
              <a:rPr lang="fr-FR"/>
              <a:t> </a:t>
            </a:r>
            <a:r>
              <a:rPr lang="fr-FR" i="1"/>
              <a:t>ou</a:t>
            </a:r>
            <a:r>
              <a:rPr lang="fr-FR"/>
              <a:t> </a:t>
            </a:r>
            <a:r>
              <a:rPr lang="fr-FR" b="1"/>
              <a:t>Ajout</a:t>
            </a:r>
            <a:r>
              <a:rPr lang="fr-FR"/>
              <a:t> </a:t>
            </a:r>
            <a:r>
              <a:rPr lang="fr-FR" b="1"/>
              <a:t>de</a:t>
            </a:r>
            <a:r>
              <a:rPr lang="fr-FR"/>
              <a:t> </a:t>
            </a:r>
            <a:r>
              <a:rPr lang="fr-FR" b="1"/>
              <a:t>données</a:t>
            </a:r>
          </a:p>
          <a:p>
            <a:pPr lvl="0">
              <a:buNone/>
            </a:pPr>
            <a:endParaRPr lang="fr-FR" sz="1050" b="1"/>
          </a:p>
          <a:p>
            <a:pPr marL="457200" lvl="0" indent="-457200">
              <a:buClr>
                <a:srgbClr val="FF0000"/>
              </a:buClr>
            </a:pPr>
            <a:r>
              <a:rPr lang="fr-FR"/>
              <a:t>Replacer le curseur : </a:t>
            </a:r>
            <a:r>
              <a:rPr lang="fr-FR" b="1">
                <a:solidFill>
                  <a:srgbClr val="1F4E79"/>
                </a:solidFill>
              </a:rPr>
              <a:t>fseek(</a:t>
            </a:r>
            <a:r>
              <a:rPr lang="fr-FR">
                <a:solidFill>
                  <a:srgbClr val="1F4E79"/>
                </a:solidFill>
              </a:rPr>
              <a:t>$file, 0</a:t>
            </a:r>
            <a:r>
              <a:rPr lang="fr-FR" b="1">
                <a:solidFill>
                  <a:srgbClr val="1F4E79"/>
                </a:solidFill>
              </a:rPr>
              <a:t>)</a:t>
            </a:r>
            <a:r>
              <a:rPr lang="fr-FR">
                <a:solidFill>
                  <a:srgbClr val="1F4E79"/>
                </a:solidFill>
              </a:rPr>
              <a:t>;</a:t>
            </a:r>
          </a:p>
          <a:p>
            <a:pPr marL="457200" lvl="0" indent="-457200">
              <a:buClr>
                <a:srgbClr val="FF0000"/>
              </a:buClr>
            </a:pPr>
            <a:endParaRPr lang="fr-FR" sz="1050"/>
          </a:p>
          <a:p>
            <a:pPr marL="457200" lvl="0" indent="-457200">
              <a:buClr>
                <a:srgbClr val="FF0000"/>
              </a:buClr>
            </a:pPr>
            <a:r>
              <a:rPr lang="fr-FR"/>
              <a:t>Bien vérifier le format de fichier</a:t>
            </a:r>
          </a:p>
          <a:p>
            <a:pPr lvl="0">
              <a:buNone/>
            </a:pPr>
            <a:r>
              <a:rPr lang="fr-FR" i="1"/>
              <a:t>	Exemple : format CSV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Manipulation de fichiers</a:t>
            </a:r>
          </a:p>
        </p:txBody>
      </p:sp>
      <p:sp>
        <p:nvSpPr>
          <p:cNvPr id="3" name="Espace réservé du contenu 7"/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1" algn="ctr">
              <a:buNone/>
            </a:pPr>
            <a:r>
              <a:rPr lang="fr-FR" dirty="0">
                <a:solidFill>
                  <a:srgbClr val="FF0000"/>
                </a:solidFill>
              </a:rPr>
              <a:t>La lecture de fichier</a:t>
            </a:r>
          </a:p>
          <a:p>
            <a:pPr marL="457200" lvl="0" indent="-457200">
              <a:buClr>
                <a:srgbClr val="FF0000"/>
              </a:buClr>
            </a:pPr>
            <a:endParaRPr lang="fr-FR" sz="1050" b="1" dirty="0"/>
          </a:p>
          <a:p>
            <a:pPr marL="984251" lvl="0" indent="-514350">
              <a:buClr>
                <a:srgbClr val="FF0000"/>
              </a:buClr>
              <a:buSzPct val="75000"/>
              <a:buFont typeface="Calibri Light"/>
              <a:buAutoNum type="arabicPeriod"/>
              <a:tabLst>
                <a:tab pos="984251" algn="l"/>
              </a:tabLst>
            </a:pPr>
            <a:r>
              <a:rPr lang="fr-FR" sz="2800" b="1" dirty="0"/>
              <a:t>Récupération totale (une seule ligne)</a:t>
            </a:r>
          </a:p>
          <a:p>
            <a:pPr lvl="0">
              <a:buNone/>
            </a:pPr>
            <a:r>
              <a:rPr lang="fr-FR" sz="2400" dirty="0">
                <a:solidFill>
                  <a:srgbClr val="1F4E79"/>
                </a:solidFill>
              </a:rPr>
              <a:t>		$content = </a:t>
            </a:r>
            <a:r>
              <a:rPr lang="fr-FR" sz="2400" b="1" dirty="0" err="1">
                <a:solidFill>
                  <a:srgbClr val="1F4E79"/>
                </a:solidFill>
              </a:rPr>
              <a:t>fgets</a:t>
            </a:r>
            <a:r>
              <a:rPr lang="fr-FR" sz="2400" b="1" dirty="0">
                <a:solidFill>
                  <a:srgbClr val="1F4E79"/>
                </a:solidFill>
              </a:rPr>
              <a:t>(</a:t>
            </a:r>
            <a:r>
              <a:rPr lang="fr-FR" sz="2400" dirty="0">
                <a:solidFill>
                  <a:srgbClr val="1F4E79"/>
                </a:solidFill>
              </a:rPr>
              <a:t>$file</a:t>
            </a:r>
            <a:r>
              <a:rPr lang="fr-FR" sz="2400" b="1" dirty="0">
                <a:solidFill>
                  <a:srgbClr val="1F4E79"/>
                </a:solidFill>
              </a:rPr>
              <a:t>)</a:t>
            </a:r>
            <a:r>
              <a:rPr lang="fr-FR" sz="2400" dirty="0">
                <a:solidFill>
                  <a:srgbClr val="1F4E79"/>
                </a:solidFill>
              </a:rPr>
              <a:t>;</a:t>
            </a:r>
          </a:p>
          <a:p>
            <a:pPr lvl="0">
              <a:buNone/>
            </a:pPr>
            <a:endParaRPr lang="fr-FR" sz="1800" dirty="0"/>
          </a:p>
          <a:p>
            <a:pPr marL="984251" lvl="0" indent="-514350">
              <a:buClr>
                <a:srgbClr val="FF0000"/>
              </a:buClr>
              <a:buSzPct val="75000"/>
              <a:buFont typeface="Calibri Light"/>
              <a:buAutoNum type="arabicPeriod" startAt="2"/>
            </a:pPr>
            <a:r>
              <a:rPr lang="fr-FR" sz="2800" b="1" dirty="0"/>
              <a:t>Ligne par ligne (ex: Fichier TXT, SQL, XML, …)</a:t>
            </a:r>
          </a:p>
          <a:p>
            <a:pPr marL="469901" lvl="0">
              <a:buNone/>
            </a:pPr>
            <a:r>
              <a:rPr lang="fr-FR" sz="2800" b="1" dirty="0"/>
              <a:t>		</a:t>
            </a:r>
            <a:r>
              <a:rPr lang="fr-FR" sz="2400" b="1" dirty="0" err="1">
                <a:solidFill>
                  <a:srgbClr val="1F4E79"/>
                </a:solidFill>
              </a:rPr>
              <a:t>while</a:t>
            </a:r>
            <a:r>
              <a:rPr lang="fr-FR" sz="2400" dirty="0">
                <a:solidFill>
                  <a:srgbClr val="1F4E79"/>
                </a:solidFill>
              </a:rPr>
              <a:t> </a:t>
            </a:r>
            <a:r>
              <a:rPr lang="fr-FR" sz="2400" b="1" dirty="0">
                <a:solidFill>
                  <a:srgbClr val="1F4E79"/>
                </a:solidFill>
              </a:rPr>
              <a:t>(</a:t>
            </a:r>
            <a:r>
              <a:rPr lang="fr-FR" sz="2400" dirty="0">
                <a:solidFill>
                  <a:srgbClr val="1F4E79"/>
                </a:solidFill>
              </a:rPr>
              <a:t> !</a:t>
            </a:r>
            <a:r>
              <a:rPr lang="fr-FR" sz="2400" b="1" dirty="0" err="1">
                <a:solidFill>
                  <a:srgbClr val="1F4E79"/>
                </a:solidFill>
              </a:rPr>
              <a:t>feof</a:t>
            </a:r>
            <a:r>
              <a:rPr lang="fr-FR" sz="2400" b="1" dirty="0">
                <a:solidFill>
                  <a:srgbClr val="1F4E79"/>
                </a:solidFill>
              </a:rPr>
              <a:t>(</a:t>
            </a:r>
            <a:r>
              <a:rPr lang="fr-FR" sz="2400" dirty="0">
                <a:solidFill>
                  <a:srgbClr val="1F4E79"/>
                </a:solidFill>
              </a:rPr>
              <a:t>$file</a:t>
            </a:r>
            <a:r>
              <a:rPr lang="fr-FR" sz="2400" b="1" dirty="0">
                <a:solidFill>
                  <a:srgbClr val="1F4E79"/>
                </a:solidFill>
              </a:rPr>
              <a:t>)</a:t>
            </a:r>
            <a:r>
              <a:rPr lang="fr-FR" sz="2400" dirty="0">
                <a:solidFill>
                  <a:srgbClr val="1F4E79"/>
                </a:solidFill>
              </a:rPr>
              <a:t> </a:t>
            </a:r>
            <a:r>
              <a:rPr lang="fr-FR" sz="2400" b="1" dirty="0">
                <a:solidFill>
                  <a:srgbClr val="1F4E79"/>
                </a:solidFill>
              </a:rPr>
              <a:t>)</a:t>
            </a:r>
            <a:r>
              <a:rPr lang="fr-FR" sz="2400" dirty="0">
                <a:solidFill>
                  <a:srgbClr val="1F4E79"/>
                </a:solidFill>
              </a:rPr>
              <a:t> {</a:t>
            </a:r>
          </a:p>
          <a:p>
            <a:pPr marL="469901" lvl="0">
              <a:buNone/>
            </a:pPr>
            <a:r>
              <a:rPr lang="fr-FR" sz="2400" dirty="0">
                <a:solidFill>
                  <a:srgbClr val="1F4E79"/>
                </a:solidFill>
              </a:rPr>
              <a:t>			$content .= </a:t>
            </a:r>
            <a:r>
              <a:rPr lang="fr-FR" sz="2400" b="1" dirty="0" err="1">
                <a:solidFill>
                  <a:srgbClr val="1F4E79"/>
                </a:solidFill>
              </a:rPr>
              <a:t>fgets</a:t>
            </a:r>
            <a:r>
              <a:rPr lang="fr-FR" sz="2400" b="1" dirty="0">
                <a:solidFill>
                  <a:srgbClr val="1F4E79"/>
                </a:solidFill>
              </a:rPr>
              <a:t>(</a:t>
            </a:r>
            <a:r>
              <a:rPr lang="fr-FR" sz="2400" dirty="0">
                <a:solidFill>
                  <a:srgbClr val="1F4E79"/>
                </a:solidFill>
              </a:rPr>
              <a:t>$file</a:t>
            </a:r>
            <a:r>
              <a:rPr lang="fr-FR" sz="2400" b="1" dirty="0">
                <a:solidFill>
                  <a:srgbClr val="1F4E79"/>
                </a:solidFill>
              </a:rPr>
              <a:t>)</a:t>
            </a:r>
            <a:r>
              <a:rPr lang="fr-FR" sz="2400" dirty="0">
                <a:solidFill>
                  <a:srgbClr val="1F4E79"/>
                </a:solidFill>
              </a:rPr>
              <a:t> . ‘&lt;</a:t>
            </a:r>
            <a:r>
              <a:rPr lang="fr-FR" sz="2400" dirty="0" err="1">
                <a:solidFill>
                  <a:srgbClr val="1F4E79"/>
                </a:solidFill>
              </a:rPr>
              <a:t>br</a:t>
            </a:r>
            <a:r>
              <a:rPr lang="fr-FR" sz="2400" dirty="0">
                <a:solidFill>
                  <a:srgbClr val="1F4E79"/>
                </a:solidFill>
              </a:rPr>
              <a:t>/&gt;’;</a:t>
            </a:r>
          </a:p>
          <a:p>
            <a:pPr marL="469901" lvl="0">
              <a:buNone/>
            </a:pPr>
            <a:r>
              <a:rPr lang="fr-FR" sz="2400" dirty="0">
                <a:solidFill>
                  <a:srgbClr val="1F4E79"/>
                </a:solidFill>
              </a:rPr>
              <a:t>			// …</a:t>
            </a:r>
          </a:p>
          <a:p>
            <a:pPr marL="469901" lvl="0">
              <a:buNone/>
            </a:pPr>
            <a:r>
              <a:rPr lang="fr-FR" sz="2400" dirty="0">
                <a:solidFill>
                  <a:srgbClr val="1F4E79"/>
                </a:solidFill>
              </a:rPr>
              <a:t>		}</a:t>
            </a:r>
          </a:p>
          <a:p>
            <a:pPr marL="514350" lvl="0" indent="-514350">
              <a:buClr>
                <a:srgbClr val="FF0000"/>
              </a:buClr>
              <a:buSzPct val="75000"/>
              <a:buFont typeface="Calibri Light"/>
              <a:buAutoNum type="arabicPeriod" startAt="2"/>
            </a:pP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Manipulation de fichiers</a:t>
            </a:r>
          </a:p>
        </p:txBody>
      </p:sp>
      <p:sp>
        <p:nvSpPr>
          <p:cNvPr id="3" name="Espace réservé du contenu 7"/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1" algn="ctr">
              <a:buNone/>
            </a:pPr>
            <a:r>
              <a:rPr lang="fr-FR" dirty="0">
                <a:solidFill>
                  <a:srgbClr val="FF0000"/>
                </a:solidFill>
              </a:rPr>
              <a:t>Pour les CSV</a:t>
            </a:r>
          </a:p>
          <a:p>
            <a:pPr marL="457200" lvl="0" indent="-457200">
              <a:buClr>
                <a:srgbClr val="FF0000"/>
              </a:buClr>
            </a:pPr>
            <a:endParaRPr lang="fr-FR" sz="1050" b="1" dirty="0"/>
          </a:p>
          <a:p>
            <a:pPr marL="984251" indent="-514350">
              <a:buClr>
                <a:srgbClr val="FF0000"/>
              </a:buClr>
              <a:buSzPct val="75000"/>
              <a:tabLst>
                <a:tab pos="984251" algn="l"/>
              </a:tabLst>
            </a:pPr>
            <a:r>
              <a:rPr lang="fr-FR" sz="2800" b="1" dirty="0"/>
              <a:t>Les </a:t>
            </a:r>
            <a:r>
              <a:rPr lang="fr-FR" sz="2800" b="1"/>
              <a:t>mêmes fonctions (données en tableau) </a:t>
            </a:r>
            <a:r>
              <a:rPr lang="fr-FR" sz="2800" b="1" dirty="0"/>
              <a:t>:</a:t>
            </a:r>
          </a:p>
          <a:p>
            <a:pPr lvl="0">
              <a:buNone/>
            </a:pPr>
            <a:r>
              <a:rPr lang="fr-FR" sz="2400" dirty="0">
                <a:solidFill>
                  <a:srgbClr val="1F4E79"/>
                </a:solidFill>
              </a:rPr>
              <a:t>		</a:t>
            </a:r>
            <a:r>
              <a:rPr lang="fr-FR" sz="2400" b="1" dirty="0" err="1">
                <a:solidFill>
                  <a:srgbClr val="1F4E79"/>
                </a:solidFill>
              </a:rPr>
              <a:t>fputcsv</a:t>
            </a:r>
            <a:r>
              <a:rPr lang="fr-FR" sz="2400" b="1" dirty="0">
                <a:solidFill>
                  <a:srgbClr val="1F4E79"/>
                </a:solidFill>
              </a:rPr>
              <a:t>(</a:t>
            </a:r>
            <a:r>
              <a:rPr lang="fr-FR" sz="2400" dirty="0">
                <a:solidFill>
                  <a:srgbClr val="1F4E79"/>
                </a:solidFill>
              </a:rPr>
              <a:t>$file, $</a:t>
            </a:r>
            <a:r>
              <a:rPr lang="fr-FR" sz="2400" dirty="0" err="1">
                <a:solidFill>
                  <a:srgbClr val="1F4E79"/>
                </a:solidFill>
              </a:rPr>
              <a:t>array</a:t>
            </a:r>
            <a:r>
              <a:rPr lang="fr-FR" sz="2400" dirty="0">
                <a:solidFill>
                  <a:srgbClr val="1F4E79"/>
                </a:solidFill>
              </a:rPr>
              <a:t>, ‘;’</a:t>
            </a:r>
            <a:r>
              <a:rPr lang="fr-FR" sz="2400" b="1" dirty="0">
                <a:solidFill>
                  <a:srgbClr val="1F4E79"/>
                </a:solidFill>
              </a:rPr>
              <a:t>)</a:t>
            </a:r>
            <a:r>
              <a:rPr lang="fr-FR" sz="2400" dirty="0">
                <a:solidFill>
                  <a:srgbClr val="1F4E79"/>
                </a:solidFill>
              </a:rPr>
              <a:t>;</a:t>
            </a:r>
          </a:p>
          <a:p>
            <a:pPr lvl="0">
              <a:buNone/>
            </a:pPr>
            <a:r>
              <a:rPr lang="fr-FR" sz="2400" dirty="0">
                <a:solidFill>
                  <a:srgbClr val="1F4E79"/>
                </a:solidFill>
              </a:rPr>
              <a:t>		</a:t>
            </a:r>
            <a:r>
              <a:rPr lang="fr-FR" sz="2400" b="1" dirty="0" err="1">
                <a:solidFill>
                  <a:srgbClr val="1F4E79"/>
                </a:solidFill>
              </a:rPr>
              <a:t>fgetcsv</a:t>
            </a:r>
            <a:r>
              <a:rPr lang="fr-FR" sz="2400" dirty="0">
                <a:solidFill>
                  <a:srgbClr val="1F4E79"/>
                </a:solidFill>
              </a:rPr>
              <a:t>($file, 0, ‘;’);</a:t>
            </a:r>
          </a:p>
          <a:p>
            <a:pPr lvl="0">
              <a:buNone/>
            </a:pPr>
            <a:endParaRPr lang="fr-FR" sz="1800" dirty="0"/>
          </a:p>
          <a:p>
            <a:pPr lv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6994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Personnalisé</PresentationFormat>
  <Paragraphs>104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StarSymbol</vt:lpstr>
      <vt:lpstr>Times New Roman</vt:lpstr>
      <vt:lpstr>Trebuchet MS</vt:lpstr>
      <vt:lpstr>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Thomas Aldaitz</cp:lastModifiedBy>
  <cp:revision>270</cp:revision>
  <dcterms:created xsi:type="dcterms:W3CDTF">2013-04-16T12:21:46Z</dcterms:created>
  <dcterms:modified xsi:type="dcterms:W3CDTF">2019-03-01T16:40:35Z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