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589" r:id="rId2"/>
    <p:sldId id="590" r:id="rId3"/>
    <p:sldId id="591" r:id="rId4"/>
    <p:sldId id="593" r:id="rId5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F5AB1C69-6EDB-4FF4-983F-18BD219EF32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0F0F0"/>
          </a:solidFill>
        </a:fill>
      </a:tcStyle>
    </a:wholeTbl>
    <a:band1H>
      <a:tcStyle>
        <a:tcBdr/>
        <a:fill>
          <a:solidFill>
            <a:srgbClr val="E1E1E1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1E1E1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A5A5A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firstRow>
  </a:tblStyle>
  <a:tblStyle styleId="{8A107856-5554-42FB-B03E-39F5DBC370B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CECE8"/>
          </a:solidFill>
        </a:fill>
      </a:tcStyle>
    </a:wholeTbl>
    <a:band1H>
      <a:tcStyle>
        <a:tcBdr/>
        <a:fill>
          <a:solidFill>
            <a:srgbClr val="F8D7CD"/>
          </a:solidFill>
        </a:fill>
      </a:tcStyle>
    </a:band1H>
    <a:band1V>
      <a:tcStyle>
        <a:tcBdr/>
        <a:fill>
          <a:solidFill>
            <a:srgbClr val="F8D7CD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2540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CECE8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/>
        <a:fill>
          <a:solidFill>
            <a:srgbClr val="FCECE8"/>
          </a:solidFill>
        </a:fill>
      </a:tcStyle>
    </a:firstRow>
  </a:tblStyle>
  <a:tblStyle styleId="{93296810-A885-4BE3-A3E7-6D5BEEA58F3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BF1E9"/>
          </a:solidFill>
        </a:fill>
      </a:tcStyle>
    </a:wholeTbl>
    <a:band1H>
      <a:tcStyle>
        <a:tcBdr/>
        <a:fill>
          <a:solidFill>
            <a:srgbClr val="D5E3C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5E3C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70AD4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70AD47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CA4F433-28F3-49D1-A045-4D57F69E57CA}" type="slidenum">
              <a:t>‹N°›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45480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5C79A68-7D95-4325-895D-4D12D2E9F4F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01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0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fr-FR" sz="2000" b="0" i="0" u="none" strike="noStrike" kern="1200" cap="none" spc="0" baseline="0">
        <a:solidFill>
          <a:srgbClr val="000000"/>
        </a:solidFill>
        <a:uFillTx/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ql.sh/cours/jointures/right-joi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23D0A0A-5402-4AA9-87CD-4E0F32261A3D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984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Internet</a:t>
            </a:r>
            <a:r>
              <a:rPr lang="fr-FR"/>
              <a:t> : réseau informatique mondial accessible au public.</a:t>
            </a:r>
            <a:endParaRPr lang="fr-FR" i="1"/>
          </a:p>
          <a:p>
            <a:pPr lvl="0"/>
            <a:endParaRPr lang="fr-FR"/>
          </a:p>
          <a:p>
            <a:pPr lvl="0"/>
            <a:r>
              <a:rPr lang="fr-FR" b="1"/>
              <a:t>Concept d’hyperlien </a:t>
            </a:r>
            <a:r>
              <a:rPr lang="fr-FR"/>
              <a:t>: permet de créer un lien entre deux ressources (dans le Web : un lien entre deux pages web)</a:t>
            </a:r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EAA8A2-1281-440A-BF87-D37407B795B7}" type="slidenum">
              <a:t>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4599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Internet</a:t>
            </a:r>
            <a:r>
              <a:rPr lang="fr-FR"/>
              <a:t> : réseau informatique mondial accessible au public.</a:t>
            </a:r>
            <a:endParaRPr lang="fr-FR" i="1"/>
          </a:p>
          <a:p>
            <a:pPr lvl="0"/>
            <a:endParaRPr lang="fr-FR"/>
          </a:p>
          <a:p>
            <a:pPr lvl="0"/>
            <a:r>
              <a:rPr lang="fr-FR" b="1"/>
              <a:t>Concept d’hyperlien </a:t>
            </a:r>
            <a:r>
              <a:rPr lang="fr-FR"/>
              <a:t>: permet de créer un lien entre deux ressources (dans le Web : un lien entre deux pages web)</a:t>
            </a:r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481664F-6F2A-4BB2-AFFD-762F5D9A2E99}" type="slidenum">
              <a:t>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67348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4CADB2F-CAD9-4E0B-8800-A1ED663CC22F}" type="slidenum">
              <a:t>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>
                <a:hlinkClick r:id="rId3"/>
              </a:rPr>
              <a:t>RIGHT JOIN</a:t>
            </a:r>
            <a:r>
              <a:rPr lang="fr-FR" b="1"/>
              <a:t> (ou RIGHT OUTER JOIN) :</a:t>
            </a:r>
            <a:r>
              <a:rPr lang="fr-FR"/>
              <a:t> jointure externe pour retourner tous les enregistrements de la table de droite (RIGHT = droite) même si la condition n’est pas vérifié dans l’autre table.</a:t>
            </a:r>
          </a:p>
          <a:p>
            <a:pPr lvl="0"/>
            <a:endParaRPr lang="fr-FR" sz="3600" b="1">
              <a:solidFill>
                <a:srgbClr val="FF0000"/>
              </a:solidFill>
            </a:endParaRPr>
          </a:p>
        </p:txBody>
      </p:sp>
      <p:sp>
        <p:nvSpPr>
          <p:cNvPr id="5" name="Espace réservé du numéro de diapositive 3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629D97-F938-48BD-84DA-60C4E187DB49}" type="slidenum">
              <a:t>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2639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7FB5AD-D78E-4F47-8599-0B209BFBCAA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57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B610FF-968F-431E-A207-F0E521D535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88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7380286" y="179386"/>
            <a:ext cx="2339977" cy="657859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360365" y="179386"/>
            <a:ext cx="6867528" cy="657859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0CDC17-8815-4625-93D3-21A50EF1697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45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type="title" idx="4294967295"/>
          </p:nvPr>
        </p:nvSpPr>
        <p:spPr>
          <a:xfrm>
            <a:off x="360355" y="1619283"/>
            <a:ext cx="4603674" cy="5138644"/>
          </a:xfrm>
        </p:spPr>
        <p:txBody>
          <a:bodyPr anchor="t"/>
          <a:lstStyle>
            <a:lvl1pPr>
              <a:spcAft>
                <a:spcPts val="1435"/>
              </a:spcAft>
              <a:buSzPct val="45000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type="title" idx="4294967295"/>
          </p:nvPr>
        </p:nvSpPr>
        <p:spPr>
          <a:xfrm>
            <a:off x="5116680" y="1619283"/>
            <a:ext cx="4603674" cy="5138644"/>
          </a:xfrm>
        </p:spPr>
        <p:txBody>
          <a:bodyPr anchor="t"/>
          <a:lstStyle>
            <a:lvl1pPr>
              <a:spcAft>
                <a:spcPts val="1435"/>
              </a:spcAft>
              <a:buSzPct val="45000"/>
              <a:buFont typeface="StarSymbol"/>
              <a:buChar char="●"/>
              <a:defRPr sz="320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95BB48-6FA5-4DF6-8BA7-452F40B4A98E}" type="slidenum">
              <a:t>‹N°›</a:t>
            </a:fld>
            <a:endParaRPr lang="fr-FR"/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1"/>
          </p:nvPr>
        </p:nvSpPr>
        <p:spPr>
          <a:xfrm>
            <a:off x="503998" y="1768678"/>
            <a:ext cx="9072000" cy="4988884"/>
          </a:xfrm>
        </p:spPr>
        <p:txBody>
          <a:bodyPr/>
          <a:lstStyle>
            <a:lvl1pPr>
              <a:spcAft>
                <a:spcPts val="1415"/>
              </a:spcAft>
              <a:defRPr>
                <a:ea typeface="Microsoft YaHei" pitchFamily="2"/>
                <a:cs typeface="Arial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0927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B4C9AF-93FE-4AF3-93C9-B953DAE7A82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05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EEC7EE-082A-4CDB-B2AE-19BC7053059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51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4603747" cy="513873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5116516" y="1619246"/>
            <a:ext cx="4603747" cy="513873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EA63F2-D4F3-4B20-AA8F-638802AB8D3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0606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6E46CD-098F-4A8B-B528-8806CAB2B02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4093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0BE1B7-83F2-4DDD-B10F-685B58A0953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95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19D393-85ED-4A61-BE84-CD76C01C7A3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818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19148B-1885-4EF8-B3E0-610CD3BAC62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4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2FF7AE-0289-487E-A206-0FFCA4F4874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80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359999" y="179999"/>
            <a:ext cx="8460001" cy="125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359999" y="1619996"/>
            <a:ext cx="9359999" cy="51382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/>
          <p:cNvSpPr/>
          <p:nvPr/>
        </p:nvSpPr>
        <p:spPr>
          <a:xfrm>
            <a:off x="-179999" y="7020004"/>
            <a:ext cx="10439997" cy="359999"/>
          </a:xfrm>
          <a:prstGeom prst="rect">
            <a:avLst/>
          </a:prstGeom>
          <a:noFill/>
          <a:ln w="18004" cap="flat">
            <a:solidFill>
              <a:srgbClr val="41719C"/>
            </a:solidFill>
            <a:prstDash val="solid"/>
            <a:miter/>
          </a:ln>
        </p:spPr>
        <p:txBody>
          <a:bodyPr vert="horz" wrap="square" lIns="8997" tIns="8997" rIns="8997" bIns="8997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4"/>
          </p:nvPr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747281A5-7488-44C8-850A-4C61AB5317A7}" type="slidenum">
              <a:t>‹N°›</a:t>
            </a:fld>
            <a:endParaRPr lang="fr-FR"/>
          </a:p>
        </p:txBody>
      </p:sp>
      <p:sp>
        <p:nvSpPr>
          <p:cNvPr id="6" name="Connecteur droit 5"/>
          <p:cNvSpPr/>
          <p:nvPr/>
        </p:nvSpPr>
        <p:spPr>
          <a:xfrm>
            <a:off x="0" y="1439997"/>
            <a:ext cx="10076761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 cap="flat">
            <a:solidFill>
              <a:srgbClr val="41719C"/>
            </a:solidFill>
            <a:prstDash val="solid"/>
            <a:miter/>
          </a:ln>
        </p:spPr>
        <p:txBody>
          <a:bodyPr vert="horz" wrap="square" lIns="17638" tIns="17638" rIns="17638" bIns="17638" anchor="ctr" anchorCtr="1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8820000" y="179999"/>
            <a:ext cx="1081799" cy="1085036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4800" b="0" i="0" u="none" strike="noStrike" kern="1200" cap="none" spc="0" baseline="0">
          <a:solidFill>
            <a:srgbClr val="F20000"/>
          </a:solidFill>
          <a:effectLst>
            <a:outerShdw dist="17962" dir="2700000">
              <a:srgbClr val="000000"/>
            </a:outerShdw>
          </a:effectLst>
          <a:uFillTx/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1pPr>
      <a:lvl2pPr marL="0" marR="0" lvl="1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75000"/>
        <a:buFont typeface="StarSymbol"/>
        <a:buChar char="–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2pPr>
      <a:lvl3pPr marL="0" marR="0" lvl="2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3pPr>
      <a:lvl4pPr marL="0" marR="0" lvl="3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75000"/>
        <a:buFont typeface="StarSymbol"/>
        <a:buChar char="–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4pPr>
      <a:lvl5pPr marL="0" marR="0" lvl="4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5pPr>
      <a:lvl6pPr marL="0" marR="0" lvl="5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6pPr>
      <a:lvl7pPr marL="0" marR="0" lvl="6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7pPr>
      <a:lvl8pPr marL="0" marR="0" lvl="7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8pPr>
      <a:lvl9pPr marL="0" marR="0" lvl="8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821F8F2-8955-478A-AE06-CCAEFA61B677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Sous-titre 1"/>
          <p:cNvSpPr txBox="1">
            <a:spLocks noGrp="1"/>
          </p:cNvSpPr>
          <p:nvPr>
            <p:ph type="subTitle" idx="4294967295"/>
          </p:nvPr>
        </p:nvSpPr>
        <p:spPr>
          <a:xfrm>
            <a:off x="359999" y="3130411"/>
            <a:ext cx="8460001" cy="677104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3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</a:rPr>
              <a:t>Requêtes sur plusieurs tables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-111236" y="310676"/>
            <a:ext cx="892503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Requêtes sur plusieurs tables</a:t>
            </a:r>
          </a:p>
        </p:txBody>
      </p:sp>
      <p:sp>
        <p:nvSpPr>
          <p:cNvPr id="3" name="Espace réservé du contenu 7"/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1" algn="ctr">
              <a:buNone/>
            </a:pPr>
            <a:r>
              <a:rPr lang="fr-FR">
                <a:solidFill>
                  <a:srgbClr val="FF0000"/>
                </a:solidFill>
              </a:rPr>
              <a:t>Jointures : Requêtes multi-tables 1/3</a:t>
            </a:r>
          </a:p>
          <a:p>
            <a:pPr marL="457200" lvl="0" indent="-457200">
              <a:buClr>
                <a:srgbClr val="FF0000"/>
              </a:buClr>
            </a:pPr>
            <a:endParaRPr lang="fr-FR" sz="1050" b="1"/>
          </a:p>
          <a:p>
            <a:pPr lvl="0">
              <a:buNone/>
            </a:pPr>
            <a:endParaRPr lang="fr-FR" sz="500" b="1"/>
          </a:p>
          <a:p>
            <a:pPr lvl="0">
              <a:buNone/>
            </a:pPr>
            <a:r>
              <a:rPr lang="fr-FR" sz="2800" b="1"/>
              <a:t>Les Jointures :</a:t>
            </a:r>
          </a:p>
          <a:p>
            <a:pPr marL="571682" lvl="0" indent="-571682">
              <a:buClr>
                <a:srgbClr val="FF0000"/>
              </a:buClr>
            </a:pPr>
            <a:r>
              <a:rPr lang="fr-FR" sz="2800" b="1"/>
              <a:t>INNER JOIN</a:t>
            </a:r>
          </a:p>
          <a:p>
            <a:pPr lvl="0">
              <a:buNone/>
            </a:pPr>
            <a:endParaRPr lang="fr-FR" sz="2800" b="1"/>
          </a:p>
          <a:p>
            <a:pPr lvl="0" algn="l"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INNER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JOIN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 =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</a:t>
            </a:r>
          </a:p>
          <a:p>
            <a:pPr marL="514350" lvl="0" indent="-514350">
              <a:buClr>
                <a:srgbClr val="FF0000"/>
              </a:buClr>
              <a:buSzPct val="75000"/>
              <a:buFont typeface="Calibri Light"/>
              <a:buAutoNum type="arabicPeriod" startAt="2"/>
            </a:pPr>
            <a:endParaRPr lang="fr-FR"/>
          </a:p>
        </p:txBody>
      </p:sp>
      <p:pic>
        <p:nvPicPr>
          <p:cNvPr id="4" name="Picture 2" descr="Intersection de 2 ensemble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77060" y="3076352"/>
            <a:ext cx="2857500" cy="170497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-111236" y="310676"/>
            <a:ext cx="892503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Requêtes sur plusieurs tables</a:t>
            </a:r>
          </a:p>
        </p:txBody>
      </p:sp>
      <p:sp>
        <p:nvSpPr>
          <p:cNvPr id="3" name="Espace réservé du contenu 7"/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Jointures : Requêtes multi-tables 2/3</a:t>
            </a:r>
          </a:p>
          <a:p>
            <a:pPr marL="571682" lvl="0" indent="-571682">
              <a:buClr>
                <a:srgbClr val="FF0000"/>
              </a:buClr>
            </a:pPr>
            <a:r>
              <a:rPr lang="fr-FR" sz="3600" b="1"/>
              <a:t>LEFT JOIN</a:t>
            </a:r>
          </a:p>
          <a:p>
            <a:pPr lvl="0">
              <a:buNone/>
            </a:pPr>
            <a:endParaRPr lang="fr-FR" sz="1400" b="1"/>
          </a:p>
          <a:p>
            <a:pPr lvl="0" algn="l"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LEFT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JOIN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 =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 ;</a:t>
            </a:r>
          </a:p>
          <a:p>
            <a:pPr lvl="0">
              <a:buNone/>
            </a:pPr>
            <a:endParaRPr lang="fr-FR" sz="2800" b="1"/>
          </a:p>
          <a:p>
            <a:pPr lvl="0" algn="l"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SELECT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*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FROM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</a:p>
          <a:p>
            <a:pPr lvl="0" algn="l"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LEFT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JOIN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ON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 =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</a:t>
            </a:r>
          </a:p>
          <a:p>
            <a:pPr lvl="0" algn="l"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WHERE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</a:rPr>
              <a:t>.key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</a:rPr>
              <a:t> IS NULL ;</a:t>
            </a:r>
          </a:p>
          <a:p>
            <a:pPr lvl="0">
              <a:buNone/>
            </a:pPr>
            <a:endParaRPr lang="fr-FR"/>
          </a:p>
        </p:txBody>
      </p:sp>
      <p:pic>
        <p:nvPicPr>
          <p:cNvPr id="4" name="Picture 2" descr="Jointure gauche (LEFT JOINT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62764" y="2789148"/>
            <a:ext cx="2857500" cy="170497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 descr="Jointure gauche (LEFT JOINT sans l'intersection B)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862764" y="5053001"/>
            <a:ext cx="2857500" cy="170497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7"/>
          <p:cNvSpPr txBox="1">
            <a:spLocks noGrp="1"/>
          </p:cNvSpPr>
          <p:nvPr>
            <p:ph idx="1"/>
          </p:nvPr>
        </p:nvSpPr>
        <p:spPr>
          <a:xfrm>
            <a:off x="360355" y="1619283"/>
            <a:ext cx="9359999" cy="5138644"/>
          </a:xfrm>
        </p:spPr>
        <p:txBody>
          <a:bodyPr/>
          <a:lstStyle/>
          <a:p>
            <a:pPr lvl="0" algn="ctr">
              <a:spcAft>
                <a:spcPts val="1435"/>
              </a:spcAft>
              <a:buNone/>
            </a:pPr>
            <a:r>
              <a:rPr lang="fr-FR">
                <a:solidFill>
                  <a:srgbClr val="FF0000"/>
                </a:solidFill>
                <a:ea typeface="MS Gothic" pitchFamily="2"/>
                <a:cs typeface="Tahoma" pitchFamily="2"/>
              </a:rPr>
              <a:t>Jointures : Requêtes multi-tables 3/3</a:t>
            </a:r>
          </a:p>
          <a:p>
            <a:pPr marL="571682" lvl="0" indent="-571682">
              <a:spcAft>
                <a:spcPts val="1435"/>
              </a:spcAft>
              <a:buClr>
                <a:srgbClr val="FF0000"/>
              </a:buClr>
            </a:pPr>
            <a:r>
              <a:rPr lang="fr-FR" sz="3600" b="1">
                <a:ea typeface="MS Gothic" pitchFamily="2"/>
                <a:cs typeface="Tahoma" pitchFamily="2"/>
              </a:rPr>
              <a:t>RIGHT JOIN</a:t>
            </a:r>
          </a:p>
          <a:p>
            <a:pPr lvl="0">
              <a:spcAft>
                <a:spcPts val="1435"/>
              </a:spcAft>
              <a:buNone/>
            </a:pPr>
            <a:endParaRPr lang="fr-FR" sz="1400" b="1">
              <a:ea typeface="MS Gothic" pitchFamily="2"/>
              <a:cs typeface="Tahoma" pitchFamily="2"/>
            </a:endParaRPr>
          </a:p>
          <a:p>
            <a:pPr lvl="0" algn="l">
              <a:spcAft>
                <a:spcPts val="1435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SELECT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 *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FROM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A</a:t>
            </a:r>
          </a:p>
          <a:p>
            <a:pPr lvl="0" algn="l">
              <a:spcAft>
                <a:spcPts val="1435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RIGHT JOIN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ON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.key =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.key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 ;</a:t>
            </a:r>
          </a:p>
          <a:p>
            <a:pPr lvl="0">
              <a:spcAft>
                <a:spcPts val="1435"/>
              </a:spcAft>
              <a:buNone/>
            </a:pPr>
            <a:endParaRPr lang="fr-FR" sz="2800" b="1">
              <a:ea typeface="MS Gothic" pitchFamily="2"/>
              <a:cs typeface="Tahoma" pitchFamily="2"/>
            </a:endParaRPr>
          </a:p>
          <a:p>
            <a:pPr lvl="0" algn="l">
              <a:spcAft>
                <a:spcPts val="1435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SELECT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 *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FROM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A</a:t>
            </a:r>
          </a:p>
          <a:p>
            <a:pPr lvl="0" algn="l">
              <a:spcAft>
                <a:spcPts val="1435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RIGHT JOIN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 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ON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.key =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B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.key</a:t>
            </a:r>
          </a:p>
          <a:p>
            <a:pPr lvl="0" algn="l">
              <a:spcAft>
                <a:spcPts val="1435"/>
              </a:spcAft>
              <a:buNone/>
            </a:pPr>
            <a:r>
              <a:rPr lang="fr-FR" sz="2800" b="1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WHERE </a:t>
            </a:r>
            <a:r>
              <a:rPr lang="fr-FR" sz="2800" i="1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A</a:t>
            </a:r>
            <a:r>
              <a:rPr lang="fr-FR" sz="2800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.key</a:t>
            </a:r>
            <a:r>
              <a:rPr lang="fr-FR" sz="2800" b="1">
                <a:solidFill>
                  <a:srgbClr val="373737"/>
                </a:solidFill>
                <a:latin typeface="Courier 10 Pitch" pitchFamily="18"/>
                <a:ea typeface="MS Gothic" pitchFamily="2"/>
                <a:cs typeface="Tahoma" pitchFamily="2"/>
              </a:rPr>
              <a:t> IS NULL ;</a:t>
            </a:r>
          </a:p>
        </p:txBody>
      </p:sp>
      <p:pic>
        <p:nvPicPr>
          <p:cNvPr id="3" name="Picture 2" descr="Jointure gauche (LEFT JOINT)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>
          <a:xfrm>
            <a:off x="6862681" y="2789276"/>
            <a:ext cx="2857682" cy="17049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4" descr="Jointure gauche (LEFT JOINT sans l'intersection B)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>
          <a:xfrm>
            <a:off x="6862681" y="5052956"/>
            <a:ext cx="2857682" cy="170496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Forme libre 7"/>
          <p:cNvSpPr/>
          <p:nvPr/>
        </p:nvSpPr>
        <p:spPr>
          <a:xfrm>
            <a:off x="-111236" y="310676"/>
            <a:ext cx="8912336" cy="74484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173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</a:rPr>
              <a:t>Requêtes sur plusieurs tables</a:t>
            </a:r>
          </a:p>
        </p:txBody>
      </p:sp>
      <p:pic>
        <p:nvPicPr>
          <p:cNvPr id="6" name="Picture 2" descr="Jointure droite (RIGHT JOINT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62764" y="2789148"/>
            <a:ext cx="2857500" cy="170497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4" descr="Jointure droite (RIGHT JOINT sans l'intersection A)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862764" y="5053001"/>
            <a:ext cx="2857500" cy="17049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Espace réservé du numéro de diapositive 9"/>
          <p:cNvSpPr txBox="1"/>
          <p:nvPr/>
        </p:nvSpPr>
        <p:spPr>
          <a:xfrm>
            <a:off x="9359999" y="7044875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CDE863D-15AD-41E2-8145-D8AE03994228}" type="slidenum">
              <a:t>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Personnalisé</PresentationFormat>
  <Paragraphs>44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Courier 10 Pitch</vt:lpstr>
      <vt:lpstr>StarSymbol</vt:lpstr>
      <vt:lpstr>Times New Roman</vt:lpstr>
      <vt:lpstr>Trebuchet MS</vt:lpstr>
      <vt:lpstr>presentation_dawan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Thomas Aldaitz</cp:lastModifiedBy>
  <cp:revision>270</cp:revision>
  <dcterms:created xsi:type="dcterms:W3CDTF">2013-04-16T12:21:46Z</dcterms:created>
  <dcterms:modified xsi:type="dcterms:W3CDTF">2019-02-26T16:46:59Z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