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99" r:id="rId2"/>
    <p:sldId id="597" r:id="rId3"/>
    <p:sldId id="594" r:id="rId4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8A107856-5554-42FB-B03E-39F5DBC370B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1V>
      <a:tcStyle>
        <a:tcBdr/>
        <a:fill>
          <a:solidFill>
            <a:srgbClr val="F8D7CD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CECE8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FCECE8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CA4F433-28F3-49D1-A045-4D57F69E57CA}" type="slidenum">
              <a:t>‹N°›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45480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5C79A68-7D95-4325-895D-4D12D2E9F4F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01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uFillTx/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1BC330-5413-46A7-9B65-3FCDF9897C1D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51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9359FA-819E-406B-89B7-03C2895DE072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8DA5DA-B225-41FE-8270-830A1EBC0E9D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978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98E724-5B4C-43F2-B7E1-18E5EE3C112C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A5CFA75-16B8-4C35-BC4B-999C628332C3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4954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7FB5AD-D78E-4F47-8599-0B209BFBCAA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5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B610FF-968F-431E-A207-F0E521D535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88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80286" y="179386"/>
            <a:ext cx="2339977" cy="657859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360365" y="179386"/>
            <a:ext cx="6867528" cy="657859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0CDC17-8815-4625-93D3-21A50EF1697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45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type="title" idx="4294967295"/>
          </p:nvPr>
        </p:nvSpPr>
        <p:spPr>
          <a:xfrm>
            <a:off x="360355" y="1619283"/>
            <a:ext cx="4603674" cy="5138644"/>
          </a:xfrm>
        </p:spPr>
        <p:txBody>
          <a:bodyPr anchor="t"/>
          <a:lstStyle>
            <a:lvl1pPr>
              <a:spcAft>
                <a:spcPts val="1435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type="title" idx="4294967295"/>
          </p:nvPr>
        </p:nvSpPr>
        <p:spPr>
          <a:xfrm>
            <a:off x="5116680" y="1619283"/>
            <a:ext cx="4603674" cy="5138644"/>
          </a:xfrm>
        </p:spPr>
        <p:txBody>
          <a:bodyPr anchor="t"/>
          <a:lstStyle>
            <a:lvl1pPr>
              <a:spcAft>
                <a:spcPts val="1435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95BB48-6FA5-4DF6-8BA7-452F40B4A98E}" type="slidenum">
              <a:t>‹N°›</a:t>
            </a:fld>
            <a:endParaRPr lang="fr-FR"/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1"/>
          </p:nvPr>
        </p:nvSpPr>
        <p:spPr>
          <a:xfrm>
            <a:off x="503998" y="1768678"/>
            <a:ext cx="9072000" cy="4988884"/>
          </a:xfrm>
        </p:spPr>
        <p:txBody>
          <a:bodyPr/>
          <a:lstStyle>
            <a:lvl1pPr>
              <a:spcAft>
                <a:spcPts val="1415"/>
              </a:spcAft>
              <a:defRPr>
                <a:ea typeface="Microsoft YaHei" pitchFamily="2"/>
                <a:cs typeface="Arial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0927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B4C9AF-93FE-4AF3-93C9-B953DAE7A8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05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EEC7EE-082A-4CDB-B2AE-19BC705305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51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116516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EA63F2-D4F3-4B20-AA8F-638802AB8D3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060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6E46CD-098F-4A8B-B528-8806CAB2B0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4093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0BE1B7-83F2-4DDD-B10F-685B58A0953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95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19D393-85ED-4A61-BE84-CD76C01C7A3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818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19148B-1885-4EF8-B3E0-610CD3BAC6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4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2FF7AE-0289-487E-A206-0FFCA4F4874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80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359999" y="179999"/>
            <a:ext cx="8460001" cy="125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359999" y="1619996"/>
            <a:ext cx="9359999" cy="51382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/>
          <p:cNvSpPr/>
          <p:nvPr/>
        </p:nvSpPr>
        <p:spPr>
          <a:xfrm>
            <a:off x="-179999" y="7020004"/>
            <a:ext cx="10439997" cy="359999"/>
          </a:xfrm>
          <a:prstGeom prst="rect">
            <a:avLst/>
          </a:prstGeom>
          <a:noFill/>
          <a:ln w="18004" cap="flat">
            <a:solidFill>
              <a:srgbClr val="41719C"/>
            </a:solidFill>
            <a:prstDash val="solid"/>
            <a:miter/>
          </a:ln>
        </p:spPr>
        <p:txBody>
          <a:bodyPr vert="horz" wrap="square" lIns="8997" tIns="8997" rIns="8997" bIns="8997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4"/>
          </p:nvPr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747281A5-7488-44C8-850A-4C61AB5317A7}" type="slidenum">
              <a:t>‹N°›</a:t>
            </a:fld>
            <a:endParaRPr lang="fr-FR"/>
          </a:p>
        </p:txBody>
      </p:sp>
      <p:sp>
        <p:nvSpPr>
          <p:cNvPr id="6" name="Connecteur droit 5"/>
          <p:cNvSpPr/>
          <p:nvPr/>
        </p:nvSpPr>
        <p:spPr>
          <a:xfrm>
            <a:off x="0" y="1439997"/>
            <a:ext cx="10076761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 cap="flat">
            <a:solidFill>
              <a:srgbClr val="41719C"/>
            </a:solidFill>
            <a:prstDash val="solid"/>
            <a:miter/>
          </a:ln>
        </p:spPr>
        <p:txBody>
          <a:bodyPr vert="horz" wrap="square" lIns="17638" tIns="17638" rIns="17638" bIns="17638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8820000" y="179999"/>
            <a:ext cx="1081799" cy="1085036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cap="none" spc="0" baseline="0">
          <a:solidFill>
            <a:srgbClr val="F20000"/>
          </a:solidFill>
          <a:effectLst>
            <a:outerShdw dist="17962" dir="2700000">
              <a:srgbClr val="000000"/>
            </a:outerShdw>
          </a:effectLst>
          <a:uFillTx/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  <a:lvl2pPr marL="0" marR="0" lvl="1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2pPr>
      <a:lvl3pPr marL="0" marR="0" lvl="2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3pPr>
      <a:lvl4pPr marL="0" marR="0" lvl="3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4pPr>
      <a:lvl5pPr marL="0" marR="0" lvl="4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5pPr>
      <a:lvl6pPr marL="0" marR="0" lvl="5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6pPr>
      <a:lvl7pPr marL="0" marR="0" lvl="6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7pPr>
      <a:lvl8pPr marL="0" marR="0" lvl="7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8pPr>
      <a:lvl9pPr marL="0" marR="0" lvl="8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91971BD-7EE8-4192-9511-6A4D62C3A593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/>
          <p:cNvSpPr txBox="1">
            <a:spLocks noGrp="1"/>
          </p:cNvSpPr>
          <p:nvPr>
            <p:ph type="subTitle" idx="4294967295"/>
          </p:nvPr>
        </p:nvSpPr>
        <p:spPr>
          <a:xfrm>
            <a:off x="359999" y="2791855"/>
            <a:ext cx="8460001" cy="1354217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Manipuler une Base De Données relationnelle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7"/>
          <p:cNvSpPr txBox="1">
            <a:spLocks noGrp="1"/>
          </p:cNvSpPr>
          <p:nvPr>
            <p:ph idx="1"/>
          </p:nvPr>
        </p:nvSpPr>
        <p:spPr>
          <a:xfrm>
            <a:off x="360355" y="1619283"/>
            <a:ext cx="9648355" cy="5138644"/>
          </a:xfrm>
        </p:spPr>
        <p:txBody>
          <a:bodyPr/>
          <a:lstStyle/>
          <a:p>
            <a:pPr lvl="0" algn="ctr">
              <a:spcAft>
                <a:spcPts val="1435"/>
              </a:spcAft>
              <a:buNone/>
            </a:pPr>
            <a:r>
              <a:rPr lang="fr-FR">
                <a:solidFill>
                  <a:srgbClr val="FF0000"/>
                </a:solidFill>
                <a:ea typeface="MS Gothic" pitchFamily="2"/>
                <a:cs typeface="Tahoma" pitchFamily="2"/>
              </a:rPr>
              <a:t>Ajouter les clés étrangères</a:t>
            </a:r>
          </a:p>
          <a:p>
            <a:pPr lvl="0">
              <a:spcAft>
                <a:spcPts val="1435"/>
              </a:spcAft>
              <a:buNone/>
            </a:pPr>
            <a:endParaRPr lang="fr-FR" sz="700" b="1">
              <a:ea typeface="MS Gothic" pitchFamily="2"/>
              <a:cs typeface="Tahoma" pitchFamily="2"/>
            </a:endParaRPr>
          </a:p>
          <a:p>
            <a:pPr lvl="0">
              <a:spcAft>
                <a:spcPts val="1435"/>
              </a:spcAft>
              <a:buNone/>
            </a:pPr>
            <a:r>
              <a:rPr lang="fr-FR" sz="2000" b="1" i="1">
                <a:ea typeface="MS Gothic" pitchFamily="2"/>
                <a:cs typeface="Tahoma" pitchFamily="2"/>
              </a:rPr>
              <a:t>ALTER TABLE </a:t>
            </a:r>
            <a:r>
              <a:rPr lang="fr-FR" sz="2000" i="1">
                <a:ea typeface="MS Gothic" pitchFamily="2"/>
                <a:cs typeface="Tahoma" pitchFamily="2"/>
              </a:rPr>
              <a:t>[nomTable1] </a:t>
            </a:r>
            <a:r>
              <a:rPr lang="fr-FR" sz="2000" b="1" i="1">
                <a:ea typeface="MS Gothic" pitchFamily="2"/>
                <a:cs typeface="Tahoma" pitchFamily="2"/>
              </a:rPr>
              <a:t>ADD</a:t>
            </a:r>
            <a:r>
              <a:rPr lang="fr-FR" sz="2000" i="1">
                <a:ea typeface="MS Gothic" pitchFamily="2"/>
                <a:cs typeface="Tahoma" pitchFamily="2"/>
              </a:rPr>
              <a:t> </a:t>
            </a:r>
            <a:r>
              <a:rPr lang="fr-FR" sz="2000" b="1" i="1">
                <a:ea typeface="MS Gothic" pitchFamily="2"/>
                <a:cs typeface="Tahoma" pitchFamily="2"/>
              </a:rPr>
              <a:t>INDEX</a:t>
            </a:r>
            <a:r>
              <a:rPr lang="fr-FR" sz="2000" i="1">
                <a:ea typeface="MS Gothic" pitchFamily="2"/>
                <a:cs typeface="Tahoma" pitchFamily="2"/>
              </a:rPr>
              <a:t> (id_table1)</a:t>
            </a:r>
            <a:r>
              <a:rPr lang="fr-FR" sz="2000" b="1" i="1">
                <a:ea typeface="MS Gothic" pitchFamily="2"/>
                <a:cs typeface="Tahoma" pitchFamily="2"/>
              </a:rPr>
              <a:t>;   </a:t>
            </a:r>
          </a:p>
          <a:p>
            <a:pPr lvl="0">
              <a:spcAft>
                <a:spcPts val="1435"/>
              </a:spcAft>
              <a:buNone/>
            </a:pPr>
            <a:endParaRPr lang="fr-FR" sz="2000" i="1">
              <a:solidFill>
                <a:srgbClr val="70AD47"/>
              </a:solidFill>
              <a:ea typeface="MS Gothic" pitchFamily="2"/>
              <a:cs typeface="Tahoma" pitchFamily="2"/>
            </a:endParaRPr>
          </a:p>
          <a:p>
            <a:pPr lvl="0">
              <a:spcAft>
                <a:spcPts val="1435"/>
              </a:spcAft>
              <a:buNone/>
            </a:pPr>
            <a:r>
              <a:rPr lang="fr-FR" b="1">
                <a:ea typeface="MS Gothic" pitchFamily="2"/>
                <a:cs typeface="Tahoma" pitchFamily="2"/>
              </a:rPr>
              <a:t>ALTER TABLE </a:t>
            </a:r>
            <a:r>
              <a:rPr lang="fr-FR">
                <a:ea typeface="MS Gothic" pitchFamily="2"/>
                <a:cs typeface="Tahoma" pitchFamily="2"/>
              </a:rPr>
              <a:t>[</a:t>
            </a:r>
            <a:r>
              <a:rPr lang="fr-FR" i="1">
                <a:ea typeface="MS Gothic" pitchFamily="2"/>
                <a:cs typeface="Tahoma" pitchFamily="2"/>
              </a:rPr>
              <a:t>nomTable1</a:t>
            </a:r>
            <a:r>
              <a:rPr lang="fr-FR">
                <a:ea typeface="MS Gothic" pitchFamily="2"/>
                <a:cs typeface="Tahoma" pitchFamily="2"/>
              </a:rPr>
              <a:t>]</a:t>
            </a:r>
          </a:p>
          <a:p>
            <a:pPr lvl="0">
              <a:spcAft>
                <a:spcPts val="1435"/>
              </a:spcAft>
              <a:buNone/>
            </a:pPr>
            <a:r>
              <a:rPr lang="fr-FR" b="1">
                <a:ea typeface="MS Gothic" pitchFamily="2"/>
                <a:cs typeface="Tahoma" pitchFamily="2"/>
              </a:rPr>
              <a:t>ADD CONSTRAINT </a:t>
            </a:r>
            <a:r>
              <a:rPr lang="fr-FR" i="1">
                <a:ea typeface="MS Gothic" pitchFamily="2"/>
                <a:cs typeface="Tahoma" pitchFamily="2"/>
              </a:rPr>
              <a:t>nomDeLaConstrainte</a:t>
            </a:r>
          </a:p>
          <a:p>
            <a:pPr lvl="0">
              <a:spcAft>
                <a:spcPts val="1435"/>
              </a:spcAft>
              <a:buNone/>
            </a:pPr>
            <a:r>
              <a:rPr lang="fr-FR" b="1">
                <a:ea typeface="MS Gothic" pitchFamily="2"/>
                <a:cs typeface="Tahoma" pitchFamily="2"/>
              </a:rPr>
              <a:t>FOREIGN KEY </a:t>
            </a:r>
            <a:r>
              <a:rPr lang="fr-FR" i="1">
                <a:ea typeface="MS Gothic" pitchFamily="2"/>
                <a:cs typeface="Tahoma" pitchFamily="2"/>
              </a:rPr>
              <a:t>nomTable1 </a:t>
            </a:r>
            <a:r>
              <a:rPr lang="fr-FR" b="1">
                <a:ea typeface="MS Gothic" pitchFamily="2"/>
                <a:cs typeface="Tahoma" pitchFamily="2"/>
              </a:rPr>
              <a:t>(</a:t>
            </a:r>
            <a:r>
              <a:rPr lang="fr-FR" i="1">
                <a:ea typeface="MS Gothic" pitchFamily="2"/>
                <a:cs typeface="Tahoma" pitchFamily="2"/>
              </a:rPr>
              <a:t>id_table1</a:t>
            </a:r>
            <a:r>
              <a:rPr lang="fr-FR" b="1">
                <a:ea typeface="MS Gothic" pitchFamily="2"/>
                <a:cs typeface="Tahoma" pitchFamily="2"/>
              </a:rPr>
              <a:t>)</a:t>
            </a:r>
          </a:p>
          <a:p>
            <a:pPr lvl="0">
              <a:spcAft>
                <a:spcPts val="1435"/>
              </a:spcAft>
              <a:buNone/>
            </a:pPr>
            <a:r>
              <a:rPr lang="fr-FR" b="1">
                <a:ea typeface="MS Gothic" pitchFamily="2"/>
                <a:cs typeface="Tahoma" pitchFamily="2"/>
              </a:rPr>
              <a:t>REFERENCES </a:t>
            </a:r>
            <a:r>
              <a:rPr lang="fr-FR">
                <a:ea typeface="MS Gothic" pitchFamily="2"/>
                <a:cs typeface="Tahoma" pitchFamily="2"/>
              </a:rPr>
              <a:t>[</a:t>
            </a:r>
            <a:r>
              <a:rPr lang="fr-FR" i="1">
                <a:ea typeface="MS Gothic" pitchFamily="2"/>
                <a:cs typeface="Tahoma" pitchFamily="2"/>
              </a:rPr>
              <a:t>nomTable2</a:t>
            </a:r>
            <a:r>
              <a:rPr lang="fr-FR">
                <a:ea typeface="MS Gothic" pitchFamily="2"/>
                <a:cs typeface="Tahoma" pitchFamily="2"/>
              </a:rPr>
              <a:t>] </a:t>
            </a:r>
            <a:r>
              <a:rPr lang="fr-FR" b="1">
                <a:ea typeface="MS Gothic" pitchFamily="2"/>
                <a:cs typeface="Tahoma" pitchFamily="2"/>
              </a:rPr>
              <a:t>(</a:t>
            </a:r>
            <a:r>
              <a:rPr lang="fr-FR" i="1">
                <a:ea typeface="MS Gothic" pitchFamily="2"/>
                <a:cs typeface="Tahoma" pitchFamily="2"/>
              </a:rPr>
              <a:t>id_table2</a:t>
            </a:r>
            <a:r>
              <a:rPr lang="fr-FR" b="1">
                <a:ea typeface="MS Gothic" pitchFamily="2"/>
                <a:cs typeface="Tahoma" pitchFamily="2"/>
              </a:rPr>
              <a:t>) </a:t>
            </a:r>
          </a:p>
          <a:p>
            <a:pPr lvl="0">
              <a:spcAft>
                <a:spcPts val="1435"/>
              </a:spcAft>
              <a:buNone/>
            </a:pPr>
            <a:r>
              <a:rPr lang="fr-FR" b="1">
                <a:ea typeface="MS Gothic" pitchFamily="2"/>
                <a:cs typeface="Tahoma" pitchFamily="2"/>
              </a:rPr>
              <a:t>ON UPDATE </a:t>
            </a:r>
            <a:r>
              <a:rPr lang="fr-FR">
                <a:ea typeface="MS Gothic" pitchFamily="2"/>
                <a:cs typeface="Tahoma" pitchFamily="2"/>
              </a:rPr>
              <a:t>[</a:t>
            </a:r>
            <a:r>
              <a:rPr lang="fr-FR" i="1">
                <a:ea typeface="MS Gothic" pitchFamily="2"/>
                <a:cs typeface="Tahoma" pitchFamily="2"/>
              </a:rPr>
              <a:t>action</a:t>
            </a:r>
            <a:r>
              <a:rPr lang="fr-FR">
                <a:ea typeface="MS Gothic" pitchFamily="2"/>
                <a:cs typeface="Tahoma" pitchFamily="2"/>
              </a:rPr>
              <a:t>]</a:t>
            </a:r>
            <a:r>
              <a:rPr lang="fr-FR" b="1">
                <a:ea typeface="MS Gothic" pitchFamily="2"/>
                <a:cs typeface="Tahoma" pitchFamily="2"/>
              </a:rPr>
              <a:t> ON DELETE </a:t>
            </a:r>
            <a:r>
              <a:rPr lang="fr-FR">
                <a:ea typeface="MS Gothic" pitchFamily="2"/>
                <a:cs typeface="Tahoma" pitchFamily="2"/>
              </a:rPr>
              <a:t>[</a:t>
            </a:r>
            <a:r>
              <a:rPr lang="fr-FR" i="1">
                <a:ea typeface="MS Gothic" pitchFamily="2"/>
                <a:cs typeface="Tahoma" pitchFamily="2"/>
              </a:rPr>
              <a:t>action</a:t>
            </a:r>
            <a:r>
              <a:rPr lang="fr-FR">
                <a:ea typeface="MS Gothic" pitchFamily="2"/>
                <a:cs typeface="Tahoma" pitchFamily="2"/>
              </a:rPr>
              <a:t>]</a:t>
            </a:r>
            <a:r>
              <a:rPr lang="fr-FR" b="1">
                <a:ea typeface="MS Gothic" pitchFamily="2"/>
                <a:cs typeface="Tahoma" pitchFamily="2"/>
              </a:rPr>
              <a:t>;</a:t>
            </a:r>
          </a:p>
          <a:p>
            <a:pPr lvl="0">
              <a:spcAft>
                <a:spcPts val="1435"/>
              </a:spcAft>
              <a:buNone/>
            </a:pPr>
            <a:endParaRPr lang="fr-FR" sz="3600" b="1"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numéro de diapositive 3"/>
          <p:cNvSpPr txBox="1"/>
          <p:nvPr/>
        </p:nvSpPr>
        <p:spPr>
          <a:xfrm>
            <a:off x="9359999" y="7044875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1B8691-6CE0-4FFD-971E-EC841C08CB9C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4" name="Forme libre 7"/>
          <p:cNvSpPr/>
          <p:nvPr/>
        </p:nvSpPr>
        <p:spPr>
          <a:xfrm>
            <a:off x="-111236" y="310676"/>
            <a:ext cx="8912336" cy="74484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Bases de données relationnelles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7"/>
          <p:cNvSpPr txBox="1">
            <a:spLocks noGrp="1"/>
          </p:cNvSpPr>
          <p:nvPr>
            <p:ph idx="1"/>
          </p:nvPr>
        </p:nvSpPr>
        <p:spPr>
          <a:xfrm>
            <a:off x="360355" y="1619283"/>
            <a:ext cx="9648355" cy="5138644"/>
          </a:xfrm>
        </p:spPr>
        <p:txBody>
          <a:bodyPr/>
          <a:lstStyle/>
          <a:p>
            <a:pPr lvl="0" algn="ctr">
              <a:spcAft>
                <a:spcPts val="1435"/>
              </a:spcAft>
              <a:buNone/>
            </a:pPr>
            <a:r>
              <a:rPr lang="fr-FR">
                <a:solidFill>
                  <a:srgbClr val="FF0000"/>
                </a:solidFill>
                <a:ea typeface="MS Gothic" pitchFamily="2"/>
                <a:cs typeface="Tahoma" pitchFamily="2"/>
              </a:rPr>
              <a:t>Utilisation des relations</a:t>
            </a:r>
          </a:p>
          <a:p>
            <a:pPr lvl="0">
              <a:spcAft>
                <a:spcPts val="1435"/>
              </a:spcAft>
              <a:buNone/>
            </a:pPr>
            <a:endParaRPr lang="fr-FR" sz="700" b="1">
              <a:ea typeface="MS Gothic" pitchFamily="2"/>
              <a:cs typeface="Tahoma" pitchFamily="2"/>
            </a:endParaRPr>
          </a:p>
          <a:p>
            <a:pPr lvl="0">
              <a:spcAft>
                <a:spcPts val="1435"/>
              </a:spcAft>
              <a:buNone/>
            </a:pPr>
            <a:r>
              <a:rPr lang="fr-FR" b="1">
                <a:ea typeface="MS Gothic" pitchFamily="2"/>
                <a:cs typeface="Tahoma" pitchFamily="2"/>
              </a:rPr>
              <a:t>Sélection de données sur plusieurs tables</a:t>
            </a:r>
          </a:p>
          <a:p>
            <a:pPr lvl="0">
              <a:spcAft>
                <a:spcPts val="1435"/>
              </a:spcAft>
              <a:buNone/>
            </a:pPr>
            <a:endParaRPr lang="fr-FR" sz="700">
              <a:ea typeface="MS Gothic" pitchFamily="2"/>
              <a:cs typeface="Tahoma" pitchFamily="2"/>
            </a:endParaRPr>
          </a:p>
          <a:p>
            <a:pPr lvl="0">
              <a:spcAft>
                <a:spcPts val="1435"/>
              </a:spcAft>
              <a:buNone/>
            </a:pPr>
            <a:r>
              <a:rPr lang="fr-FR" b="1">
                <a:ea typeface="MS Gothic" pitchFamily="2"/>
                <a:cs typeface="Tahoma" pitchFamily="2"/>
              </a:rPr>
              <a:t>SELECT</a:t>
            </a:r>
            <a:r>
              <a:rPr lang="fr-FR">
                <a:ea typeface="MS Gothic" pitchFamily="2"/>
                <a:cs typeface="Tahoma" pitchFamily="2"/>
              </a:rPr>
              <a:t> *</a:t>
            </a:r>
          </a:p>
          <a:p>
            <a:pPr lvl="0">
              <a:spcAft>
                <a:spcPts val="1435"/>
              </a:spcAft>
              <a:buNone/>
            </a:pPr>
            <a:r>
              <a:rPr lang="fr-FR" b="1">
                <a:ea typeface="MS Gothic" pitchFamily="2"/>
                <a:cs typeface="Tahoma" pitchFamily="2"/>
              </a:rPr>
              <a:t>FROM </a:t>
            </a:r>
            <a:r>
              <a:rPr lang="fr-FR">
                <a:ea typeface="MS Gothic" pitchFamily="2"/>
                <a:cs typeface="Tahoma" pitchFamily="2"/>
              </a:rPr>
              <a:t>tableA, tableB</a:t>
            </a:r>
          </a:p>
          <a:p>
            <a:pPr lvl="0">
              <a:spcAft>
                <a:spcPts val="1435"/>
              </a:spcAft>
              <a:buNone/>
            </a:pPr>
            <a:r>
              <a:rPr lang="fr-FR" b="1">
                <a:ea typeface="MS Gothic" pitchFamily="2"/>
                <a:cs typeface="Tahoma" pitchFamily="2"/>
              </a:rPr>
              <a:t>WHERE </a:t>
            </a:r>
            <a:r>
              <a:rPr lang="fr-FR">
                <a:ea typeface="MS Gothic" pitchFamily="2"/>
                <a:cs typeface="Tahoma" pitchFamily="2"/>
              </a:rPr>
              <a:t>tableA.id_tabB </a:t>
            </a:r>
            <a:r>
              <a:rPr lang="fr-FR" b="1">
                <a:ea typeface="MS Gothic" pitchFamily="2"/>
                <a:cs typeface="Tahoma" pitchFamily="2"/>
              </a:rPr>
              <a:t>=</a:t>
            </a:r>
            <a:r>
              <a:rPr lang="fr-FR">
                <a:ea typeface="MS Gothic" pitchFamily="2"/>
                <a:cs typeface="Tahoma" pitchFamily="2"/>
              </a:rPr>
              <a:t> tableB.id;</a:t>
            </a:r>
          </a:p>
          <a:p>
            <a:pPr lvl="0">
              <a:spcAft>
                <a:spcPts val="1435"/>
              </a:spcAft>
              <a:buNone/>
            </a:pPr>
            <a:endParaRPr lang="fr-FR" sz="1000">
              <a:ea typeface="MS Gothic" pitchFamily="2"/>
              <a:cs typeface="Tahoma" pitchFamily="2"/>
            </a:endParaRPr>
          </a:p>
          <a:p>
            <a:pPr lvl="0" algn="ctr">
              <a:spcAft>
                <a:spcPts val="1435"/>
              </a:spcAft>
              <a:buNone/>
            </a:pPr>
            <a:r>
              <a:rPr lang="fr-FR" i="1">
                <a:solidFill>
                  <a:srgbClr val="7F7F7F"/>
                </a:solidFill>
                <a:ea typeface="MS Gothic" pitchFamily="2"/>
                <a:cs typeface="Tahoma" pitchFamily="2"/>
              </a:rPr>
              <a:t>  Requête INNER JOIN</a:t>
            </a:r>
            <a:endParaRPr lang="fr-FR" b="1">
              <a:ea typeface="MS Gothic" pitchFamily="2"/>
              <a:cs typeface="Tahoma" pitchFamily="2"/>
            </a:endParaRPr>
          </a:p>
          <a:p>
            <a:pPr lvl="0">
              <a:spcAft>
                <a:spcPts val="1435"/>
              </a:spcAft>
              <a:buNone/>
            </a:pPr>
            <a:endParaRPr lang="fr-FR" sz="3600" b="1"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numéro de diapositive 3"/>
          <p:cNvSpPr txBox="1"/>
          <p:nvPr/>
        </p:nvSpPr>
        <p:spPr>
          <a:xfrm>
            <a:off x="9359999" y="7044875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82EDD25-14EF-4CE1-88FE-AF846843050C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4" name="Forme libre 7"/>
          <p:cNvSpPr/>
          <p:nvPr/>
        </p:nvSpPr>
        <p:spPr>
          <a:xfrm>
            <a:off x="-111236" y="310676"/>
            <a:ext cx="8912336" cy="74484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Bases de données relationnelles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Personnalisé</PresentationFormat>
  <Paragraphs>29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StarSymbol</vt:lpstr>
      <vt:lpstr>Times New Roman</vt:lpstr>
      <vt:lpstr>Trebuchet MS</vt:lpstr>
      <vt:lpstr>presentation_dawan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Thomas Aldaitz</cp:lastModifiedBy>
  <cp:revision>271</cp:revision>
  <dcterms:created xsi:type="dcterms:W3CDTF">2013-04-16T12:21:46Z</dcterms:created>
  <dcterms:modified xsi:type="dcterms:W3CDTF">2019-02-26T16:47:32Z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