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handoutMasterIdLst>
    <p:handoutMasterId r:id="rId24"/>
  </p:handoutMasterIdLst>
  <p:sldIdLst>
    <p:sldId id="436" r:id="rId4"/>
    <p:sldId id="262" r:id="rId5"/>
    <p:sldId id="263" r:id="rId6"/>
    <p:sldId id="264" r:id="rId7"/>
    <p:sldId id="43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74" r:id="rId19"/>
    <p:sldId id="275" r:id="rId20"/>
    <p:sldId id="276" r:id="rId21"/>
    <p:sldId id="277" r:id="rId2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0C0DBA4-25F6-4948-9F90-D50B571A3A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D2B99-D3BC-46A2-B003-C710DBEFDE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ACB49A-5B75-46A1-A524-65D0518030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6D23-37AF-47C1-A931-4BF6B2DDCA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62B82657-72C5-4735-A4C9-435E8A1D179F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374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F0105-89FD-4475-85E0-2E6C6808095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CEE63BF-4B8B-4CF4-BB12-F1DAD0502F36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869CCED-3134-4E31-98BB-E1B690C222C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AC76718-845D-41F8-A656-CFEE0B2A8F8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D052BF0E-9D5C-4472-960A-B34FDCAA3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52FAC28-2F08-4DE2-8F56-257A664048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D6F62A99-D10B-4B71-B4F5-45B128D97F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9F04E-360F-4D40-B8FE-1132C2786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F8FC5C-64F8-4683-A6BC-C55BBC499D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7D4216-BA0E-4230-BB42-0E410FFE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6E6A7B3-71A5-4550-96A9-A66A95FF1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1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DA2B2E2-7FF6-4847-B2A3-234486AB3E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BB2491EB-EA3B-4AFD-A29F-200C6FBB81D7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53A1020-1953-4A9A-AD1A-71ABA4B391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7C616B-4E41-40AE-9DF9-608BAB5AF0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7AED6D5-858E-411A-9F54-A4A1F29BB6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5792D08A-27CF-4CB1-9379-F7AB9618468E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788818-CC8A-438A-A319-12266C6D53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016A3C-D58C-478E-8B34-6AF630943D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7324A44-0CCA-4F90-9050-5A322BF9DE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96726EB4-35DB-41F0-BF43-E3F84810F18C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EB22D3-1A82-4216-AE95-3ABA8CB748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1708DF-D195-4E42-818B-8BEC5E8C4D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DBC0FF3-BFB2-473B-9D9D-FE8885E76C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CF6D30A-C0CB-4844-880B-CA0DCD4033F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64E1B0-AC99-4920-89F6-510B81928E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DDC79D-999E-467D-9296-BFC0C009C2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411F75D-12F7-4136-9BC5-2E31CDC148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5487EA78-0FF6-48C0-A6F6-18588464B504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02E060-139A-4BFD-A510-B6F86DCCA6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BDC5CE-8F41-4118-B519-56FE23B518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F5CB38C-4994-4AC3-B99E-C1466A0289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3A305323-E036-468A-8872-7A702912AA87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AF27ED-A335-4564-9A13-C603CD00F0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234EC7-BE41-44BB-8879-5B1C207101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CFC5765-97F7-4B89-AD4F-3F3B508C77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26B698AD-346C-4ADB-B540-F0EA95655A3A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D3E42B-5C0D-4736-B9F3-7A64C8B309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565B7F-8168-4AFC-A3F2-56FE67BD38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417A75C-66E1-484B-A878-A2D53140EE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87DF46FB-4097-448D-8C00-7EF7CA646B2A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6C366D-218A-48CC-8943-54B0C0F3A2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C8AD0D-8AC1-4534-8749-AD7CCA298E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5B8D1296-2A04-479E-9507-9C4880FF8C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5AB4203C-EF75-4E8C-A5D0-70EFEF0DCCE3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D81CCE4-BBD7-47AA-B1EE-A3E709AC5C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6E220C-48DB-4CA7-8FA0-B6A2B2D626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F8429E-D48D-4BF4-AF45-EC9BCEC000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5A62447-AD10-461E-99EE-9791C2ED9782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EAF38B-10FC-4494-B6D5-8500FC7A78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BABEF4-2253-4E71-B0FB-BD9ED29FF0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7D38924-0115-4225-A1DF-03CC16D073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7C87AFE-6180-484B-98BA-A3FA1A868D41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5D5605-4300-48E3-A163-1C2A9CA384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C7D975-E3DC-4837-9F43-B894EDDC44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1A0222AD-4D81-42FC-8121-ABD4E37A0C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8701A04-840A-474E-8B43-0260C33A1F1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24C535-C90F-4752-9367-864E5095E6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D9C7CE-3432-4E3F-A9EC-4817A0AB60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340CF3C-3F40-49F2-AFA1-90B3BF6D6F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E9590E3-EBD3-416D-8E09-7C0C4B75A4A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BC678F-0EBA-41FE-85F8-C8A8DB56AF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EEDCFA-8FD6-492D-8D38-7B739D0671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340CF3C-3F40-49F2-AFA1-90B3BF6D6F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E9590E3-EBD3-416D-8E09-7C0C4B75A4A8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BC678F-0EBA-41FE-85F8-C8A8DB56AF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EEDCFA-8FD6-492D-8D38-7B739D0671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6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1B7773E-58EC-409B-AD0F-5719287DD8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D377175C-7C35-4D82-8ADE-F4B6754753B0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FEAC4F-14BA-48C9-8BC9-FCF7ADDAC8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9C7CDCD-028B-4928-A072-E6B5A2BDD3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06DA9E5-BA5C-47AE-A715-13AB04AF9E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F215665A-54AB-4EF7-B08F-E26601951B03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F4565B-4262-4993-BFD7-6AD66D4899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8ADD04-2BA0-4C3C-88C2-01C4B2582C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E56D9FA-768F-47C3-AB0A-5B77D0B61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826C6F5A-E749-4C95-9C9E-8BF3ECED916A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79361D-A02E-4A79-8258-E40754A9FA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5C89FE-56D4-4B78-94D0-8D0F369E5E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E2C4902-C240-45F0-AF7F-33CBFE0374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AA277D9B-3E5B-4354-B97E-601E0720AF70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C6D862-EFEB-4F32-81CE-907803F015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1EB6737-8748-46DB-B2D3-9B45BDBB7A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pPr marL="216000">
              <a:tabLst/>
            </a:pPr>
            <a:endParaRPr lang="fr-FR" sz="2810" kern="1200">
              <a:latin typeface="Arial" pitchFamily="18"/>
              <a:ea typeface="MS Gothic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7C61-E27D-4768-B725-CE29FADC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E339B7-5413-4010-A91D-8777C8ABB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7DF26-CF8D-471C-B205-09D07F64B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B14E44-42EC-4F76-8A66-D6D95A5FBF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FF892-A857-48AF-A4FE-8532B36D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B614B6-E36F-4017-98CA-27037EE7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2521BE-18E9-43F3-BA98-93FC15BA1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341079-B3F4-46E5-9D93-DB14B51EE1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7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1112B-9539-42CC-BBD4-97EB20B3A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0943E3-F2AC-4B27-924A-1A937F08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C41C8A-AEAA-4D2A-8A31-F920489D0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64D6E8-5F0C-483F-B067-2F4B69C3BD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8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007FF-9C35-430C-916E-F38E965C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0349-50DD-4372-BF0E-107260F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C694D-B3A2-400F-A2A1-32308B6D0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07DD82-EB98-45C0-AEF3-8CAFBEF39A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7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4258-709F-4247-ACA7-0DF9A0E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738DC-C5F2-45B5-B25F-9B65AD6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EE408-810C-4E67-BDA0-585684A6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E3D50D-1710-422E-B9A4-21052F0E91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A6FC-6A95-4A39-A778-A1DCAFD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3427A-1066-4630-B139-73C7D285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7ED65-B273-4293-9E56-AAE3FFDD1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CFCFB8-D589-46DA-973E-B92E952989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7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0D1A-9A4C-44B5-879F-FC64165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30F5-AE8F-49AA-8C01-BC9A6C00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E98-0CDE-4396-9781-DA287E4D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44E09-23C3-45A2-B8FC-3687D188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9AED2A-1FBD-4844-870C-55B3E760A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8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8464-3C69-4045-81BC-458A4CF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1ECF1-6F00-4347-AE06-07265C41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F9D20-C166-4854-9FD9-B39032F1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B3BE4-78A5-4267-8908-C3426D8A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47238-0A20-4DDF-BF8A-3E79569EA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551A0-BF6A-4A66-BD86-1504F43C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0B2009-C4F0-42EB-AFEC-40285EA20F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3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33C9-F412-488F-9240-274095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3F0DC5-EFEC-4589-8D0E-0D3009FC9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87A35C-1846-4B4A-A8EE-31239FDF47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DC7E82-68E4-4D9A-BCC7-0B4994F34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6ECF37-B4B3-4C66-B563-01200FFBB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4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9B474-D20A-4F0D-A479-E454EB4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DE8EC-3C80-49F9-ACC7-41E4D65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8BA6F-0915-43C1-9CC9-42C46B2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1497B-370B-46F3-B659-8C9AE1AC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11A0CA-EC28-4C64-A7D2-D901861501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FAF50-7E7D-4F14-9F1A-587D793F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7EF50-8F14-492F-A909-473FED15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12EBB-F319-4867-8FF9-5293A42C9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E2A100-1285-4451-815A-7A6E668F02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865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752-0913-4842-9F23-DCF0C5D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E286A3-92A2-441D-90B4-5346518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C2425-350B-412B-AED2-B3E95A7F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EA7F5-EF40-465F-82D3-90353BCE2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92341-22B0-4B7B-A696-56CBD40B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DA64B-C438-418F-ABD0-168240A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A9B0F-A1E1-4DBF-83D5-7EBA55DA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F74F3-0DA5-46B5-BF2F-2A83897BA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DF4622-2746-42D0-BAC4-94EA065BE3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7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E7155-E8D3-48E6-BFBA-AA3B07F9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B577A-D6E4-4A75-AD44-BFCB6FF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7D744-75F8-4164-8DFD-ECD3B3C2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EDF68-56D5-49D2-90C2-8984B86CFD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06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79CA7-6965-4BD6-B2C3-4D132B73C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0AF33-7F43-4173-A8F1-F69D8545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C6C02-1362-42D8-B732-F5D4C43F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DE0699-14A2-46A1-98FE-6A9F7DB21F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73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247C1-393E-4312-8056-18FF45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F96EE-EC48-4640-BD28-8B837B77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78ECB-304B-493A-9942-2040F2DCB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2CBF91-64A8-415E-8497-64D60570F6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0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03B7E-5042-4AA3-B70B-B8C8B255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42EC47-35AB-4317-8FF3-1A5B8D02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81C8C-737A-4BF7-919B-DEC87DE36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4361CE-443B-4B72-982E-F1861C12D90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82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E2881-196D-4F10-82C4-581AD22B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BFEBC-91D9-4D13-A37E-9E9D08B2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8429C-8898-42AB-BE5B-51CE2DEAF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921511-9C98-442E-A80A-8A10AC9DC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BAE72B-9C0D-44C6-9EB1-A3940748F2E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384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1550A-4D2C-4DEE-B6F9-9C21BA63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4429B-CC2B-418F-A1A1-4B9411B4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0BE40-E385-43E3-8B72-5A4EE9CA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EABD0A-1021-4D9D-A9A2-1215A1A00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26E24F-26E5-4AFF-805C-7469673CA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FAB9B-65B1-45D4-ADA1-F3F1A2C7C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F5C170-F354-4742-9DA7-233A44BE58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34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46605-0F8E-427F-B276-19E2BA4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3F5262-A85B-4CC0-A516-3D7EFF06B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C9E1A2B-82D4-46A2-8373-5C6DCA6052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80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B014F0B-00C2-48D9-A9DD-08990F3E6C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FBF2CB-9664-4FBA-893E-332C1F447D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072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09412-11E9-490E-AE33-84F2B241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0793BB-BD4C-4B73-BC8B-5F8582D9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C94AC-EC72-4F82-B4E2-AFCE10BD2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D8BD5F-3D1B-4796-AC00-3630781B72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80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291B-84AD-40A8-BCEA-3E7B0284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C3182-5B11-4F35-8636-6C1382E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D19B7-BE50-4546-B413-D0D3F2D3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25B92-1A9B-4227-AC39-DF666BD53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B56B93-79C5-4243-87BB-6B78889BA5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254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D3704-FF92-4BE1-B0A9-70294639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F0A36-D35C-48AD-9973-930B2611A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B22EE-2173-4098-8D1F-EA17787F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AC9C8-0227-468E-90F4-600C4E203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D7929D-91A1-4908-BBE0-93D98A10CF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83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B68D6-111B-4B84-A2DE-4324B190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CC1ED3-8570-4D3B-BEC8-E79171A8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8A4D0-A515-437C-938A-6A65ED4BB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86D38-BD75-4CFB-BC46-CB80D5A23F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153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C9108E-B35D-4273-A681-053721B12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0EA8F4-6107-4558-880C-BEB30D53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2D626-C229-4FFE-9F45-DAABEF347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5FD5B4-9ADD-40E1-9206-7E2B4D16D6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3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E4991-473D-4615-B55B-E7BC2C3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D2280-DBBB-4228-A9A1-9332EDA6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D8AE6-1484-4001-A3F6-CB1518EF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2D7DDF-F594-4D93-9F2C-E798538BF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92EDC9-4140-4559-8F45-65BB5C85F2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A0524-DFC3-4BC9-93F9-6FA8F9C7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2A00B-2CBD-4CD0-9A4A-4624C29F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401FBA-5346-42CE-9D17-DA4E756F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5E4353-AB01-4573-97E5-6C2FE6EE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F5A9C2-6750-4F80-A955-B4D5D3C5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719289-54E8-4278-99A1-F4A347855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056A86-480B-4B4E-9570-13CAC2C46D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1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B10B1-091A-4F60-830D-81863B2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DEA5B3-43DC-45ED-A46B-652ACF46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7B9431-5B05-4271-9891-D23D397B902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A8E791-A268-44D1-8DC0-622BE8469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B84A42-2704-435F-8DAB-2584EAB2F5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236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6BD00-25E5-41A4-982A-3B6C9CA8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2417E-737B-48DA-AC31-7BC91A24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749530-602F-479E-812C-7B3C50B7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269E4-3165-4FF9-8F91-453EAFEF5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5210D-7EC8-4519-A4CF-3804404C6E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3C16-FFD6-495B-88DC-1AF3519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F449-BCD0-4392-A732-EEDB0F6E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9615AC-4B0E-47FD-9369-0268AF70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F4C99-52C5-41C6-91A0-393C2BB21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D7267-5371-455A-AEE6-BDEFCD802D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19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189EDB-4709-4941-944C-9F3EA9ED7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331B89-2FE9-4902-9463-1CEDEFC79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5ACABED-A775-44B4-83DA-C208394BA04E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AC3A86-2A48-4504-BD70-98F81D41D2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E2742C88-D7B7-4FF3-9105-C93D1F98400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EA7C081-5C2C-4F09-96C5-7E69AAB51168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0B6B73-CC1E-40C0-881A-09CB24559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3BEAAC-15DF-4EE3-B4D2-DF8D994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3647-7C55-45BA-BF47-3E49B82F0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0BB46FE-C0F3-425F-A7AE-F35ACA531243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7DFA1-DAC8-41D1-818B-CB11EFF653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C2412C2-3A3C-4FCF-91BB-648A8ECE66A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B5CF9DA-9874-4013-86CE-72F06FCE007F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D44A5-21F8-4021-BB78-1120AD8BA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F2112F-3C2D-4003-A3CD-DE80ED694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9D5C47-B52A-48F3-89A6-E9A0FD058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57DB9-32F1-4411-B3EF-BC2288C37E34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3C84E-BC3F-4A08-B373-301832285E7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EDC28BA-85A9-4E98-A248-2382A22A78F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E147A05-6810-4DBD-B319-DCCF9BDF925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671214-2C4E-4A54-9BE1-EBBD3EF2431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language.namespaces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language.oop5.autoload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4"/>
            <a:ext cx="8460001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Programmation Orienté Objet</a:t>
            </a:r>
          </a:p>
        </p:txBody>
      </p:sp>
    </p:spTree>
    <p:extLst>
      <p:ext uri="{BB962C8B-B14F-4D97-AF65-F5344CB8AC3E}">
        <p14:creationId xmlns:p14="http://schemas.microsoft.com/office/powerpoint/2010/main" val="60875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A17A52-F3F3-4569-B7B0-CB5D3F1D5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19ACE2-7085-4133-B52A-D179EAA2D9A3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56DA4E-A48C-45F2-89A3-83837EF2FA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/>
              <a:t>Methodes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8A3ACF-9421-4B2F-A9DF-F8D50544A5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fr-FR" sz="2200"/>
              <a:t>De la même manière, une classe pourra contenir des méthodes (fonctions) :</a:t>
            </a:r>
          </a:p>
          <a:p>
            <a:pPr lvl="0">
              <a:buNone/>
            </a:pPr>
            <a:r>
              <a:rPr lang="fr-FR" sz="2200"/>
              <a:t>- </a:t>
            </a:r>
            <a:r>
              <a:rPr lang="fr-FR" sz="2200" b="1"/>
              <a:t>méthodes d'instances</a:t>
            </a:r>
            <a:r>
              <a:rPr lang="fr-FR" sz="2200"/>
              <a:t> : propres à chaque objet</a:t>
            </a:r>
          </a:p>
          <a:p>
            <a:pPr lvl="0">
              <a:buNone/>
            </a:pPr>
            <a:r>
              <a:rPr lang="fr-FR" sz="2200"/>
              <a:t>  exemple : allumerEteindre()     qui modifie le booléen estAllume (faire un not)</a:t>
            </a:r>
          </a:p>
          <a:p>
            <a:pPr lvl="0">
              <a:buNone/>
            </a:pPr>
            <a:r>
              <a:rPr lang="fr-FR" sz="2200"/>
              <a:t>    Visibilité mots-clé function nomFonction(paramètres){...}</a:t>
            </a:r>
          </a:p>
          <a:p>
            <a:pPr lvl="0">
              <a:buNone/>
            </a:pPr>
            <a:r>
              <a:rPr lang="fr-FR" sz="2200"/>
              <a:t>- </a:t>
            </a:r>
            <a:r>
              <a:rPr lang="fr-FR" sz="2200" b="1"/>
              <a:t>méthodes de classe</a:t>
            </a:r>
            <a:r>
              <a:rPr lang="fr-FR" sz="2200"/>
              <a:t> : communes à l'ensemble des objets (static)</a:t>
            </a:r>
          </a:p>
          <a:p>
            <a:pPr lvl="0">
              <a:buNone/>
            </a:pPr>
            <a:r>
              <a:rPr lang="fr-FR" sz="2200"/>
              <a:t>  exemple : raz du compteur d'écrans</a:t>
            </a:r>
          </a:p>
          <a:p>
            <a:pPr lvl="0">
              <a:buNone/>
            </a:pPr>
            <a:r>
              <a:rPr lang="fr-FR" sz="2200"/>
              <a:t>  public static function raz(){</a:t>
            </a:r>
          </a:p>
          <a:p>
            <a:pPr lvl="0">
              <a:buNone/>
            </a:pPr>
            <a:r>
              <a:rPr lang="fr-FR" sz="2200"/>
              <a:t>        Ecran::$nbTotalEcrans = 0;</a:t>
            </a:r>
          </a:p>
          <a:p>
            <a:pPr lvl="0">
              <a:buNone/>
            </a:pPr>
            <a:r>
              <a:rPr lang="fr-FR" sz="2200"/>
              <a:t> 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479C188-AA8B-44A7-A15F-0D8D90947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B4665C-22BF-4429-AA0A-7A6A8C1AE35A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EC9E2A-4EB4-418D-B8BA-453783873B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Convention d'écriture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89E1EB-005D-4FD9-B308-0B6ACFF769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5800" y="1503719"/>
            <a:ext cx="9632880" cy="4412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 Ecriture d'une classe dans un fichier portant</a:t>
            </a:r>
            <a:br>
              <a:rPr lang="fr-FR" dirty="0"/>
            </a:br>
            <a:r>
              <a:rPr lang="fr-FR" dirty="0"/>
              <a:t>le même nom.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 Utilisation du CamelCase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 </a:t>
            </a:r>
            <a:r>
              <a:rPr lang="fr-FR" dirty="0" err="1"/>
              <a:t>MaClasse</a:t>
            </a:r>
            <a:r>
              <a:rPr lang="fr-FR" dirty="0"/>
              <a:t> - </a:t>
            </a:r>
            <a:r>
              <a:rPr lang="fr-FR" dirty="0" err="1"/>
              <a:t>maPropriete</a:t>
            </a:r>
            <a:r>
              <a:rPr lang="fr-FR" dirty="0"/>
              <a:t> - </a:t>
            </a:r>
            <a:r>
              <a:rPr lang="fr-FR" dirty="0" err="1"/>
              <a:t>maMethode</a:t>
            </a:r>
            <a:endParaRPr lang="fr-FR" dirty="0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dirty="0"/>
              <a:t>pour des attributs ou </a:t>
            </a:r>
            <a:r>
              <a:rPr lang="fr-FR" dirty="0" err="1"/>
              <a:t>methodes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ou </a:t>
            </a:r>
            <a:r>
              <a:rPr lang="fr-FR" dirty="0" err="1"/>
              <a:t>protected</a:t>
            </a:r>
            <a:r>
              <a:rPr lang="fr-FR" dirty="0"/>
              <a:t> commencer par un _ ex: $_</a:t>
            </a:r>
            <a:r>
              <a:rPr lang="fr-FR" dirty="0" err="1"/>
              <a:t>mavar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92BB03A-5EA0-4CB4-B377-A82BFEA1B4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CF2DCE-83C5-41BB-8283-3DA5C34C518E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A6ACC0-D8F2-4BE8-A07C-CCEBDC57A2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78480"/>
            <a:ext cx="8453519" cy="1520999"/>
          </a:xfrm>
        </p:spPr>
        <p:txBody>
          <a:bodyPr/>
          <a:lstStyle/>
          <a:p>
            <a:pPr lvl="0"/>
            <a:r>
              <a:rPr lang="fr-FR"/>
              <a:t>Instanciation d’objet</a:t>
            </a:r>
            <a:br>
              <a:rPr lang="fr-FR"/>
            </a:br>
            <a:r>
              <a:rPr lang="fr-FR"/>
              <a:t>le constructeur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94100B-9D03-465F-BE2C-E3AC6ED43F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14000"/>
          </a:xfrm>
        </p:spPr>
        <p:txBody>
          <a:bodyPr/>
          <a:lstStyle/>
          <a:p>
            <a:pPr lvl="0"/>
            <a:r>
              <a:rPr lang="fr-FR" sz="2200"/>
              <a:t>A partir de cette définition (classe) de type, on peut créer (on parle d'instanciation) des objets grâce à l'opérateur </a:t>
            </a:r>
            <a:r>
              <a:rPr lang="fr-FR" sz="2200" b="1"/>
              <a:t>new</a:t>
            </a:r>
          </a:p>
          <a:p>
            <a:pPr lvl="0"/>
            <a:r>
              <a:rPr lang="fr-FR" sz="2200"/>
              <a:t> L'opérateur new appelle un constructeur :</a:t>
            </a:r>
          </a:p>
          <a:p>
            <a:pPr lvl="0"/>
            <a:r>
              <a:rPr lang="fr-FR" sz="2200" b="1"/>
              <a:t>__construct()</a:t>
            </a:r>
          </a:p>
          <a:p>
            <a:pPr lvl="0"/>
            <a:r>
              <a:rPr lang="fr-FR" sz="2200"/>
              <a:t> Le constructeur est une méthode spéciale qui initialise les attributs de l'objet.</a:t>
            </a:r>
          </a:p>
          <a:p>
            <a:pPr lvl="0"/>
            <a:r>
              <a:rPr lang="fr-FR" sz="2200"/>
              <a:t> On peut par exemple dans notre cas incrémenter le </a:t>
            </a:r>
            <a:r>
              <a:rPr lang="fr-FR" sz="2200" b="1"/>
              <a:t>nbTotalEcran</a:t>
            </a:r>
          </a:p>
          <a:p>
            <a:pPr lvl="0"/>
            <a:r>
              <a:rPr lang="fr-FR" sz="2200"/>
              <a:t> $ecr1 = new Ecran();</a:t>
            </a:r>
          </a:p>
          <a:p>
            <a:pPr lvl="0"/>
            <a:r>
              <a:rPr lang="fr-FR" sz="2200"/>
              <a:t> $ecr1-&gt;modele = "dell";</a:t>
            </a:r>
          </a:p>
          <a:p>
            <a:pPr lvl="0"/>
            <a:r>
              <a:rPr lang="fr-FR" sz="2200"/>
              <a:t> $ecr1-&gt;prix = 150;</a:t>
            </a:r>
          </a:p>
          <a:p>
            <a:pPr lvl="0"/>
            <a:r>
              <a:rPr lang="fr-FR" sz="2200"/>
              <a:t>  On peut définir un constructeur avec des paramètres optionnels.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AB5FE3B-CD39-4FDD-8FED-48316A8FB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80EFDD-249B-466E-A0DC-6ECDAA957ADD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1A876F-92B3-453E-B60C-E51A1C5347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Instanciation d’objet</a:t>
            </a:r>
            <a:br>
              <a:rPr lang="fr-FR"/>
            </a:br>
            <a:r>
              <a:rPr lang="fr-FR"/>
              <a:t>le destructeur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E058BD-FF04-4C1C-BEEB-B7FB82296E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200"/>
              <a:t>Le destructeur est une méthode appelée lors de la destruction de l'objet</a:t>
            </a:r>
          </a:p>
          <a:p>
            <a:pPr lvl="0"/>
            <a:r>
              <a:rPr lang="fr-FR" sz="2200"/>
              <a:t> </a:t>
            </a:r>
            <a:r>
              <a:rPr lang="fr-FR" sz="2200" b="1"/>
              <a:t>__destruct</a:t>
            </a:r>
            <a:r>
              <a:rPr lang="fr-FR" sz="2200"/>
              <a:t> ( void ) : void</a:t>
            </a:r>
          </a:p>
          <a:p>
            <a:pPr lvl="0"/>
            <a:r>
              <a:rPr lang="fr-FR" sz="2200"/>
              <a:t> on peut l'utiliser ici pour décrémenter le </a:t>
            </a:r>
            <a:r>
              <a:rPr lang="fr-FR" sz="2200" b="1"/>
              <a:t>nbTotalEcrans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392F7D3-0E93-4D43-BF33-9299A3A89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18C742-166D-4757-9A17-091DF786DEF0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907CB9-48AC-47D9-BB8D-E8F9F6350B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-81000"/>
            <a:ext cx="8453519" cy="1520999"/>
          </a:xfrm>
        </p:spPr>
        <p:txBody>
          <a:bodyPr/>
          <a:lstStyle/>
          <a:p>
            <a:pPr lvl="0"/>
            <a:r>
              <a:rPr lang="fr-FR"/>
              <a:t>Méthodes magiques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8CCE39-FD9D-486C-AD62-19478A4350BA}"/>
              </a:ext>
            </a:extLst>
          </p:cNvPr>
          <p:cNvSpPr txBox="1"/>
          <p:nvPr/>
        </p:nvSpPr>
        <p:spPr>
          <a:xfrm>
            <a:off x="904680" y="1504440"/>
            <a:ext cx="8663400" cy="5265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__set($nom, $valeur)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this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-&gt;$nom=$valeur;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get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($nom)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return utf8_decode($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this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-&gt;$nom);  //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eviter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le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echo</a:t>
            </a: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public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toString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return "je m'appelle 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this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-&gt;nom '';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$moi = new Personne();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$moi-&gt;nom = 'Yves ';// effet du __set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echo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$moi-&gt;nom; // effet du 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get</a:t>
            </a: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echo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$moi; // effet du__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toString</a:t>
            </a: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F6FCA54-6AF3-4F1D-895C-F4500A588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06C0DFC-8035-4F57-BD9E-39EF10CDCCF9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61E3FC-653B-4A3A-A01F-44717D92B3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B96DF-70AA-45D1-B8F9-F99CDCDE1E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3552" y="2441528"/>
            <a:ext cx="9353519" cy="2676617"/>
          </a:xfrm>
        </p:spPr>
        <p:txBody>
          <a:bodyPr/>
          <a:lstStyle/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   on va construire une classe </a:t>
            </a:r>
            <a:r>
              <a:rPr lang="fr-FR" sz="2200" b="1" dirty="0"/>
              <a:t>Utilisateur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   </a:t>
            </a:r>
            <a:r>
              <a:rPr lang="fr-FR" sz="2200"/>
              <a:t>un utilisateur </a:t>
            </a:r>
            <a:r>
              <a:rPr lang="fr-FR" sz="2200" dirty="0"/>
              <a:t>possède un </a:t>
            </a:r>
            <a:r>
              <a:rPr lang="fr-FR" sz="2200" b="1" dirty="0"/>
              <a:t>nom</a:t>
            </a:r>
            <a:r>
              <a:rPr lang="fr-FR" sz="2200" dirty="0"/>
              <a:t>, un </a:t>
            </a:r>
            <a:r>
              <a:rPr lang="fr-FR" sz="2200" b="1" dirty="0"/>
              <a:t>email</a:t>
            </a:r>
            <a:r>
              <a:rPr lang="fr-FR" sz="2200" dirty="0"/>
              <a:t> et un </a:t>
            </a:r>
            <a:r>
              <a:rPr lang="fr-FR" sz="2200" b="1" dirty="0"/>
              <a:t>mot de passe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   l'</a:t>
            </a:r>
            <a:r>
              <a:rPr lang="fr-FR" sz="2200" b="1" dirty="0"/>
              <a:t>email</a:t>
            </a:r>
            <a:r>
              <a:rPr lang="fr-FR" sz="2200" dirty="0"/>
              <a:t> doit être valide</a:t>
            </a:r>
          </a:p>
          <a:p>
            <a:pPr marL="685620" lvl="0" indent="-342900">
              <a:buFont typeface="Arial" panose="020B0604020202020204" pitchFamily="34" charset="0"/>
              <a:buChar char="•"/>
            </a:pPr>
            <a:r>
              <a:rPr lang="fr-FR" sz="2200" dirty="0"/>
              <a:t>   le </a:t>
            </a:r>
            <a:r>
              <a:rPr lang="fr-FR" sz="2200" b="1" dirty="0"/>
              <a:t>mot de passe</a:t>
            </a:r>
            <a:r>
              <a:rPr lang="fr-FR" sz="2200" dirty="0"/>
              <a:t> doit avoir au moins 6 caractères</a:t>
            </a:r>
          </a:p>
          <a:p>
            <a:pPr lvl="0"/>
            <a:r>
              <a:rPr lang="fr-FR" sz="2200" dirty="0"/>
              <a:t>Réaliser le code PHP de cette classe.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57EE8F7-3202-4F5D-B16F-2DB7BEB4B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176722-CE93-44FD-B218-E11E77325F95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56C69B-0A85-4B0C-B275-EDA6718490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Les namespaces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F8C0A2-DD8B-4B1A-8E62-234921F32D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200"/>
              <a:t>Un namespace est un regroupement logique de plusieurs fonctions ou de classes (par thématique ou par couche métier,…).</a:t>
            </a:r>
          </a:p>
          <a:p>
            <a:pPr lvl="0"/>
            <a:r>
              <a:rPr lang="fr-FR" sz="2200"/>
              <a:t>Intérêt : organiser le code et éviter d'avoir des conflits de nommage.</a:t>
            </a:r>
          </a:p>
          <a:p>
            <a:pPr lvl="0"/>
            <a:r>
              <a:rPr lang="fr-FR" sz="2200"/>
              <a:t>(exemple : namespace Boutique contenant la classe Ecran et une méthode afficher)</a:t>
            </a:r>
          </a:p>
          <a:p>
            <a:pPr lvl="0"/>
            <a:r>
              <a:rPr lang="fr-FR" sz="2200"/>
              <a:t>(+ namespace2 contenant une méthode afficher)</a:t>
            </a:r>
          </a:p>
          <a:p>
            <a:pPr lvl="0"/>
            <a:r>
              <a:rPr lang="fr-FR" sz="2200">
                <a:hlinkClick r:id="rId3"/>
              </a:rPr>
              <a:t>http://php.net/manual/fr/language.namespaces.php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932829-3439-44FC-8637-3E2E53299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394E70-8225-482F-A1D5-B668218DE79F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6653F1-6528-4297-A363-024DDE23FA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27000"/>
            <a:ext cx="8453519" cy="1285560"/>
          </a:xfrm>
        </p:spPr>
        <p:txBody>
          <a:bodyPr/>
          <a:lstStyle/>
          <a:p>
            <a:pPr lvl="0"/>
            <a:r>
              <a:rPr lang="fr-FR"/>
              <a:t>Autoload des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CEA8DA-3383-4C74-A2B9-509599A67F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fr-FR" sz="2200"/>
          </a:p>
          <a:p>
            <a:pPr lvl="0"/>
            <a:endParaRPr lang="fr-FR" sz="2200"/>
          </a:p>
          <a:p>
            <a:pPr lvl="0"/>
            <a:r>
              <a:rPr lang="fr-FR" sz="2200"/>
              <a:t>On a la possibilité d'auto-charger les classes avec la fonction </a:t>
            </a:r>
            <a:r>
              <a:rPr lang="fr-FR" sz="2200" b="1"/>
              <a:t>__autoload()</a:t>
            </a:r>
            <a:r>
              <a:rPr lang="fr-FR" sz="2200"/>
              <a:t> ou </a:t>
            </a:r>
            <a:r>
              <a:rPr lang="fr-FR" sz="2200" b="1"/>
              <a:t>spl_autoload_register()</a:t>
            </a:r>
          </a:p>
          <a:p>
            <a:pPr lvl="0"/>
            <a:endParaRPr lang="fr-FR" sz="2200"/>
          </a:p>
          <a:p>
            <a:pPr lvl="0"/>
            <a:r>
              <a:rPr lang="fr-FR" sz="2200">
                <a:hlinkClick r:id="rId3"/>
              </a:rPr>
              <a:t>http://php.net/manual/fr/language.oop5.autoload.php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B749064-A6C3-49E3-BC16-807F410FA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D75E88-ED47-4B86-A6F1-01CF363F7821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17893-9E54-4FDC-92C3-F1669F86AC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81000"/>
            <a:ext cx="8453519" cy="1520999"/>
          </a:xfrm>
        </p:spPr>
        <p:txBody>
          <a:bodyPr/>
          <a:lstStyle/>
          <a:p>
            <a:pPr lvl="0"/>
            <a:r>
              <a:rPr lang="fr-FR"/>
              <a:t>Autoload des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35AAD7-D612-4B2F-BAAE-A98B8D96E2C7}"/>
              </a:ext>
            </a:extLst>
          </p:cNvPr>
          <p:cNvSpPr txBox="1"/>
          <p:nvPr/>
        </p:nvSpPr>
        <p:spPr>
          <a:xfrm>
            <a:off x="810719" y="1671119"/>
            <a:ext cx="8663400" cy="5191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spAutoFit/>
          </a:bodyPr>
          <a:lstStyle/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Avec __</a:t>
            </a:r>
            <a:r>
              <a:rPr lang="fr-FR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autoload</a:t>
            </a: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 :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__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autoload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class_name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) 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if (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file_exists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(__DIR__.''/''.$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class_name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. ''.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php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''){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include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__DIR__."/".$class_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name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.".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php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Avec </a:t>
            </a:r>
            <a:r>
              <a:rPr lang="fr-FR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spl_autoload_register</a:t>
            </a:r>
            <a:r>
              <a:rPr lang="fr-F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 :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function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mon_autoloader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($class) {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include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'classes/' . $class . '.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class.php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';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spl_autoload_register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('</a:t>
            </a:r>
            <a:r>
              <a:rPr lang="fr-FR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mon_autoloader</a:t>
            </a:r>
            <a:r>
              <a:rPr lang="fr-FR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');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ACDDEE1-CCE4-4694-BA41-7C90857E6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021F98-D339-457A-BCB0-BC13BFD970FA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7EFA66-2EB1-4359-85C5-4C86B8CEC9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59B91-234B-42A3-B05A-F082A85CCB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3552" y="2410355"/>
            <a:ext cx="9353519" cy="2738963"/>
          </a:xfrm>
        </p:spPr>
        <p:txBody>
          <a:bodyPr/>
          <a:lstStyle/>
          <a:p>
            <a:pPr lvl="0"/>
            <a:r>
              <a:rPr lang="fr-FR" sz="2200" dirty="0"/>
              <a:t>définir une classe </a:t>
            </a:r>
            <a:r>
              <a:rPr lang="fr-FR" sz="2200" b="1" dirty="0"/>
              <a:t>Rectangle</a:t>
            </a:r>
            <a:r>
              <a:rPr lang="fr-FR" sz="2200" dirty="0"/>
              <a:t>.</a:t>
            </a:r>
          </a:p>
          <a:p>
            <a:pPr lvl="0"/>
            <a:r>
              <a:rPr lang="fr-FR" sz="2200" dirty="0"/>
              <a:t>Un rectangle possède une longueur, une largeur, on peut la dessiner.</a:t>
            </a:r>
            <a:endParaRPr lang="fr-FR" sz="2200" b="1" dirty="0"/>
          </a:p>
          <a:p>
            <a:pPr lvl="0"/>
            <a:r>
              <a:rPr lang="fr-FR" sz="2200" dirty="0"/>
              <a:t>Ecrire la classe.</a:t>
            </a:r>
          </a:p>
          <a:p>
            <a:pPr lvl="0"/>
            <a:r>
              <a:rPr lang="fr-FR" sz="2200" dirty="0"/>
              <a:t>Tester les opérations avec un objet.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58933C0-AC9A-4F4E-B6D6-D433628A7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493984-ADE8-42FA-B44F-94AEA34522B7}" type="slidenum">
              <a:t>2</a:t>
            </a:fld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12E8E2C-4417-4A0B-8E7D-8B1086A0A2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30079"/>
          </a:xfrm>
        </p:spPr>
        <p:txBody>
          <a:bodyPr wrap="square" lIns="91440" tIns="45720" rIns="91440" bIns="45720" anchor="t" anchorCtr="0">
            <a:spAutoFit/>
          </a:bodyPr>
          <a:lstStyle/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b="1">
                <a:solidFill>
                  <a:srgbClr val="008000"/>
                </a:solidFill>
                <a:cs typeface="Times New Roman" pitchFamily="18"/>
              </a:rPr>
              <a:t>Objet = élément regroupant une suite de propriétés et une suite de comportement (exemple : être humain)</a:t>
            </a:r>
          </a:p>
          <a:p>
            <a:pPr marL="432000" lvl="0" indent="-324000" algn="ctr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b="1">
              <a:solidFill>
                <a:srgbClr val="FF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Un objet est caractérisé par :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état (les données de l'objet) : variables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r>
              <a:rPr lang="fr-FR" sz="2800">
                <a:solidFill>
                  <a:srgbClr val="000000"/>
                </a:solidFill>
                <a:cs typeface="Times New Roman" pitchFamily="18"/>
              </a:rPr>
              <a:t>- son comportement (ce qu'il sait faire) : fonctions</a:t>
            </a: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  <a:p>
            <a:pPr marL="432000" lvl="0" indent="-324000" algn="l" hangingPunct="1">
              <a:spcBef>
                <a:spcPts val="550"/>
              </a:spcBef>
              <a:spcAft>
                <a:spcPts val="825"/>
              </a:spcAft>
              <a:buNone/>
            </a:pPr>
            <a:endParaRPr lang="fr-FR" sz="2800">
              <a:solidFill>
                <a:srgbClr val="000000"/>
              </a:solidFill>
              <a:cs typeface="Times New Roman" pitchFamily="18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4F9F48-8BAF-46CE-BE53-36542CEF1D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F0000"/>
                </a:solidFill>
                <a:cs typeface="Arial" pitchFamily="34"/>
              </a:rPr>
              <a:t>Qu'est ce qu'un objet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7303DE3-F0F1-4EEC-9B47-A144B853B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9A616D8-903F-44F1-8927-8D56D2E74CEB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7ED1D1-8165-4A52-93BA-3B51449FF1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Définition de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DD6438-F950-41DF-B403-9E37C18E7C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1" y="2232737"/>
            <a:ext cx="9353519" cy="3094200"/>
          </a:xfrm>
        </p:spPr>
        <p:txBody>
          <a:bodyPr/>
          <a:lstStyle/>
          <a:p>
            <a:pPr lvl="0"/>
            <a:r>
              <a:rPr lang="fr-FR" sz="2200" b="1" dirty="0"/>
              <a:t>Une classe est une structure avancée qui permet de définir un nouveau type d'objets.</a:t>
            </a:r>
          </a:p>
          <a:p>
            <a:pPr lvl="0"/>
            <a:endParaRPr lang="fr-FR" sz="2200" dirty="0"/>
          </a:p>
          <a:p>
            <a:pPr lvl="0"/>
            <a:r>
              <a:rPr lang="fr-FR" sz="2200" dirty="0"/>
              <a:t>Exemple : nous avons plusieurs écrans dans la salle.</a:t>
            </a:r>
          </a:p>
          <a:p>
            <a:pPr lvl="0"/>
            <a:r>
              <a:rPr lang="fr-FR" sz="2200" dirty="0"/>
              <a:t>ecr1, ecr2, ecr3 : sont des objets de type </a:t>
            </a:r>
            <a:r>
              <a:rPr lang="fr-FR" sz="2200" b="1" dirty="0"/>
              <a:t>Ecran</a:t>
            </a:r>
          </a:p>
          <a:p>
            <a:pPr lvl="0"/>
            <a:r>
              <a:rPr lang="fr-FR" sz="2200" b="1" dirty="0"/>
              <a:t>Ecran</a:t>
            </a:r>
            <a:r>
              <a:rPr lang="fr-FR" sz="2200" dirty="0"/>
              <a:t> est notre classe qui représente la définition de ces objets.</a:t>
            </a:r>
          </a:p>
          <a:p>
            <a:pPr lvl="0"/>
            <a:r>
              <a:rPr lang="fr-FR" sz="2200" dirty="0"/>
              <a:t>Elle pourra contenir des attributs ou propriétés (modèle, prix), des méthodes (</a:t>
            </a:r>
            <a:r>
              <a:rPr lang="fr-FR" sz="2200" dirty="0" err="1"/>
              <a:t>allumerEteindre</a:t>
            </a:r>
            <a:r>
              <a:rPr lang="fr-FR" sz="2200" dirty="0"/>
              <a:t>, </a:t>
            </a:r>
            <a:r>
              <a:rPr lang="fr-FR" sz="2200" dirty="0" err="1"/>
              <a:t>reglerLuminosite</a:t>
            </a:r>
            <a:r>
              <a:rPr lang="fr-FR" sz="2200" dirty="0"/>
              <a:t>,...) et autres.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CB38DA-E482-446D-A2B1-813F5D5C2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3E02FA-A48D-4005-9E16-60D265C410FC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F1841C-F02A-44B7-B7F2-6DABF3BEE3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Définition de 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5BBAFA-748A-4355-BB66-081255C0EF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5279040"/>
          </a:xfrm>
        </p:spPr>
        <p:txBody>
          <a:bodyPr/>
          <a:lstStyle/>
          <a:p>
            <a:pPr lvl="0"/>
            <a:r>
              <a:rPr lang="fr-FR" sz="2200"/>
              <a:t>Exemple : définition d'une classe en php</a:t>
            </a:r>
          </a:p>
          <a:p>
            <a:pPr lvl="0"/>
            <a:r>
              <a:rPr lang="fr-FR" sz="2200"/>
              <a:t>&lt;?php</a:t>
            </a:r>
          </a:p>
          <a:p>
            <a:pPr lvl="0"/>
            <a:r>
              <a:rPr lang="fr-FR" sz="2200"/>
              <a:t>class Ecran {</a:t>
            </a:r>
          </a:p>
          <a:p>
            <a:pPr lvl="0"/>
            <a:r>
              <a:rPr lang="fr-FR" sz="2200"/>
              <a:t>       //attributs</a:t>
            </a:r>
          </a:p>
          <a:p>
            <a:pPr lvl="0"/>
            <a:r>
              <a:rPr lang="fr-FR" sz="2200"/>
              <a:t>       public $modele;</a:t>
            </a:r>
          </a:p>
          <a:p>
            <a:pPr lvl="0"/>
            <a:r>
              <a:rPr lang="fr-FR" sz="2200"/>
              <a:t>       public $prix;</a:t>
            </a:r>
          </a:p>
          <a:p>
            <a:pPr lvl="0"/>
            <a:r>
              <a:rPr lang="fr-FR" sz="2200"/>
              <a:t>       public $estAllume;</a:t>
            </a:r>
          </a:p>
          <a:p>
            <a:pPr lvl="0"/>
            <a:r>
              <a:rPr lang="fr-FR" sz="2200"/>
              <a:t>       public static $nbTotalEcrans;</a:t>
            </a:r>
          </a:p>
          <a:p>
            <a:pPr lvl="0"/>
            <a:r>
              <a:rPr lang="fr-FR" sz="2200"/>
              <a:t>       ...</a:t>
            </a:r>
          </a:p>
          <a:p>
            <a:pPr lvl="0"/>
            <a:r>
              <a:rPr lang="fr-FR" sz="2200"/>
              <a:t>}</a:t>
            </a:r>
          </a:p>
          <a:p>
            <a:pPr lvl="0"/>
            <a:r>
              <a:rPr lang="fr-FR" sz="2200"/>
              <a:t>?&gt;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CB38DA-E482-446D-A2B1-813F5D5C2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3E02FA-A48D-4005-9E16-60D265C410FC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F1841C-F02A-44B7-B7F2-6DABF3BEE3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 dirty="0"/>
              <a:t>Classes VS Instances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B1564D-3678-4F76-8429-D4402814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12" y="1972403"/>
            <a:ext cx="6435600" cy="36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6E9DA1A-BA81-4BA8-8B1B-6A5D64E5D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FE31D9-313F-479E-94D0-39B7780FF393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0B97EA-54DC-4111-B171-5DC106EC37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F0000"/>
                </a:solidFill>
                <a:cs typeface="Arial" pitchFamily="34"/>
              </a:rPr>
              <a:t>Attributs et 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943B60-9894-4D69-92FE-3BB2ADCA02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997720"/>
            <a:ext cx="9360000" cy="3670560"/>
          </a:xfrm>
        </p:spPr>
        <p:txBody>
          <a:bodyPr/>
          <a:lstStyle/>
          <a:p>
            <a:pPr lvl="0" hangingPunct="1">
              <a:buNone/>
            </a:pPr>
            <a:r>
              <a:rPr lang="fr-FR" sz="2800"/>
              <a:t>- Les variables de la classe s'appellent des </a:t>
            </a:r>
            <a:r>
              <a:rPr lang="fr-FR" sz="2800" b="1">
                <a:solidFill>
                  <a:srgbClr val="000080"/>
                </a:solidFill>
              </a:rPr>
              <a:t>attributs</a:t>
            </a:r>
          </a:p>
          <a:p>
            <a:pPr lvl="0" hangingPunct="1">
              <a:buNone/>
            </a:pPr>
            <a:r>
              <a:rPr lang="fr-FR" sz="2800"/>
              <a:t>- Les fonctions de la classe s'appellent des </a:t>
            </a:r>
            <a:r>
              <a:rPr lang="fr-FR" sz="2800" b="1">
                <a:solidFill>
                  <a:srgbClr val="000080"/>
                </a:solidFill>
              </a:rPr>
              <a:t>méthodes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A608BC5-E3EF-450F-B598-A8E44852CD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4F24C1-E595-43DE-8601-037E049DC753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D9A06E-4F02-4F02-A2C6-7F21B6209B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/>
              <a:t>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AB160A-FCA4-4061-AE68-73151773BE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fr-FR" sz="2200" b="1" dirty="0"/>
              <a:t>Attributs</a:t>
            </a:r>
            <a:r>
              <a:rPr lang="fr-FR" sz="2200" dirty="0"/>
              <a:t> = propriétés de ma classe.</a:t>
            </a:r>
          </a:p>
          <a:p>
            <a:pPr lvl="0">
              <a:buNone/>
            </a:pPr>
            <a:r>
              <a:rPr lang="fr-FR" sz="2200" dirty="0"/>
              <a:t>La déclaration d'un attribut s'effectue grâce à :</a:t>
            </a:r>
          </a:p>
          <a:p>
            <a:pPr lvl="0">
              <a:buNone/>
            </a:pPr>
            <a:r>
              <a:rPr lang="fr-FR" sz="2200" dirty="0"/>
              <a:t>   </a:t>
            </a:r>
            <a:r>
              <a:rPr lang="fr-FR" sz="2200" b="1" dirty="0" err="1"/>
              <a:t>facteurVisibilité</a:t>
            </a:r>
            <a:r>
              <a:rPr lang="fr-FR" sz="2200" dirty="0"/>
              <a:t> </a:t>
            </a:r>
            <a:r>
              <a:rPr lang="fr-FR" sz="2200" b="1" dirty="0" err="1"/>
              <a:t>mots-clé</a:t>
            </a:r>
            <a:r>
              <a:rPr lang="fr-FR" sz="2200" dirty="0"/>
              <a:t> </a:t>
            </a:r>
            <a:r>
              <a:rPr lang="fr-FR" sz="2200" b="1" dirty="0" err="1"/>
              <a:t>nomAttribut</a:t>
            </a:r>
            <a:r>
              <a:rPr lang="fr-FR" sz="2200" dirty="0"/>
              <a:t>;</a:t>
            </a:r>
          </a:p>
          <a:p>
            <a:pPr lvl="0">
              <a:buNone/>
            </a:pPr>
            <a:r>
              <a:rPr lang="fr-FR" sz="2200" dirty="0"/>
              <a:t>   </a:t>
            </a:r>
          </a:p>
          <a:p>
            <a:pPr lvl="0">
              <a:buNone/>
            </a:pPr>
            <a:r>
              <a:rPr lang="fr-FR" sz="2200" dirty="0"/>
              <a:t>Facteurs de visibilité : </a:t>
            </a:r>
            <a:r>
              <a:rPr lang="fr-FR" sz="2200" b="1" dirty="0"/>
              <a:t>public</a:t>
            </a:r>
            <a:r>
              <a:rPr lang="fr-FR" sz="2200" dirty="0"/>
              <a:t>, </a:t>
            </a:r>
            <a:r>
              <a:rPr lang="fr-FR" sz="2200" b="1" dirty="0" err="1"/>
              <a:t>private</a:t>
            </a:r>
            <a:r>
              <a:rPr lang="fr-FR" sz="2200" dirty="0"/>
              <a:t>, </a:t>
            </a:r>
            <a:r>
              <a:rPr lang="fr-FR" sz="2200" b="1" dirty="0" err="1"/>
              <a:t>protected</a:t>
            </a:r>
            <a:endParaRPr lang="fr-FR" sz="2200" b="1" dirty="0"/>
          </a:p>
          <a:p>
            <a:pPr lvl="0">
              <a:buNone/>
            </a:pPr>
            <a:r>
              <a:rPr lang="fr-FR" sz="2200" dirty="0"/>
              <a:t>   </a:t>
            </a:r>
            <a:r>
              <a:rPr lang="fr-FR" sz="2200" b="1" dirty="0"/>
              <a:t>public</a:t>
            </a:r>
            <a:r>
              <a:rPr lang="fr-FR" sz="2200" dirty="0"/>
              <a:t> : variable visible partout</a:t>
            </a:r>
          </a:p>
          <a:p>
            <a:pPr lvl="0">
              <a:buNone/>
            </a:pPr>
            <a:r>
              <a:rPr lang="fr-FR" sz="2200" dirty="0"/>
              <a:t>   </a:t>
            </a:r>
            <a:r>
              <a:rPr lang="fr-FR" sz="2200" b="1" dirty="0" err="1"/>
              <a:t>private</a:t>
            </a:r>
            <a:r>
              <a:rPr lang="fr-FR" sz="2200" dirty="0"/>
              <a:t> : variable visible uniquement dans la classe</a:t>
            </a:r>
          </a:p>
          <a:p>
            <a:pPr lvl="0">
              <a:buNone/>
            </a:pPr>
            <a:r>
              <a:rPr lang="fr-FR" sz="2200" dirty="0"/>
              <a:t>   </a:t>
            </a:r>
            <a:r>
              <a:rPr lang="fr-FR" sz="2200" b="1" dirty="0" err="1"/>
              <a:t>protected</a:t>
            </a:r>
            <a:r>
              <a:rPr lang="fr-FR" sz="2200" dirty="0"/>
              <a:t> : variable visible dans la classe et les sous-classes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A94C45E-9203-4A55-B584-638AB37D3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62FA59C-564D-4F53-81D7-A7897C203B55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B495E5-3F11-4967-83A9-80DDFB4FCB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 dirty="0"/>
              <a:t>Attributs de l’instance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6CB1B-19ED-4B77-8F9F-88FCF5F035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fr-FR" sz="2200" dirty="0"/>
              <a:t>- </a:t>
            </a:r>
            <a:r>
              <a:rPr lang="fr-FR" sz="2200" b="1" dirty="0"/>
              <a:t>Variable d'instance </a:t>
            </a:r>
            <a:r>
              <a:rPr lang="fr-FR" sz="2200" dirty="0"/>
              <a:t>: "propre à chaque objet" (interne à l'objet)</a:t>
            </a:r>
          </a:p>
          <a:p>
            <a:pPr marL="342900" indent="-342900"/>
            <a:r>
              <a:rPr lang="fr-FR" sz="2200" dirty="0"/>
              <a:t>Est-ce que chaque Ecran aura un attribut </a:t>
            </a:r>
            <a:r>
              <a:rPr lang="fr-FR" sz="2200" dirty="0" err="1"/>
              <a:t>modele</a:t>
            </a:r>
            <a:r>
              <a:rPr lang="fr-FR" sz="2200" dirty="0"/>
              <a:t> ? =&gt; </a:t>
            </a:r>
            <a:r>
              <a:rPr lang="fr-FR" sz="2200" i="1" dirty="0"/>
              <a:t>oui</a:t>
            </a:r>
          </a:p>
          <a:p>
            <a:pPr marL="342900" indent="-342900"/>
            <a:endParaRPr lang="fr-FR" sz="2200" i="1" dirty="0"/>
          </a:p>
          <a:p>
            <a:pPr marL="342900" indent="-342900"/>
            <a:r>
              <a:rPr lang="fr-FR" sz="2200" dirty="0"/>
              <a:t>On dit que </a:t>
            </a:r>
            <a:r>
              <a:rPr lang="fr-FR" sz="2200" i="1" dirty="0" err="1"/>
              <a:t>modele</a:t>
            </a:r>
            <a:r>
              <a:rPr lang="fr-FR" sz="2200" dirty="0"/>
              <a:t> est une variable d'instance</a:t>
            </a:r>
          </a:p>
          <a:p>
            <a:pPr lvl="0">
              <a:buNone/>
            </a:pPr>
            <a:r>
              <a:rPr lang="fr-FR" sz="2200" dirty="0"/>
              <a:t>    Pour utiliser une variable d'instance =&gt; </a:t>
            </a:r>
            <a:r>
              <a:rPr lang="fr-FR" sz="2200" dirty="0" err="1"/>
              <a:t>nomObjet</a:t>
            </a:r>
            <a:r>
              <a:rPr lang="fr-FR" sz="2200" dirty="0"/>
              <a:t>-&gt;</a:t>
            </a:r>
            <a:r>
              <a:rPr lang="fr-FR" sz="2200" dirty="0" err="1"/>
              <a:t>nomAttribut</a:t>
            </a:r>
            <a:endParaRPr lang="fr-FR" sz="2200" dirty="0"/>
          </a:p>
          <a:p>
            <a:pPr lvl="0">
              <a:buNone/>
            </a:pPr>
            <a:endParaRPr lang="fr-FR" sz="2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4EC89-3271-40F9-AB50-14743ABAF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82" y="4506333"/>
            <a:ext cx="5309264" cy="751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F8F193D-43FA-45C0-9C54-3B8F6EC4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B3B31EF-98F5-4B9B-82F6-B2401C65348D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72E1A-97C2-41FF-9E7D-3EB5F88B8A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0000" y="180000"/>
            <a:ext cx="8460000" cy="1260000"/>
          </a:xfrm>
        </p:spPr>
        <p:txBody>
          <a:bodyPr/>
          <a:lstStyle/>
          <a:p>
            <a:pPr lvl="0"/>
            <a:r>
              <a:rPr lang="fr-FR" dirty="0"/>
              <a:t>Attributs de la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BCE956-B728-42F0-9BD5-9FEC8FCCDC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326756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fr-FR" sz="2200" dirty="0"/>
              <a:t>- Variable de classe (statique) : attribut partagé par l'ensemble des instances/objets</a:t>
            </a:r>
          </a:p>
          <a:p>
            <a:pPr lvl="0">
              <a:buNone/>
            </a:pPr>
            <a:r>
              <a:rPr lang="fr-FR" sz="2200" dirty="0"/>
              <a:t>  On marquera cette variable "</a:t>
            </a:r>
            <a:r>
              <a:rPr lang="fr-FR" sz="2200" dirty="0" err="1"/>
              <a:t>static</a:t>
            </a:r>
            <a:r>
              <a:rPr lang="fr-FR" sz="2200" dirty="0"/>
              <a:t>"</a:t>
            </a:r>
          </a:p>
          <a:p>
            <a:pPr lvl="0">
              <a:buNone/>
            </a:pPr>
            <a:r>
              <a:rPr lang="fr-FR" sz="2200" dirty="0"/>
              <a:t>  </a:t>
            </a:r>
            <a:r>
              <a:rPr lang="fr-FR" sz="2200" b="1" dirty="0"/>
              <a:t>public </a:t>
            </a:r>
            <a:r>
              <a:rPr lang="fr-FR" sz="2200" b="1" dirty="0" err="1"/>
              <a:t>static</a:t>
            </a:r>
            <a:r>
              <a:rPr lang="fr-FR" sz="2200" b="1" dirty="0"/>
              <a:t> $</a:t>
            </a:r>
            <a:r>
              <a:rPr lang="fr-FR" sz="2200" b="1" dirty="0" err="1"/>
              <a:t>nbTotalEcrans</a:t>
            </a:r>
            <a:r>
              <a:rPr lang="fr-FR" sz="2200" dirty="0"/>
              <a:t>;</a:t>
            </a:r>
          </a:p>
          <a:p>
            <a:pPr lvl="0">
              <a:buNone/>
            </a:pPr>
            <a:r>
              <a:rPr lang="fr-FR" sz="2200" dirty="0"/>
              <a:t>  </a:t>
            </a:r>
          </a:p>
          <a:p>
            <a:pPr lvl="0">
              <a:buNone/>
            </a:pPr>
            <a:r>
              <a:rPr lang="fr-FR" sz="2200" dirty="0"/>
              <a:t>  L'appel s'effectuera avec : </a:t>
            </a:r>
            <a:r>
              <a:rPr lang="fr-FR" sz="2200" dirty="0" err="1"/>
              <a:t>NomClasse</a:t>
            </a:r>
            <a:r>
              <a:rPr lang="fr-FR" sz="2200" dirty="0"/>
              <a:t>::</a:t>
            </a:r>
            <a:r>
              <a:rPr lang="fr-FR" sz="2200" dirty="0" err="1"/>
              <a:t>nomAttribut</a:t>
            </a:r>
            <a:endParaRPr lang="fr-FR" sz="2200" dirty="0"/>
          </a:p>
          <a:p>
            <a:pPr lvl="0">
              <a:buNone/>
            </a:pPr>
            <a:r>
              <a:rPr lang="fr-FR" sz="2200" dirty="0"/>
              <a:t>  </a:t>
            </a:r>
            <a:r>
              <a:rPr lang="fr-FR" sz="2200" b="1" dirty="0"/>
              <a:t>Ecran::$</a:t>
            </a:r>
            <a:r>
              <a:rPr lang="fr-FR" sz="2200" b="1" dirty="0" err="1"/>
              <a:t>nbTotalEcrans</a:t>
            </a:r>
            <a:endParaRPr lang="fr-FR" sz="2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Personnalisé</PresentationFormat>
  <Paragraphs>181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StarSymbol</vt:lpstr>
      <vt:lpstr>Times New Roman</vt:lpstr>
      <vt:lpstr>Trebuchet MS</vt:lpstr>
      <vt:lpstr>Standard</vt:lpstr>
      <vt:lpstr>Titre1</vt:lpstr>
      <vt:lpstr>diapo%20dawan%20</vt:lpstr>
      <vt:lpstr>Présentation PowerPoint</vt:lpstr>
      <vt:lpstr>Qu'est ce qu'un objet ?</vt:lpstr>
      <vt:lpstr>Définition de classes</vt:lpstr>
      <vt:lpstr>Définition de classes</vt:lpstr>
      <vt:lpstr>Classes VS Instances</vt:lpstr>
      <vt:lpstr>Attributs et méthodes</vt:lpstr>
      <vt:lpstr>Attributs</vt:lpstr>
      <vt:lpstr>Attributs de l’instance</vt:lpstr>
      <vt:lpstr>Attributs de la classe</vt:lpstr>
      <vt:lpstr>Methodes</vt:lpstr>
      <vt:lpstr>Convention d'écriture</vt:lpstr>
      <vt:lpstr>Instanciation d’objet le constructeur</vt:lpstr>
      <vt:lpstr>Instanciation d’objet le destructeur</vt:lpstr>
      <vt:lpstr>Méthodes magiques</vt:lpstr>
      <vt:lpstr>Atelier</vt:lpstr>
      <vt:lpstr>Les namespaces</vt:lpstr>
      <vt:lpstr>Autoload des classes</vt:lpstr>
      <vt:lpstr>Autoload des classes</vt:lpstr>
      <vt:lpstr>Cas 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254</cp:revision>
  <cp:lastPrinted>2016-08-29T12:46:41Z</cp:lastPrinted>
  <dcterms:created xsi:type="dcterms:W3CDTF">2009-10-30T17:42:51Z</dcterms:created>
  <dcterms:modified xsi:type="dcterms:W3CDTF">2020-06-01T10:36:13Z</dcterms:modified>
</cp:coreProperties>
</file>