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357" r:id="rId10"/>
    <p:sldId id="264" r:id="rId11"/>
    <p:sldId id="270" r:id="rId12"/>
    <p:sldId id="266" r:id="rId13"/>
    <p:sldId id="267" r:id="rId14"/>
    <p:sldId id="356" r:id="rId15"/>
    <p:sldId id="358" r:id="rId16"/>
    <p:sldId id="271" r:id="rId17"/>
    <p:sldId id="359" r:id="rId18"/>
    <p:sldId id="272" r:id="rId19"/>
    <p:sldId id="273" r:id="rId20"/>
    <p:sldId id="274" r:id="rId21"/>
    <p:sldId id="275" r:id="rId2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C1C1606-27FF-4745-B003-F80C43A538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78EBFA-B362-427C-89C9-AC1387CA3F4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FF950F-5B34-4678-95D3-506361DEE1B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94C77-513F-4C59-93EC-6EF95CF425F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CD964D2-1527-41A8-9504-7D10A04A79C9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569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2056DF-6E40-4AD5-B98D-B0B35C8BF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C94445-2EF3-410F-A132-C9F002432C1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4929103-9423-4AA3-8BEB-BB0F40811C9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B8FE4-C8DB-4C59-9A49-8556ABC3DD2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A1D1-28CD-43C1-87FD-3D1D4CF5F1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F5AB06-4A74-4A9F-8051-C64C3678F8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C8E15A-4C8F-4F31-BCF7-6B6A0F989E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3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F2C46B-D25E-47C5-9CE7-24202F21D9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66B5566-B9DE-4205-A0CE-A32A39E7EAB6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08B12B-6DA9-44DC-8163-31B2D5A4F7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C4CC102-B1D1-4E9B-96D8-7D25A29421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3ED384-5D19-4AF4-9F6F-935CDFCD7F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FF4519E-8681-4268-8651-496C6396A4F3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FDAAAED-6E42-4142-AC10-D2E1220ECE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4A17B37-3488-44CA-B57E-FC0C64E2DC0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61834A51-DF55-4560-9E4F-D8092E086C5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E587F0-CAC6-4D97-82C8-E9AEF2FC4351}" type="slidenum">
              <a:t>11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F2BF5193-CD80-4989-806D-DAE5883E5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84098862-53C4-449F-85F2-0EA3331BCB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DE437434-CDB5-4769-81C6-92D8629D868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030064-28E4-4E0A-8C40-6B5FF02AEC7F}" type="slidenum">
              <a:t>12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B0DD589A-83C7-45FC-B960-14A43B79D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FAB420A6-422B-43E5-924B-3F0179AD31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pPr lvl="0"/>
            <a:r>
              <a:rPr lang="fr-FR"/>
              <a:t>Etc/ contient la config de l’instance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1196174E-9BBB-4D3C-9A15-EEA11236AE3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82CCE92-D547-4851-BE3B-5721E22A8D2D}" type="slidenum">
              <a:t>13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A95C7F6A-BAD2-4A31-9433-AF0D1DA68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8C74ABE5-888A-4217-86FE-07D203D6E1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pPr lvl="0"/>
            <a:r>
              <a:rPr lang="fr-FR"/>
              <a:t>Etc/ contient la config de l’instance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C7F19E73-8685-420F-B4ED-BB3F61D35A4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36483A-EDF0-4DBE-AFBD-2C9CC11EEDF7}" type="slidenum">
              <a:t>14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7DD42257-29A2-491B-9D50-286E765040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5B870E7-DAF6-4100-BE96-264312A1E7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790A46-77F2-45DF-85F1-47020185AE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0A6C196-561B-4387-962B-D64014614A1B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1B8445-D96A-4D8F-99C2-1F4A3B4628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781880-240D-4240-92AC-52FBB6134E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790A46-77F2-45DF-85F1-47020185AE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0A6C196-561B-4387-962B-D64014614A1B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1B8445-D96A-4D8F-99C2-1F4A3B4628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781880-240D-4240-92AC-52FBB6134E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36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471F59-AD6A-4147-8CFC-90344C4EF5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CA1FA3E-8649-4AA1-A7CC-9F7E584A6BBE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35819BB-E5C9-41EC-978D-23F649F77F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FA79315-8203-4EFF-8B4F-6B07EB3B31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71B22-ED9D-4011-9E65-6966E8833A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896842A-1A23-4615-9922-90D11C756835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65BF89-3889-488B-A713-1E0C7299B7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4ECDA7F-0750-4498-8693-D36A0F3E02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AA2A75-1C27-442D-B2D9-2A289727BC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22811B1-E58C-46B3-827F-20EFB137C448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4248D7E-7757-41C6-B350-3FB1148652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0C0849B-67EA-4E8E-83F2-703F0996C0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9B370ED3-5E16-4FFD-A4D6-EA2FB472B6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F12DF54-A86E-4679-AE48-28AD37C4A0A8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A231A60-8026-4986-82A9-C2F304C81F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C44FE4-9C04-4B61-9E34-549CF7DC27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DB5C06C-F4E7-476E-8CA0-53BEA6714B14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E3678A-F576-4A43-84D3-FFBA3F4583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387C658-8147-42A8-9AFD-D4A31F31FA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062A4A63-C513-42EF-AC6A-A015EDFC46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B329C99-74E0-4DB5-BDC6-9B13B7F8FC85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65E6BEA-B17C-4770-98C1-12925F9C61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F66B8E5C-3C09-44A8-86CC-165E9D77EC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15A52B6-BA2C-4008-9B1D-F3F08EAB6AC6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33CF6D8-E660-4C94-AE5A-3C4CC2ADE2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6695B1-AF48-4410-9396-BCC010F3F2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55B79CB-1F1A-4F02-A0B1-ECDCA6D399B9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47C0BF4-8305-4CA1-B366-192AA3D34D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558157-7F57-45F9-93B7-84AA47A0FF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DC0F18-94FB-4B26-8E70-E5FDFB19A3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70A3A0E-5D31-4AF4-BE25-7B53C34ABA35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57D18D-8D71-470A-AEE3-94BBDD70C5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10B45C1-567F-4356-9860-E6F9586431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DB014E-5EAF-4F80-9DCF-D81619CAF5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6B9E39A-88AE-4BCC-BF5E-92FB4940FA0A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0DC20E-D087-4361-AB05-008334C18B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27A7351-A82B-4682-8F26-E357420B9B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C68F1C8C-AD99-4E72-AA3B-E853EC6349E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C8698D9-8313-4471-A594-DE5AD12CDA19}" type="slidenum">
              <a:t>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6B131388-862D-4D5B-97CF-14322E706F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D188966C-9F51-4CE4-97B3-5507AFC1F8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BBE34A4-A143-43C8-91ED-1EAE9A778E1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94F8F1-59AB-44B0-8937-69F2F8D2768A}" type="slidenum">
              <a:t>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5B2E8D11-5712-4095-AFAE-212476528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84AA0B92-B06C-450A-8A7E-DC8ADB679B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pPr lvl="0"/>
            <a:r>
              <a:rPr lang="fr-FR"/>
              <a:t>Fortement conseillé d’attendre la version LTS (prévu pour courant 2019 pour la V4)</a:t>
            </a:r>
          </a:p>
          <a:p>
            <a:pPr lvl="0"/>
            <a:r>
              <a:rPr lang="fr-FR"/>
              <a:t>V3.4 (LongTermSupport)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9433F-6804-46A6-96F3-85C0A718B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B3AEE-E727-44A3-9C35-C7F0ACDC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01287-7BE8-4F49-9596-A0B99577F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75A5DF-8B37-4050-A8B2-BD3BA22801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0486E-C61E-4E0A-95D7-5B0412A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DC8332-E9C8-4B07-9D9E-008F5712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2F2EFA-8E88-42B4-8F99-E2656999C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393925-C2B1-4EAF-8727-C8BB391CC1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D2F429-701E-41C2-8E10-CAEB7265F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C4A7BB-CD49-4CB3-88BA-864C82F1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C86230-8BBD-42B3-A690-1AEC9295B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F088E6-D994-4CB9-AF6B-59BCD0D426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3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81C39-13D8-4C64-A8BA-97AAB4DB5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85F7E5-F4BA-4671-909B-A947F841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00076-2C52-49B4-B84F-2D121249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1A162-98FA-4272-A2C7-BA471FB1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865D6-FA7C-4DCD-A0ED-746BB3E5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B3462-4DB7-46AE-B418-A171D488753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3DBB6-28B3-4316-8E94-0D2B1282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909F0-25C1-4E56-B3E0-5A5A7682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2052BD-D315-481B-920F-35C5EAB5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94C5A-736F-4A96-A57A-32761642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B84D1-59E9-4F27-99C1-249C5916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AFAA3F-07AD-4992-851E-1F5869C5E4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0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0A5A3-C69A-4DC4-903D-883DD21C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06C57-1F4A-41A1-91CC-9F70ED5C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47CFA-2379-4241-8166-989B7F86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3BF11-1965-43AF-9A82-4EECA0FD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FA414-DBFA-40AF-93F9-75513EA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238419-726E-43AF-B94C-EFB8CA3203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9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1C684-690B-4A37-B7B8-575FFF45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70D20-02F9-495B-9C44-BCACE370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B1218E-B996-4CA9-8D7F-1ADC99F7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B2D1C9-CE9D-41B9-BE4A-693968C7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8421EC-620A-4574-913C-45BF2D75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642100-ACE6-417C-AAB2-885A7C8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4B400A-8D95-4F03-B8E1-0B58A7A047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55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6AC48-2337-4D0A-BEFF-6D39C7A1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40AEAF-CC88-42CA-9390-8F85FDA9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BB5D22-143B-4B38-95A8-099D20AFB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0F8FBF-5A04-456B-BC0A-E950F8E60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896F6A-67E1-462B-A14A-B9BA0FD06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3B8AB8-26B1-4D28-BBB0-B1BAF3A3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AE2D02-DF90-4716-ABE2-2988FE61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B1D56-4A23-42D7-A5CD-9ECDCCF1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C26EB-29CD-47DE-BD4D-664FE4D54D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9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DD2FA-B5FF-4FC6-A8D6-2610C83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8419E-7C96-4CFA-9D9C-99218327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B49134-3DA0-4272-8117-03F8AF38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19C3C4-3D82-414C-8636-817CDFA2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A53BCF-1704-4EE4-90F8-2709C1A5814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746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195502-CD48-4493-9BC6-CBB174E9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7243B9-094F-4DE0-A644-694BCF28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64D9C4-FE18-4FC4-8EF8-3053C982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98186-8FE9-4227-B912-36DC308677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870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46B3A-9E9E-4DE7-AC86-44CCF6ED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186FB-A939-4D2C-8C44-977067F4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8C870B-4614-448C-BC25-1E0874165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C0C03C-A7C5-4A9B-AF53-098C396D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9CE01-5DDB-487A-AC19-E49868AD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862C5B-6B3F-4CE7-929A-38F8EA6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B63B59-D768-48DC-84E2-4A41B6E3B3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8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62981-B37D-4179-980A-6E47B446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B3D22-3C2E-4B7B-8D65-C6E9BD6E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1B6570-44DD-42A2-B614-B6D5D85F9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897D62F-1790-48D3-922F-1827DA1015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97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A932D-56F0-4C66-B4D3-4618DDC0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A4B7AE-BFEF-486C-B797-EFF517EE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F1B01B-5F61-4A23-AAB1-78E14444A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6370A3-4B4C-4EDA-A274-717B43F3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DDAE36-7F00-43A8-A05E-F05C08FB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78C97-2191-4428-A7CD-81E6F02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477444-A4BB-44D5-92EB-B6699A43A8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6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A0B6E-FA2B-46E1-80F0-E794A2E8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BE0A9-6C63-439F-AD7B-DC93A4CD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9D5FD-45F9-42B6-804C-301FFD0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C80AB-5235-484F-9808-BD04C5F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030B5-1CF3-4487-9A28-8349242D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0A3013-00BD-4E8F-BBF5-7F498E7F68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271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4B54F3-8DC9-4B24-A2C2-5FF10859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EE2DAB-0D19-4A04-8B91-4455CAC2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EBFF8-A962-4316-8BDC-78E56CE9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EA48B-E95C-4CFA-93F1-D4D60CCA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FEE7C-4B69-4CFF-92E3-B7BDB82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BCE1E1-FC92-432B-B748-49A3EF2138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6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4C9B9-2BA1-4331-BCB2-BFD01E79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F1BDC1-6162-4E40-878A-376339ED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631E1A-C5A6-4B24-9F9D-238AB0DBF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8B07EB7-1158-43DD-A299-F92445015C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5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47505-7F30-40F1-A758-03FED10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DA8A5-3DDE-43CA-9081-C709F8E8B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D6DC0-65BD-48D3-B1C0-1FCE6D7E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48D23F-3F0B-4A17-A891-7DB283C96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7463D7-5A80-4EA3-BAEE-95FB85954A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8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A8C31-279F-4789-9C07-C093E7B3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BB6DEF-FA6C-4ED8-9713-43383E30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501E05-E84C-4AD3-8C6C-89E917AF0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808AA-CA92-4A2B-AB1E-4C9C003D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57C49E-7528-481B-8B5F-914CCD38D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C9E9E-6BC6-4841-A45B-E0C80125E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EFF3B0-9539-4DB0-8402-DA173FCB8D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9719A-3420-4E6D-9A29-648E1618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6A64CD-3E89-432B-95A0-B0EA43FDB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9B2AEA-4914-41B7-AC8E-218A51F624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89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D00D54-BE0D-44CF-AC5F-5263614EE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29C8DC8-F432-49B9-BEC6-B5B9CD03561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378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3FE55-6535-49F2-B9E5-CA9BB127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1A1F6-C735-42D0-BA2B-C57EA281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F3771F-DC98-4632-99EF-61489BA4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8DB09E-37B1-4EAD-BD81-E35DCE6844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B695FC5-292A-4627-914C-5FFD1F01DC5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6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1E06A-9755-459A-8271-347C4FE5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C2A82D-EB10-4A85-A09F-702B112B9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C98983-AEC3-400E-BF2F-301398C9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90A85E-D657-4CCF-88E2-179AC1750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5BB533-3722-4578-A605-E2599A5FF9C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8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1AFCA4-81D4-4F88-8B15-9BE75125B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21005-63C3-4E8E-B001-A5D536C32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3AE34-B415-4998-B0F8-D24F5CC2F2A8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D4B80C-F328-4D6A-A59D-5262C28B3A6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50313C5-075F-4B87-A12D-69A7F721DC61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085FAF3-229F-47A1-A2B0-BD3DF2E65E54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46D06-D7E3-4C3A-917A-68307A8257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9A39E6-BF02-483A-9CC3-F375CA04D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E5CD5-8606-4D07-B37C-7949791B4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40774D-9ED4-46DF-82D9-1E7D59055E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5CC94-181A-4779-8BB7-7A61EA065CE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F1854-47DD-4BAD-BC04-EDC04284BC9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0F662A-42AE-41A2-A376-4C4D379E0D2B}" type="slidenum"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5179EA-FFE9-4D96-A6D9-62F154DB9EF3}"/>
              </a:ext>
            </a:extLst>
          </p:cNvPr>
          <p:cNvSpPr txBox="1"/>
          <p:nvPr/>
        </p:nvSpPr>
        <p:spPr>
          <a:xfrm>
            <a:off x="0" y="6840000"/>
            <a:ext cx="10080000" cy="305280"/>
          </a:xfrm>
          <a:prstGeom prst="rect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                                                                                                                                                             DAWAN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F69FEA-DDC6-4242-AE59-3369F9317021}"/>
              </a:ext>
            </a:extLst>
          </p:cNvPr>
          <p:cNvSpPr txBox="1"/>
          <p:nvPr/>
        </p:nvSpPr>
        <p:spPr>
          <a:xfrm>
            <a:off x="3745080" y="7292880"/>
            <a:ext cx="3542400" cy="171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marL="0" marR="0" lvl="0" indent="0" algn="l" rtl="0" hangingPunct="0">
              <a:buNone/>
              <a:tabLst/>
            </a:pPr>
            <a:r>
              <a:rPr lang="fr-FR" sz="1200">
                <a:latin typeface="Times New Roman" pitchFamily="18"/>
                <a:ea typeface="Arial Unicode MS" pitchFamily="2"/>
                <a:cs typeface="Tahoma" pitchFamily="2"/>
              </a:rPr>
              <a:t>Reproduction interdite sans autorisation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ymfony.com/downloa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184C100F-9CE4-4E92-8A68-944CAC416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A4B3809-C9B0-4706-858E-038ED82A527A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B83947-C46E-468E-82B5-54564B1E5D81}"/>
              </a:ext>
            </a:extLst>
          </p:cNvPr>
          <p:cNvSpPr txBox="1"/>
          <p:nvPr/>
        </p:nvSpPr>
        <p:spPr>
          <a:xfrm>
            <a:off x="1260000" y="2189160"/>
            <a:ext cx="8100000" cy="37231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compatLnSpc="0"/>
          <a:lstStyle/>
          <a:p>
            <a:pPr lvl="0" algn="ctr" rtl="0" hangingPunct="0"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6000" b="1" i="0" u="none" strike="noStrike" kern="1200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Times New Roman" pitchFamily="18"/>
              <a:cs typeface="Arial" pitchFamily="34"/>
            </a:endParaRPr>
          </a:p>
          <a:p>
            <a:pPr lvl="0" algn="ctr" rtl="0" hangingPunct="0"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6000" b="1" i="0" u="none" strike="noStrike" kern="1200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Times New Roman" pitchFamily="18"/>
              <a:cs typeface="Arial" pitchFamily="34"/>
            </a:endParaRPr>
          </a:p>
          <a:p>
            <a:pPr marL="0" marR="0" lvl="0" indent="0" algn="ctr" rtl="0" hangingPunct="0"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fr-FR" sz="2200" b="1" dirty="0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2"/>
                <a:cs typeface="Arial" pitchFamily="32"/>
              </a:rPr>
              <a:t>Thomas Aldaitz</a:t>
            </a:r>
          </a:p>
          <a:p>
            <a:pPr marL="0" marR="0" lvl="0" indent="0" algn="ctr" rtl="0" hangingPunct="0"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fr-FR" sz="2200" dirty="0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2"/>
                <a:cs typeface="Arial" pitchFamily="32"/>
              </a:rPr>
              <a:t>taldaitz@dawan.fr</a:t>
            </a:r>
            <a:br>
              <a:rPr lang="fr-FR" sz="1800" dirty="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Arial" pitchFamily="32"/>
                <a:cs typeface="Arial" pitchFamily="32"/>
              </a:rPr>
            </a:br>
            <a:endParaRPr lang="fr-FR" sz="1800" dirty="0">
              <a:solidFill>
                <a:srgbClr val="F20000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2"/>
              <a:cs typeface="Arial" pitchFamily="3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4A2DB1F5-9D61-4D0D-BB2F-A52BF39D1B5F}"/>
              </a:ext>
            </a:extLst>
          </p:cNvPr>
          <p:cNvSpPr/>
          <p:nvPr/>
        </p:nvSpPr>
        <p:spPr>
          <a:xfrm>
            <a:off x="216000" y="0"/>
            <a:ext cx="0" cy="756000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108000" tIns="63000" rIns="108000" bIns="63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C29A25-84D9-4DE2-A939-27484F66D5C9}"/>
              </a:ext>
            </a:extLst>
          </p:cNvPr>
          <p:cNvSpPr/>
          <p:nvPr/>
        </p:nvSpPr>
        <p:spPr>
          <a:xfrm>
            <a:off x="144000" y="1044000"/>
            <a:ext cx="3780000" cy="36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108000" tIns="63000" rIns="108000" bIns="6300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 baseline="0">
                <a:ln>
                  <a:noFill/>
                </a:ln>
                <a:solidFill>
                  <a:srgbClr val="999999"/>
                </a:solidFill>
                <a:latin typeface="Trebuchet MS" pitchFamily="34"/>
                <a:ea typeface="Trebuchet MS" pitchFamily="34"/>
                <a:cs typeface="Times New Roman" pitchFamily="18"/>
              </a:rPr>
              <a:t>Formation, Conseil, Ingénierie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F7677DE-A746-4D48-907B-CEF581DDCB89}"/>
              </a:ext>
            </a:extLst>
          </p:cNvPr>
          <p:cNvSpPr txBox="1"/>
          <p:nvPr/>
        </p:nvSpPr>
        <p:spPr>
          <a:xfrm>
            <a:off x="1260000" y="5592600"/>
            <a:ext cx="8460000" cy="715320"/>
          </a:xfrm>
          <a:prstGeom prst="rect">
            <a:avLst/>
          </a:prstGeom>
          <a:solidFill>
            <a:srgbClr val="99CCFF">
              <a:alpha val="15000"/>
            </a:srgbClr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Plus d'informations sur </a:t>
            </a:r>
            <a:r>
              <a:rPr lang="fr-FR" sz="2200" b="0" i="0" u="sng" strike="noStrike" kern="1200" spc="0" baseline="0">
                <a:ln>
                  <a:noFill/>
                </a:ln>
                <a:solidFill>
                  <a:srgbClr val="F2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http://www.dawan.fr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Contactez notre service commercial au </a:t>
            </a: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Arial" pitchFamily="34"/>
              </a:rPr>
              <a:t>0800.10.10.97</a:t>
            </a:r>
            <a:r>
              <a:rPr lang="fr-FR" sz="10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(prix d'un appel local)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2F5778-487E-4A7C-8D7F-466C3E466ED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18680" y="2340000"/>
            <a:ext cx="5341320" cy="1855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C8F717A-EC1A-485F-8621-2FA12DC50B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2757436-C3C4-42EC-A0F3-F69FAFC4871E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A341D9-F99D-4B83-BA31-1F15A2A9A3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Environnement de travail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3E01BE-ADEA-4D30-A0B4-78EA958683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IDE : Eclipse/PDT | Netbeans | PHPStorm | ...</a:t>
            </a:r>
          </a:p>
          <a:p>
            <a:pPr lvl="0"/>
            <a:r>
              <a:rPr lang="fr-FR"/>
              <a:t>Environnement AMP + navigateur</a:t>
            </a:r>
          </a:p>
          <a:p>
            <a:pPr lvl="0"/>
            <a:r>
              <a:rPr lang="fr-FR"/>
              <a:t>composer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0A54C0-89AC-46D9-87AC-570296D7A925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682249-5EDB-4349-86B0-DDC3556EF245}" type="slidenum">
              <a:t>11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90FB1DC2-B9A9-4B70-85D3-F78CC1B459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9999" y="148315"/>
            <a:ext cx="8460001" cy="1107000"/>
          </a:xfrm>
        </p:spPr>
        <p:txBody>
          <a:bodyPr/>
          <a:lstStyle/>
          <a:p>
            <a:pPr lvl="0"/>
            <a:r>
              <a:rPr lang="fr-FR" sz="4400"/>
              <a:t>Projets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C4E78EAB-6692-4D87-A0D7-7C5DFB36BA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1619996"/>
            <a:ext cx="9359999" cy="5048283"/>
          </a:xfrm>
        </p:spPr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/>
              <a:t> Drupal, phpBB, Laravel, eZ Publish, Composer, Magento, Piwik, Silex, OroCRM, Doctrine ...</a:t>
            </a:r>
          </a:p>
        </p:txBody>
      </p:sp>
      <p:pic>
        <p:nvPicPr>
          <p:cNvPr id="5" name="Image 3">
            <a:extLst>
              <a:ext uri="{FF2B5EF4-FFF2-40B4-BE49-F238E27FC236}">
                <a16:creationId xmlns:a16="http://schemas.microsoft.com/office/drawing/2014/main" id="{62575A00-F245-4AA0-8372-D8614A26039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9998" y="2880003"/>
            <a:ext cx="1439997" cy="14399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4">
            <a:extLst>
              <a:ext uri="{FF2B5EF4-FFF2-40B4-BE49-F238E27FC236}">
                <a16:creationId xmlns:a16="http://schemas.microsoft.com/office/drawing/2014/main" id="{45FC447A-E3D1-48EA-864B-7CF40105D58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00003" y="2895475"/>
            <a:ext cx="1424516" cy="14245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5">
            <a:extLst>
              <a:ext uri="{FF2B5EF4-FFF2-40B4-BE49-F238E27FC236}">
                <a16:creationId xmlns:a16="http://schemas.microsoft.com/office/drawing/2014/main" id="{1E9D5BF3-87C3-4E34-B41E-2041A9C6DAC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500000" y="2880003"/>
            <a:ext cx="1439997" cy="14399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 6">
            <a:extLst>
              <a:ext uri="{FF2B5EF4-FFF2-40B4-BE49-F238E27FC236}">
                <a16:creationId xmlns:a16="http://schemas.microsoft.com/office/drawing/2014/main" id="{C36B35CA-0CA2-4557-891C-8404B119E21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428881" y="2880003"/>
            <a:ext cx="1491121" cy="14911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 7">
            <a:extLst>
              <a:ext uri="{FF2B5EF4-FFF2-40B4-BE49-F238E27FC236}">
                <a16:creationId xmlns:a16="http://schemas.microsoft.com/office/drawing/2014/main" id="{BD655EFB-FB57-4E45-BDC5-23139DE03F1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8100002" y="2700003"/>
            <a:ext cx="1856515" cy="22035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 8">
            <a:extLst>
              <a:ext uri="{FF2B5EF4-FFF2-40B4-BE49-F238E27FC236}">
                <a16:creationId xmlns:a16="http://schemas.microsoft.com/office/drawing/2014/main" id="{886804AA-8CBE-4526-AA12-BAD905FA6775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99998" y="4859999"/>
            <a:ext cx="1439997" cy="14399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 9">
            <a:extLst>
              <a:ext uri="{FF2B5EF4-FFF2-40B4-BE49-F238E27FC236}">
                <a16:creationId xmlns:a16="http://schemas.microsoft.com/office/drawing/2014/main" id="{EB47E5A8-4C85-48A8-B824-090342B5CC8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3060003" y="4679999"/>
            <a:ext cx="1907639" cy="190763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Image 10">
            <a:extLst>
              <a:ext uri="{FF2B5EF4-FFF2-40B4-BE49-F238E27FC236}">
                <a16:creationId xmlns:a16="http://schemas.microsoft.com/office/drawing/2014/main" id="{F2CB45ED-833A-4C9F-8C37-14256F89C24A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579997" y="4140000"/>
            <a:ext cx="3060003" cy="30600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812216A-CFA7-41A2-9251-54A744C48373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922C1A-D61B-4DF8-A595-198771F23601}" type="slidenum">
              <a:t>12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108628C-AC79-4515-8DCB-636F3A6E8E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9999" y="148315"/>
            <a:ext cx="8460001" cy="1107000"/>
          </a:xfrm>
        </p:spPr>
        <p:txBody>
          <a:bodyPr/>
          <a:lstStyle/>
          <a:p>
            <a:pPr lvl="0"/>
            <a:r>
              <a:rPr lang="fr-FR" sz="4400"/>
              <a:t>Différence Symfony 3 &amp; 4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E9C7539-45AE-496B-B7DB-DC5DE306276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1619996"/>
            <a:ext cx="9359999" cy="5048283"/>
          </a:xfrm>
        </p:spPr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Part d’une installation légère (</a:t>
            </a:r>
            <a:r>
              <a:rPr lang="fr-FR" dirty="0" err="1"/>
              <a:t>symfony</a:t>
            </a:r>
            <a:r>
              <a:rPr lang="fr-FR" dirty="0"/>
              <a:t>/skeleton)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Code de l’application : </a:t>
            </a:r>
            <a:r>
              <a:rPr lang="fr-FR" dirty="0" err="1"/>
              <a:t>BundleLess</a:t>
            </a: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Prérequis : PHP 7.1.x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Raccourcis pour installer bundles via composer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Nouveau dossier : </a:t>
            </a:r>
            <a:r>
              <a:rPr lang="fr-FR" dirty="0" err="1"/>
              <a:t>templates</a:t>
            </a:r>
            <a:r>
              <a:rPr lang="fr-FR" dirty="0"/>
              <a:t>/ (remplace </a:t>
            </a:r>
            <a:r>
              <a:rPr lang="fr-FR" dirty="0" err="1"/>
              <a:t>views</a:t>
            </a:r>
            <a:r>
              <a:rPr lang="fr-FR" dirty="0"/>
              <a:t>)</a:t>
            </a:r>
          </a:p>
          <a:p>
            <a:pPr lvl="1">
              <a:buNone/>
            </a:pPr>
            <a:r>
              <a:rPr lang="fr-FR" dirty="0"/>
              <a:t>				</a:t>
            </a:r>
            <a:r>
              <a:rPr lang="fr-FR" dirty="0" err="1"/>
              <a:t>etc</a:t>
            </a:r>
            <a:r>
              <a:rPr lang="fr-FR" dirty="0"/>
              <a:t>/ (remplace app/config)</a:t>
            </a:r>
          </a:p>
          <a:p>
            <a:pPr lvl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A020A4-CC62-4ABD-9C6F-0092F3805868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5DCD01-C7E7-4D06-BA92-D1CB01059F0B}" type="slidenum">
              <a:t>13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BC46F2DB-65B5-4362-A12B-62A9590B70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9999" y="148315"/>
            <a:ext cx="8460001" cy="1107000"/>
          </a:xfrm>
        </p:spPr>
        <p:txBody>
          <a:bodyPr/>
          <a:lstStyle/>
          <a:p>
            <a:pPr lvl="0"/>
            <a:r>
              <a:rPr lang="fr-FR" sz="4400"/>
              <a:t>Différence Symfony 3 &amp; 4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30D4DDF-311E-428B-97C5-9527D699F3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1619996"/>
            <a:ext cx="9359999" cy="5048283"/>
          </a:xfrm>
        </p:spPr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/>
              <a:t> Plus de découpage par Bundles !</a:t>
            </a:r>
            <a:endParaRPr lang="fr-FR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8C6BD08-7842-49A9-8615-30A122CFA11B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3868667-0A8C-4E37-82CF-5CDE4FF6B9B1}" type="slidenum">
              <a:t>14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3E6C17BC-FD32-44A6-B5BB-2753A49E03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9999" y="148315"/>
            <a:ext cx="8460001" cy="1107000"/>
          </a:xfrm>
        </p:spPr>
        <p:txBody>
          <a:bodyPr/>
          <a:lstStyle/>
          <a:p>
            <a:pPr lvl="0"/>
            <a:r>
              <a:rPr lang="fr-FR" sz="4400"/>
              <a:t>Environnement de travail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8F5038CC-74A2-43A5-8795-C9F06799B5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1619996"/>
            <a:ext cx="9359999" cy="5048283"/>
          </a:xfrm>
        </p:spPr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IDE :</a:t>
            </a:r>
          </a:p>
          <a:p>
            <a:pPr marL="457200" lvl="1" indent="-457200">
              <a:buClr>
                <a:srgbClr val="F20000"/>
              </a:buClr>
              <a:buSzPct val="55000"/>
              <a:buFont typeface="Wingdings" panose="05000000000000000000" pitchFamily="2" charset="2"/>
              <a:buChar char="v"/>
            </a:pPr>
            <a:r>
              <a:rPr lang="fr-FR" dirty="0"/>
              <a:t> 	</a:t>
            </a:r>
            <a:r>
              <a:rPr lang="fr-FR" dirty="0" err="1"/>
              <a:t>PHPStorm</a:t>
            </a:r>
            <a:r>
              <a:rPr lang="fr-FR" dirty="0"/>
              <a:t> </a:t>
            </a:r>
            <a:r>
              <a:rPr lang="fr-FR" sz="2800" i="1" dirty="0"/>
              <a:t>(payant mais conseillé)</a:t>
            </a:r>
            <a:r>
              <a:rPr lang="fr-FR" dirty="0"/>
              <a:t> </a:t>
            </a:r>
          </a:p>
          <a:p>
            <a:pPr marL="457200" lvl="1" indent="-457200">
              <a:buClr>
                <a:srgbClr val="F20000"/>
              </a:buClr>
              <a:buSzPct val="55000"/>
              <a:buFont typeface="Wingdings" panose="05000000000000000000" pitchFamily="2" charset="2"/>
              <a:buChar char="v"/>
            </a:pPr>
            <a:r>
              <a:rPr lang="fr-FR" dirty="0"/>
              <a:t> 	</a:t>
            </a:r>
            <a:r>
              <a:rPr lang="fr-FR" dirty="0" err="1"/>
              <a:t>Netbeans</a:t>
            </a:r>
            <a:r>
              <a:rPr lang="fr-FR" dirty="0"/>
              <a:t> / Eclipse / Atom /…</a:t>
            </a:r>
          </a:p>
          <a:p>
            <a:pPr marL="457200" lvl="1" indent="-457200">
              <a:buClr>
                <a:srgbClr val="F20000"/>
              </a:buClr>
              <a:buSzPct val="55000"/>
              <a:buFont typeface="Wingdings" panose="05000000000000000000" pitchFamily="2" charset="2"/>
              <a:buChar char="v"/>
            </a:pPr>
            <a:r>
              <a:rPr lang="fr-FR" dirty="0"/>
              <a:t> 	…</a:t>
            </a:r>
          </a:p>
          <a:p>
            <a:pPr lvl="1">
              <a:buNone/>
            </a:pPr>
            <a:endParaRPr lang="fr-FR" sz="2000" dirty="0"/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Environnement </a:t>
            </a:r>
            <a:r>
              <a:rPr lang="fr-FR" dirty="0" err="1"/>
              <a:t>MysqlServer</a:t>
            </a:r>
            <a:r>
              <a:rPr lang="fr-FR" dirty="0"/>
              <a:t> + Navigateur</a:t>
            </a:r>
          </a:p>
          <a:p>
            <a:pPr lvl="0">
              <a:buNone/>
            </a:pPr>
            <a:endParaRPr lang="fr-FR" sz="2000" dirty="0"/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Composer (avec Flex)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733806AE-2FE6-4295-993F-01E269DB9F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130B1EC-28B9-4F3F-B28B-43E84A13B982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F5192F-A4ED-4470-A141-03C869857C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Installation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C57238-6012-4EAE-8200-7E8FA946E0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 dirty="0"/>
              <a:t>Via composer</a:t>
            </a:r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/>
          </a:p>
          <a:p>
            <a:pPr lvl="0"/>
            <a:r>
              <a:rPr lang="fr-FR" dirty="0"/>
              <a:t>Ou </a:t>
            </a:r>
            <a:r>
              <a:rPr lang="fr-FR" dirty="0">
                <a:hlinkClick r:id="rId3"/>
              </a:rPr>
              <a:t>https://symfony.com/download</a:t>
            </a:r>
            <a:r>
              <a:rPr lang="fr-FR" dirty="0"/>
              <a:t> et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EDA89C-8075-4CFC-90D7-0CCF48B099B1}"/>
              </a:ext>
            </a:extLst>
          </p:cNvPr>
          <p:cNvSpPr txBox="1"/>
          <p:nvPr/>
        </p:nvSpPr>
        <p:spPr>
          <a:xfrm>
            <a:off x="360000" y="2524826"/>
            <a:ext cx="8907223" cy="3523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lvl="0" hangingPunct="0"/>
            <a:r>
              <a:rPr lang="en-US" dirty="0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λ composer create-project </a:t>
            </a:r>
            <a:r>
              <a:rPr lang="en-US" dirty="0" err="1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symfony</a:t>
            </a:r>
            <a:r>
              <a:rPr lang="en-US" dirty="0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/website-skeleton </a:t>
            </a:r>
            <a:r>
              <a:rPr lang="en-US" dirty="0" err="1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firstProject</a:t>
            </a:r>
            <a:endParaRPr lang="fr-FR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C54D1C-89EB-4F0A-BE01-4B9E2BA13715}"/>
              </a:ext>
            </a:extLst>
          </p:cNvPr>
          <p:cNvSpPr txBox="1"/>
          <p:nvPr/>
        </p:nvSpPr>
        <p:spPr>
          <a:xfrm>
            <a:off x="452777" y="5352333"/>
            <a:ext cx="4890739" cy="3523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lvl="0" hangingPunct="0"/>
            <a:r>
              <a:rPr lang="en-US" dirty="0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λ </a:t>
            </a:r>
            <a:r>
              <a:rPr lang="en-US" dirty="0" err="1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symfony</a:t>
            </a:r>
            <a:r>
              <a:rPr lang="en-US" dirty="0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new --full </a:t>
            </a:r>
            <a:r>
              <a:rPr lang="en-US" dirty="0" err="1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firstProject</a:t>
            </a:r>
            <a:endParaRPr lang="fr-FR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733806AE-2FE6-4295-993F-01E269DB9F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130B1EC-28B9-4F3F-B28B-43E84A13B982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F5192F-A4ED-4470-A141-03C869857C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 dirty="0"/>
              <a:t>Server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C57238-6012-4EAE-8200-7E8FA946E0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 dirty="0"/>
              <a:t>Symfony Server (depuis la racine du projet)</a:t>
            </a:r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/>
          </a:p>
          <a:p>
            <a:pPr lvl="0"/>
            <a:r>
              <a:rPr lang="fr-FR" dirty="0"/>
              <a:t>Ou depuis un apache (depuis la racine du projet)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EDA89C-8075-4CFC-90D7-0CCF48B099B1}"/>
              </a:ext>
            </a:extLst>
          </p:cNvPr>
          <p:cNvSpPr txBox="1"/>
          <p:nvPr/>
        </p:nvSpPr>
        <p:spPr>
          <a:xfrm>
            <a:off x="360000" y="2524826"/>
            <a:ext cx="2259250" cy="3523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lvl="0" hangingPunct="0"/>
            <a:r>
              <a:rPr lang="el-GR" dirty="0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λ </a:t>
            </a:r>
            <a:r>
              <a:rPr lang="en-US" dirty="0" err="1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symfony</a:t>
            </a:r>
            <a:r>
              <a:rPr lang="en-US" dirty="0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serve</a:t>
            </a:r>
            <a:endParaRPr lang="fr-FR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C54D1C-89EB-4F0A-BE01-4B9E2BA13715}"/>
              </a:ext>
            </a:extLst>
          </p:cNvPr>
          <p:cNvSpPr txBox="1"/>
          <p:nvPr/>
        </p:nvSpPr>
        <p:spPr>
          <a:xfrm>
            <a:off x="452777" y="5352333"/>
            <a:ext cx="5167738" cy="3523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lvl="0" hangingPunct="0"/>
            <a:r>
              <a:rPr lang="en-US" dirty="0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composer require </a:t>
            </a:r>
            <a:r>
              <a:rPr lang="en-US" dirty="0" err="1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symfony</a:t>
            </a:r>
            <a:r>
              <a:rPr lang="en-US" dirty="0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/apache-pack</a:t>
            </a:r>
            <a:endParaRPr lang="fr-FR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348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27C60D2-C9A1-49FB-8EAE-180310948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267D129-A1B0-48E0-92F8-B7C5E5D444D7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EF3B46-A50A-4F13-BA75-8C2A2F682A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vHost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47FC40-3F83-48E9-B502-313E68C6DE4A}"/>
              </a:ext>
            </a:extLst>
          </p:cNvPr>
          <p:cNvSpPr txBox="1"/>
          <p:nvPr/>
        </p:nvSpPr>
        <p:spPr>
          <a:xfrm>
            <a:off x="900000" y="1554119"/>
            <a:ext cx="9061112" cy="4884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&lt;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VirtualHost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*:80&gt;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ServerName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formation.local</a:t>
            </a:r>
            <a:endParaRPr lang="fr-FR" sz="2200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ServerAdmin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webmaster@localhost</a:t>
            </a:r>
            <a:endParaRPr lang="fr-FR" sz="2200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DocumentRoot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/home/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dawan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/Documents/www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&lt;Directory /home/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dawan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/Documents/www/&gt;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	Options Indexes 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FollowSymLinks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MultiViews</a:t>
            </a:r>
            <a:endParaRPr lang="fr-FR" sz="2200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	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AllowOverride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All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	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Require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all 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granted</a:t>
            </a:r>
            <a:endParaRPr lang="fr-FR" sz="2200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&lt;/Directory&gt;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ErrorLog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${APACHE_LOG_DIR}/error.log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CustomLog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${APACHE_LOG_DIR}/access.log 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combined</a:t>
            </a:r>
            <a:endParaRPr lang="fr-FR" sz="2200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&lt;/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VirtualHost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C3B2D0B8-8DCC-40F0-BA0F-9E5DE71197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6CDE0F8-C177-4C00-8711-158F03406095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2C06FE-A1DE-4803-87EA-6CA7557257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Droits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7E952C8-A162-4233-8496-EF3F360DE5EF}"/>
              </a:ext>
            </a:extLst>
          </p:cNvPr>
          <p:cNvSpPr txBox="1"/>
          <p:nvPr/>
        </p:nvSpPr>
        <p:spPr>
          <a:xfrm>
            <a:off x="194285" y="2578378"/>
            <a:ext cx="9692054" cy="9625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rm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-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rf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app/cache/*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rm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-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rf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app/logs/*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sudo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chmod +a "www-data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allow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delete,write,append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,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file_inherit,directory_inherit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" app/cache app/logs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sudo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chmod +a "`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whoami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`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allow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delete,write,append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,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file_inherit,directory_inherit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" app/cache app/logs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AC5B8A6-EDF9-4633-AFAC-81EBDE74E09C}"/>
              </a:ext>
            </a:extLst>
          </p:cNvPr>
          <p:cNvSpPr txBox="1"/>
          <p:nvPr/>
        </p:nvSpPr>
        <p:spPr>
          <a:xfrm>
            <a:off x="455895" y="4586153"/>
            <a:ext cx="9168833" cy="5557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</a:t>
            </a:r>
            <a:r>
              <a:rPr lang="fr-FR" sz="16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sudo</a:t>
            </a:r>
            <a:r>
              <a:rPr lang="fr-FR" sz="16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16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setfacl</a:t>
            </a:r>
            <a:r>
              <a:rPr lang="fr-FR" sz="16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-R -m u:www-data:rwX -m u:`whoami`:rwX app/cache app/logs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</a:t>
            </a:r>
            <a:r>
              <a:rPr lang="fr-FR" sz="16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sudo</a:t>
            </a:r>
            <a:r>
              <a:rPr lang="fr-FR" sz="16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16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setfacl</a:t>
            </a:r>
            <a:r>
              <a:rPr lang="fr-FR" sz="16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-</a:t>
            </a:r>
            <a:r>
              <a:rPr lang="fr-FR" sz="16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dR</a:t>
            </a:r>
            <a:r>
              <a:rPr lang="fr-FR" sz="16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-m u:www-data:rwx -m u:`whoami`:rwx app/cache app/logs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1390A134-DC0C-402A-A8A5-7E40ECBE56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CD314A-CE50-4B94-B663-25CC9B5EBFDF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D17F6E-366F-4470-B150-946BDEE3E8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Git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29FA3C-7F9A-41DA-BBB8-3F196AF25460}"/>
              </a:ext>
            </a:extLst>
          </p:cNvPr>
          <p:cNvSpPr txBox="1"/>
          <p:nvPr/>
        </p:nvSpPr>
        <p:spPr>
          <a:xfrm>
            <a:off x="1620000" y="2340000"/>
            <a:ext cx="5580000" cy="2341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/web/bundles/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/app/bootstrap*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/app/cache/*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/app/logs/*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/vendor/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/app/config/parameters.yml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4F39F5-FB35-45CB-965E-00F1CF6420C1}"/>
              </a:ext>
            </a:extLst>
          </p:cNvPr>
          <p:cNvSpPr txBox="1"/>
          <p:nvPr/>
        </p:nvSpPr>
        <p:spPr>
          <a:xfrm>
            <a:off x="1440000" y="5760000"/>
            <a:ext cx="6300000" cy="12157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git init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git add 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git commit -m "Initial commit"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446BB0-7430-498D-88E3-401615CBB1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360"/>
            <a:ext cx="9360000" cy="5048280"/>
          </a:xfrm>
        </p:spPr>
        <p:txBody>
          <a:bodyPr/>
          <a:lstStyle/>
          <a:p>
            <a:pPr lvl="0"/>
            <a:r>
              <a:rPr lang="fr-FR"/>
              <a:t>.gitignore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274CDB8-A573-493B-AF6E-F7D63C26D3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EEACCF5-0865-4C32-A069-E3EE35BABB93}" type="slidenum">
              <a:t>2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1705C19-128A-490F-A6FD-DEE3C57C6F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5048280"/>
          </a:xfrm>
        </p:spPr>
        <p:txBody>
          <a:bodyPr/>
          <a:lstStyle/>
          <a:p>
            <a:pPr lvl="0" algn="ctr">
              <a:spcAft>
                <a:spcPts val="0"/>
              </a:spcAft>
              <a:buNone/>
            </a:pPr>
            <a:r>
              <a:rPr lang="fr-FR" sz="2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</a:rPr>
              <a:t>Initiation</a:t>
            </a:r>
          </a:p>
          <a:p>
            <a:pPr lvl="0"/>
            <a:r>
              <a:rPr lang="fr-FR" sz="2800"/>
              <a:t>Présentation</a:t>
            </a:r>
          </a:p>
          <a:p>
            <a:pPr lvl="0"/>
            <a:r>
              <a:rPr lang="fr-FR" sz="2800"/>
              <a:t>Configuration serveur web</a:t>
            </a:r>
          </a:p>
          <a:p>
            <a:pPr lvl="0"/>
            <a:r>
              <a:rPr lang="fr-FR" sz="2800"/>
              <a:t>Projet</a:t>
            </a:r>
          </a:p>
          <a:p>
            <a:pPr lvl="0"/>
            <a:r>
              <a:rPr lang="fr-FR" sz="2800"/>
              <a:t>Le contrôleur</a:t>
            </a:r>
          </a:p>
          <a:p>
            <a:pPr lvl="0"/>
            <a:r>
              <a:rPr lang="fr-FR" sz="2800"/>
              <a:t>La vue</a:t>
            </a:r>
          </a:p>
          <a:p>
            <a:pPr lvl="0"/>
            <a:r>
              <a:rPr lang="fr-FR" sz="2800"/>
              <a:t>Le modèle</a:t>
            </a:r>
          </a:p>
          <a:p>
            <a:pPr lvl="0"/>
            <a:r>
              <a:rPr lang="fr-FR" sz="2800"/>
              <a:t>Formulaire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5EB00CF6-234F-482C-ABD8-95AF975162BF}"/>
              </a:ext>
            </a:extLst>
          </p:cNvPr>
          <p:cNvSpPr/>
          <p:nvPr/>
        </p:nvSpPr>
        <p:spPr>
          <a:xfrm>
            <a:off x="-111240" y="310680"/>
            <a:ext cx="101199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Plan de l'intervention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58DF93D-AD76-4E8E-BE52-B65B0E6CB7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AE4FEE-F771-4D91-8C33-2F1C71616188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B4F6B9-B07F-4B34-8F6A-20E9BAE33D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Web Debug Toolbar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3A1416-56F5-4B9B-8469-5DBA4815E2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467320"/>
          </a:xfrm>
        </p:spPr>
        <p:txBody>
          <a:bodyPr/>
          <a:lstStyle/>
          <a:p>
            <a:pPr lvl="0"/>
            <a:r>
              <a:rPr lang="fr-FR" sz="2400" dirty="0"/>
              <a:t>Fichier de conf : </a:t>
            </a:r>
            <a:r>
              <a:rPr lang="fr-FR" sz="2400" dirty="0" err="1"/>
              <a:t>web_profiler</a:t>
            </a:r>
            <a:r>
              <a:rPr lang="fr-FR" sz="2400" dirty="0"/>
              <a:t> : </a:t>
            </a:r>
            <a:r>
              <a:rPr lang="fr-FR" sz="2400" dirty="0" err="1"/>
              <a:t>toolbar</a:t>
            </a:r>
            <a:endParaRPr lang="fr-FR" sz="2400" dirty="0"/>
          </a:p>
          <a:p>
            <a:pPr lvl="0"/>
            <a:r>
              <a:rPr lang="fr-FR" sz="2400" dirty="0"/>
              <a:t>Panneaux :</a:t>
            </a:r>
          </a:p>
          <a:p>
            <a:pPr lvl="2"/>
            <a:r>
              <a:rPr lang="fr-FR" sz="2400" dirty="0"/>
              <a:t>Config : environnement, bundles activés...</a:t>
            </a:r>
          </a:p>
          <a:p>
            <a:pPr lvl="2"/>
            <a:r>
              <a:rPr lang="fr-FR" sz="2400" dirty="0" err="1"/>
              <a:t>Request</a:t>
            </a:r>
            <a:r>
              <a:rPr lang="fr-FR" sz="2400" dirty="0"/>
              <a:t> : infos HTTP</a:t>
            </a:r>
          </a:p>
          <a:p>
            <a:pPr lvl="2"/>
            <a:r>
              <a:rPr lang="fr-FR" sz="2400" dirty="0"/>
              <a:t>Exception : erreurs</a:t>
            </a:r>
          </a:p>
          <a:p>
            <a:pPr lvl="2"/>
            <a:r>
              <a:rPr lang="fr-FR" sz="2400" dirty="0"/>
              <a:t>Events : écouteurs</a:t>
            </a:r>
          </a:p>
          <a:p>
            <a:pPr lvl="2"/>
            <a:r>
              <a:rPr lang="fr-FR" sz="2400" dirty="0"/>
              <a:t>Logs : principales actions</a:t>
            </a:r>
          </a:p>
          <a:p>
            <a:pPr lvl="2"/>
            <a:r>
              <a:rPr lang="fr-FR" sz="2400" dirty="0"/>
              <a:t>Security : info utilisateur</a:t>
            </a:r>
          </a:p>
          <a:p>
            <a:pPr lvl="2"/>
            <a:r>
              <a:rPr lang="fr-FR" sz="2400" dirty="0"/>
              <a:t>Emails : mails envoyés</a:t>
            </a:r>
          </a:p>
          <a:p>
            <a:pPr lvl="2"/>
            <a:r>
              <a:rPr lang="fr-FR" sz="2400" dirty="0"/>
              <a:t>Doctrine : requêtes SQL, temps d'exécution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8CF624E-092B-4CD7-B188-7B942FF68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B3BF90B-3BD8-4727-AFB9-0F3032CC22D1}" type="slidenum">
              <a:t>3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9A4DFB5-742D-4324-BC99-93D03BF9AD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5048280"/>
          </a:xfrm>
        </p:spPr>
        <p:txBody>
          <a:bodyPr/>
          <a:lstStyle/>
          <a:p>
            <a:pPr lvl="0" algn="ctr">
              <a:spcAft>
                <a:spcPts val="0"/>
              </a:spcAft>
              <a:buNone/>
            </a:pPr>
            <a:r>
              <a:rPr lang="fr-FR" sz="2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</a:rPr>
              <a:t>Approfondissement</a:t>
            </a:r>
          </a:p>
          <a:p>
            <a:pPr lvl="0"/>
            <a:r>
              <a:rPr lang="fr-FR" sz="2800"/>
              <a:t>Sécurité</a:t>
            </a:r>
          </a:p>
          <a:p>
            <a:pPr lvl="0"/>
            <a:r>
              <a:rPr lang="fr-FR" sz="2800"/>
              <a:t>Internationalisation</a:t>
            </a:r>
          </a:p>
          <a:p>
            <a:pPr lvl="0"/>
            <a:r>
              <a:rPr lang="fr-FR" sz="2800"/>
              <a:t>Services</a:t>
            </a:r>
          </a:p>
          <a:p>
            <a:pPr lvl="0"/>
            <a:r>
              <a:rPr lang="fr-FR" sz="2800"/>
              <a:t>Qualité &amp; performance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9C6AB58-26D4-4423-BBD0-04DC3D905130}"/>
              </a:ext>
            </a:extLst>
          </p:cNvPr>
          <p:cNvSpPr/>
          <p:nvPr/>
        </p:nvSpPr>
        <p:spPr>
          <a:xfrm>
            <a:off x="-111240" y="310680"/>
            <a:ext cx="101199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Plan de l'intervention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A93E1DE-4FDF-46E5-A0EA-A2727DF58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D89DE9-66D2-457F-A79F-19DBCB82F0E3}" type="slidenum">
              <a:t>4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05A1817-55D5-45E5-BD66-6BAE1152B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5048280"/>
          </a:xfrm>
        </p:spPr>
        <p:txBody>
          <a:bodyPr/>
          <a:lstStyle/>
          <a:p>
            <a:pPr lvl="0">
              <a:buNone/>
            </a:pPr>
            <a:r>
              <a:rPr lang="fr-FR" dirty="0"/>
              <a:t>Présentation réalisée principalement à partir de la documentation officielle :</a:t>
            </a:r>
            <a:br>
              <a:rPr lang="fr-FR" dirty="0"/>
            </a:br>
            <a:r>
              <a:rPr lang="fr-FR" i="1" dirty="0">
                <a:solidFill>
                  <a:srgbClr val="FF9900"/>
                </a:solidFill>
              </a:rPr>
              <a:t>http://symfony.com/doc/current/index.html</a:t>
            </a:r>
          </a:p>
          <a:p>
            <a:pPr lvl="0">
              <a:buNone/>
            </a:pPr>
            <a:r>
              <a:rPr lang="fr-FR" dirty="0"/>
              <a:t>Master version </a:t>
            </a:r>
            <a:r>
              <a:rPr lang="fr-FR"/>
              <a:t>: 5.1</a:t>
            </a:r>
            <a:endParaRPr lang="fr-FR" dirty="0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9A268B97-0E3B-4307-B672-E7A112865672}"/>
              </a:ext>
            </a:extLst>
          </p:cNvPr>
          <p:cNvSpPr/>
          <p:nvPr/>
        </p:nvSpPr>
        <p:spPr>
          <a:xfrm>
            <a:off x="-111240" y="310680"/>
            <a:ext cx="10119960" cy="909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46AC44A4-E675-4A1B-8D17-A88FF220A1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84F76CA-9D84-4874-A273-991E52C311A4}" type="slidenum">
              <a:t>5</a:t>
            </a:fld>
            <a:endParaRPr lang="fr-FR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D22AEDF9-EA0F-4F67-9C90-1DA8999A379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8460000" cy="5842079"/>
          </a:xfrm>
        </p:spPr>
        <p:txBody>
          <a:bodyPr anchor="ctr">
            <a:spAutoFit/>
          </a:bodyPr>
          <a:lstStyle/>
          <a:p>
            <a:pPr lvl="0" algn="ctr">
              <a:spcAft>
                <a:spcPts val="0"/>
              </a:spcAft>
              <a:buNone/>
            </a:pPr>
            <a:r>
              <a:rPr lang="fr-FR" sz="4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Présentation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8FFEA76-0047-4D8F-B311-19E75AAB9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840C714-69A7-4618-9BEB-657D57137909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357285-495E-474A-B87F-6B4847107E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Frameworks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4C6098-A80C-4EFE-8F6E-7C1AFC30FF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 dirty="0"/>
              <a:t> </a:t>
            </a:r>
            <a:r>
              <a:rPr lang="fr-FR" dirty="0" err="1"/>
              <a:t>CakePHP</a:t>
            </a:r>
            <a:endParaRPr lang="fr-FR" dirty="0"/>
          </a:p>
          <a:p>
            <a:pPr lvl="0"/>
            <a:r>
              <a:rPr lang="fr-FR" dirty="0"/>
              <a:t> Code </a:t>
            </a:r>
            <a:r>
              <a:rPr lang="fr-FR" dirty="0" err="1"/>
              <a:t>Igniter</a:t>
            </a:r>
            <a:endParaRPr lang="fr-FR" dirty="0"/>
          </a:p>
          <a:p>
            <a:pPr lvl="0"/>
            <a:r>
              <a:rPr lang="fr-FR" dirty="0"/>
              <a:t> </a:t>
            </a:r>
            <a:r>
              <a:rPr lang="fr-FR" dirty="0" err="1"/>
              <a:t>Ez</a:t>
            </a:r>
            <a:r>
              <a:rPr lang="fr-FR" dirty="0"/>
              <a:t> Component</a:t>
            </a:r>
          </a:p>
          <a:p>
            <a:pPr lvl="0"/>
            <a:r>
              <a:rPr lang="fr-FR" dirty="0"/>
              <a:t> Zend Framework</a:t>
            </a:r>
          </a:p>
          <a:p>
            <a:pPr lvl="0"/>
            <a:r>
              <a:rPr lang="fr-FR" dirty="0"/>
              <a:t> </a:t>
            </a:r>
            <a:r>
              <a:rPr lang="fr-FR" dirty="0" err="1"/>
              <a:t>Laravel</a:t>
            </a:r>
            <a:endParaRPr lang="fr-FR" dirty="0"/>
          </a:p>
          <a:p>
            <a:pPr lvl="0"/>
            <a:r>
              <a:rPr lang="fr-FR" dirty="0"/>
              <a:t> Symfony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BD4B394-F2CB-4C9D-86C2-275995B0F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82E0F5-5D7E-4277-9040-576F4A2ABB2D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961F8C-2399-431C-AD08-A9F188CF86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Un cadriciel PHP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799059-4CBF-45CE-B520-B12547C1FC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275800"/>
          </a:xfrm>
        </p:spPr>
        <p:txBody>
          <a:bodyPr/>
          <a:lstStyle/>
          <a:p>
            <a:pPr lvl="0"/>
            <a:r>
              <a:rPr lang="fr-FR" sz="2800" dirty="0"/>
              <a:t> Cadriciel :</a:t>
            </a:r>
          </a:p>
          <a:p>
            <a:pPr marL="457200" lvl="2" indent="-457200"/>
            <a:r>
              <a:rPr lang="fr-FR" sz="2800" dirty="0"/>
              <a:t>Impose une architecture</a:t>
            </a:r>
          </a:p>
          <a:p>
            <a:pPr marL="457200" lvl="2" indent="-457200"/>
            <a:r>
              <a:rPr lang="fr-FR" sz="2800" dirty="0"/>
              <a:t>Offre des bibliothèques de fonctions</a:t>
            </a:r>
          </a:p>
          <a:p>
            <a:pPr marL="457200" lvl="2" indent="-457200"/>
            <a:r>
              <a:rPr lang="fr-FR" sz="2800" dirty="0"/>
              <a:t>Accélère le développement selon un modèle</a:t>
            </a:r>
          </a:p>
          <a:p>
            <a:pPr lvl="0"/>
            <a:r>
              <a:rPr lang="fr-FR" sz="2800" dirty="0"/>
              <a:t> Philosophie :</a:t>
            </a:r>
          </a:p>
          <a:p>
            <a:pPr marL="457200" lvl="2" indent="-457200"/>
            <a:r>
              <a:rPr lang="fr-FR" sz="2800" dirty="0"/>
              <a:t>Licence Open-Source, extensibilité, standardisation, interopérabilité</a:t>
            </a:r>
          </a:p>
          <a:p>
            <a:pPr lvl="0"/>
            <a:r>
              <a:rPr lang="fr-FR" sz="2800" dirty="0"/>
              <a:t> Communauté :</a:t>
            </a:r>
          </a:p>
          <a:p>
            <a:pPr marL="457200" lvl="2" indent="-457200"/>
            <a:r>
              <a:rPr lang="fr-FR" sz="2800" dirty="0" err="1"/>
              <a:t>Sensio</a:t>
            </a:r>
            <a:r>
              <a:rPr lang="fr-FR" sz="2800" dirty="0"/>
              <a:t> = développeurs, utilisateurs, contributeurs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EE37379-B7E2-4D5D-A921-52103E54851E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3977B9-6621-45FA-9332-AEA3A216F591}" type="slidenum">
              <a:t>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2497023-D9C4-427F-A222-3F240E3932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9999" y="148315"/>
            <a:ext cx="8460001" cy="1107000"/>
          </a:xfrm>
        </p:spPr>
        <p:txBody>
          <a:bodyPr/>
          <a:lstStyle/>
          <a:p>
            <a:pPr lvl="0"/>
            <a:r>
              <a:rPr lang="fr-FR" sz="4400"/>
              <a:t>Une architecture MVC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75D7132A-81FB-4B37-96D8-7712FE2069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1619996"/>
            <a:ext cx="9359999" cy="5275804"/>
          </a:xfrm>
        </p:spPr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sz="2800" dirty="0"/>
              <a:t> Model </a:t>
            </a:r>
            <a:r>
              <a:rPr lang="fr-FR" sz="2800" dirty="0" err="1"/>
              <a:t>View</a:t>
            </a:r>
            <a:r>
              <a:rPr lang="fr-FR" sz="2800" dirty="0"/>
              <a:t> Controller :</a:t>
            </a:r>
          </a:p>
          <a:p>
            <a:pPr lvl="1">
              <a:buNone/>
            </a:pPr>
            <a:r>
              <a:rPr lang="fr-FR" sz="2800" dirty="0"/>
              <a:t>  Découpage du code source en 3 éléments :</a:t>
            </a:r>
          </a:p>
          <a:p>
            <a:pPr marL="987423" lvl="2" indent="-457200">
              <a:buClr>
                <a:srgbClr val="C0C0C0"/>
              </a:buClr>
              <a:buSzPct val="65000"/>
            </a:pPr>
            <a:r>
              <a:rPr lang="fr-FR" sz="2800" dirty="0"/>
              <a:t>Model : </a:t>
            </a:r>
          </a:p>
          <a:p>
            <a:pPr marL="987423" lvl="2" indent="-457200">
              <a:buClr>
                <a:srgbClr val="C0C0C0"/>
              </a:buClr>
              <a:buSzPct val="65000"/>
            </a:pPr>
            <a:r>
              <a:rPr lang="fr-FR" sz="2800" dirty="0" err="1"/>
              <a:t>View</a:t>
            </a:r>
            <a:r>
              <a:rPr lang="fr-FR" sz="2800" dirty="0"/>
              <a:t> :</a:t>
            </a:r>
          </a:p>
          <a:p>
            <a:pPr marL="987423" lvl="2" indent="-457200">
              <a:buClr>
                <a:srgbClr val="C0C0C0"/>
              </a:buClr>
              <a:buSzPct val="65000"/>
            </a:pPr>
            <a:r>
              <a:rPr lang="fr-FR" sz="2800" dirty="0"/>
              <a:t>Controller :</a:t>
            </a:r>
          </a:p>
        </p:txBody>
      </p:sp>
      <p:pic>
        <p:nvPicPr>
          <p:cNvPr id="5" name="Picture 2" descr="RÃ©sultat de recherche d'images pour &quot;mvc&quot;">
            <a:extLst>
              <a:ext uri="{FF2B5EF4-FFF2-40B4-BE49-F238E27FC236}">
                <a16:creationId xmlns:a16="http://schemas.microsoft.com/office/drawing/2014/main" id="{B38B9875-20ED-45BC-A15A-C9CAF816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63049" y="4598307"/>
            <a:ext cx="5572125" cy="227647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B2D4337-9BF4-4EFB-B91B-F9C1B178C2C6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A23BF6-313C-4FF6-BF97-DF8DF3171317}" type="slidenum">
              <a:t>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3654BE23-5FF6-48FF-9460-BB0AD87D7E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9999" y="148315"/>
            <a:ext cx="8460001" cy="1107000"/>
          </a:xfrm>
        </p:spPr>
        <p:txBody>
          <a:bodyPr/>
          <a:lstStyle/>
          <a:p>
            <a:pPr lvl="0"/>
            <a:r>
              <a:rPr lang="fr-FR" sz="4400"/>
              <a:t>Versions</a:t>
            </a:r>
          </a:p>
        </p:txBody>
      </p:sp>
      <p:pic>
        <p:nvPicPr>
          <p:cNvPr id="4" name="Image 2">
            <a:extLst>
              <a:ext uri="{FF2B5EF4-FFF2-40B4-BE49-F238E27FC236}">
                <a16:creationId xmlns:a16="http://schemas.microsoft.com/office/drawing/2014/main" id="{4490ED12-3A07-474C-93C4-64B324894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51" y="1704112"/>
            <a:ext cx="8713747" cy="502867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Office PowerPoint</Application>
  <PresentationFormat>Personnalisé</PresentationFormat>
  <Paragraphs>178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10 Pitch</vt:lpstr>
      <vt:lpstr>StarSymbol</vt:lpstr>
      <vt:lpstr>Times New Roman</vt:lpstr>
      <vt:lpstr>Trebuchet MS</vt:lpstr>
      <vt:lpstr>Wingdings</vt:lpstr>
      <vt:lpstr>presentation_dawan</vt:lpstr>
      <vt:lpstr>Standard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Frameworks</vt:lpstr>
      <vt:lpstr>Un cadriciel PHP</vt:lpstr>
      <vt:lpstr>Une architecture MVC</vt:lpstr>
      <vt:lpstr>Versions</vt:lpstr>
      <vt:lpstr>Environnement de travail</vt:lpstr>
      <vt:lpstr>Projets</vt:lpstr>
      <vt:lpstr>Différence Symfony 3 &amp; 4</vt:lpstr>
      <vt:lpstr>Différence Symfony 3 &amp; 4</vt:lpstr>
      <vt:lpstr>Environnement de travail</vt:lpstr>
      <vt:lpstr>Installation</vt:lpstr>
      <vt:lpstr>Server</vt:lpstr>
      <vt:lpstr>vHost</vt:lpstr>
      <vt:lpstr>Droits</vt:lpstr>
      <vt:lpstr>Git</vt:lpstr>
      <vt:lpstr>Web Debug Toolbar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88</cp:revision>
  <dcterms:created xsi:type="dcterms:W3CDTF">2012-09-24T16:29:42Z</dcterms:created>
  <dcterms:modified xsi:type="dcterms:W3CDTF">2020-07-27T07:04:02Z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