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C1C1606-27FF-4745-B003-F80C43A5385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78EBFA-B362-427C-89C9-AC1387CA3F4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FF950F-5B34-4678-95D3-506361DEE1B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894C77-513F-4C59-93EC-6EF95CF425F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CD964D2-1527-41A8-9504-7D10A04A79C9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6569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2056DF-6E40-4AD5-B98D-B0B35C8BF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C94445-2EF3-410F-A132-C9F002432C1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4929103-9423-4AA3-8BEB-BB0F40811C9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B8FE4-C8DB-4C59-9A49-8556ABC3DD2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6A1D1-28CD-43C1-87FD-3D1D4CF5F1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F5AB06-4A74-4A9F-8051-C64C3678F8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C8E15A-4C8F-4F31-BCF7-6B6A0F989E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3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E42CBD-B0AD-4E3A-94CE-62C767A2C3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58CA333-C298-41B0-8908-F02DF92F09C7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3412FB-ABF5-498B-87A9-03C22CD5D1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5CA7A0C-F9B7-452D-B404-213B20BC76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2FC431-7B97-4FE4-920B-681C4F7481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82DD4AA-79E5-46B3-BEC9-7C0FED06AD40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B28798A-0D60-470B-80B0-8CE0DF3646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5FB4F78-387A-4594-99FC-32696414B1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AF3670-1093-4EBC-82D4-BF775F7121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3556A80-E646-4354-A00F-229ABAC144A5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A739A0A-B7F0-493E-9841-31194EAC02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E4E0518-A507-402F-A70F-9454AEA613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206325-6DCD-4A9B-A8CB-0BFD7D9C7D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B74B170-91C5-4283-9C66-AC9037694A5D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E95B208-F80F-4A2D-84A2-F8C2933E3F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3BE4E5-1F12-42E1-9A14-ADE3E64302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B71D8E-98C7-4747-B14A-FDA60DCD0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FABED19-1C8F-427B-BD42-924B784F6B23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6484951-4D1F-4872-8DC6-541580CCC8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2DE78F-9AAA-49A7-91AB-455A1DBCF5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37D98B-02FF-4615-A1FA-5D4C7B6B6E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66B9FA7-BCA0-4B58-ACBC-59EE4AEE8E90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A4D5320-69FA-47FF-82A1-6CEF32D684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6F385D0-2C59-4DC3-87C5-665F02FC00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66027C-450E-491F-BC5B-4EDE17222A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61EAAE-7F6A-411F-9D42-06AAE45A2A29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E1E1424-6DB0-4037-96D8-1A4F2224F8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8E1B604-2BBE-4EB3-BDA1-F63743EC11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E500E6-443F-4115-A54F-B85B2F25B6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2276B8E-ED4E-4B69-8F46-103782ACF003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40B18A-7B03-4F4B-B216-53D6F57386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3277D4E-37EF-4AEC-B60E-D26489CAB9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593F53-B995-465D-B4AB-06F6D268D7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985068C-DAE8-4B34-B390-CA7743D071E5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764F5F7-8300-4D60-9B1C-16AF212975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C073225-1F30-4EF8-B3AF-5D95BB8A66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7D3E3A-21C9-46BC-9949-5BD2085C40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BB63CF0-C08A-4394-BF22-0CEA9A42F9AC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55CBDBC-C29A-4B12-8CBB-9B77C02C7C9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236C4C-9D93-4C84-8C5B-8C3C7F0CCE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F8FF35-B9C4-402B-A76A-BC85A802E2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78F623C-23E9-4552-8824-03450CDECA3B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BBE321-271A-4266-9071-1B742B0ABA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FA7B39F-4723-451C-8E03-AB7BF02BEA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585E76-E190-4300-A098-3FC735D510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E47C688-3880-459B-B8FD-EC90C46C9C03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0CDB60-3870-4679-ADE4-C1C4E2DA2C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064866D-A30B-4A0A-814D-A0B600EF07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9433F-6804-46A6-96F3-85C0A718B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AB3AEE-E727-44A3-9C35-C7F0ACDC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01287-7BE8-4F49-9596-A0B99577F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75A5DF-8B37-4050-A8B2-BD3BA22801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34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0486E-C61E-4E0A-95D7-5B0412A1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DC8332-E9C8-4B07-9D9E-008F5712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2F2EFA-8E88-42B4-8F99-E2656999C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6393925-C2B1-4EAF-8727-C8BB391CC1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6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D2F429-701E-41C2-8E10-CAEB7265F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C4A7BB-CD49-4CB3-88BA-864C82F1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C86230-8BBD-42B3-A690-1AEC9295B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F088E6-D994-4CB9-AF6B-59BCD0D426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3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81C39-13D8-4C64-A8BA-97AAB4DB5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85F7E5-F4BA-4671-909B-A947F841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A00076-2C52-49B4-B84F-2D121249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51A162-98FA-4272-A2C7-BA471FB1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D865D6-FA7C-4DCD-A0ED-746BB3E5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B3462-4DB7-46AE-B418-A171D488753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9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3DBB6-28B3-4316-8E94-0D2B1282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909F0-25C1-4E56-B3E0-5A5A7682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2052BD-D315-481B-920F-35C5EAB5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C94C5A-736F-4A96-A57A-32761642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B84D1-59E9-4F27-99C1-249C5916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AFAA3F-07AD-4992-851E-1F5869C5E4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0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0A5A3-C69A-4DC4-903D-883DD21C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106C57-1F4A-41A1-91CC-9F70ED5C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47CFA-2379-4241-8166-989B7F86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73BF11-1965-43AF-9A82-4EECA0FD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CFA414-DBFA-40AF-93F9-75513EA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238419-726E-43AF-B94C-EFB8CA3203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9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1C684-690B-4A37-B7B8-575FFF45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70D20-02F9-495B-9C44-BCACE370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B1218E-B996-4CA9-8D7F-1ADC99F7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B2D1C9-CE9D-41B9-BE4A-693968C7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8421EC-620A-4574-913C-45BF2D75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642100-ACE6-417C-AAB2-885A7C8F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4B400A-8D95-4F03-B8E1-0B58A7A047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556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6AC48-2337-4D0A-BEFF-6D39C7A1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40AEAF-CC88-42CA-9390-8F85FDA9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BB5D22-143B-4B38-95A8-099D20AFB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0F8FBF-5A04-456B-BC0A-E950F8E60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896F6A-67E1-462B-A14A-B9BA0FD06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3B8AB8-26B1-4D28-BBB0-B1BAF3A3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AE2D02-DF90-4716-ABE2-2988FE61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B1D56-4A23-42D7-A5CD-9ECDCCF1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C26EB-29CD-47DE-BD4D-664FE4D54D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9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DD2FA-B5FF-4FC6-A8D6-2610C83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68419E-7C96-4CFA-9D9C-99218327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B49134-3DA0-4272-8117-03F8AF38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19C3C4-3D82-414C-8636-817CDFA2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A53BCF-1704-4EE4-90F8-2709C1A5814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746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195502-CD48-4493-9BC6-CBB174E9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7243B9-094F-4DE0-A644-694BCF28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64D9C4-FE18-4FC4-8EF8-3053C982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98186-8FE9-4227-B912-36DC308677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870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46B3A-9E9E-4DE7-AC86-44CCF6ED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186FB-A939-4D2C-8C44-977067F4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8C870B-4614-448C-BC25-1E0874165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C0C03C-A7C5-4A9B-AF53-098C396D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69CE01-5DDB-487A-AC19-E49868AD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862C5B-6B3F-4CE7-929A-38F8EA6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B63B59-D768-48DC-84E2-4A41B6E3B3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8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62981-B37D-4179-980A-6E47B446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B3D22-3C2E-4B7B-8D65-C6E9BD6E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1B6570-44DD-42A2-B614-B6D5D85F9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897D62F-1790-48D3-922F-1827DA1015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997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A932D-56F0-4C66-B4D3-4618DDC0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A4B7AE-BFEF-486C-B797-EFF517EE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F1B01B-5F61-4A23-AAB1-78E14444A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6370A3-4B4C-4EDA-A274-717B43F3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DDAE36-7F00-43A8-A05E-F05C08FB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78C97-2191-4428-A7CD-81E6F021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477444-A4BB-44D5-92EB-B6699A43A8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6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A0B6E-FA2B-46E1-80F0-E794A2E8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1BE0A9-6C63-439F-AD7B-DC93A4CD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9D5FD-45F9-42B6-804C-301FFD0A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C80AB-5235-484F-9808-BD04C5F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030B5-1CF3-4487-9A28-8349242D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0A3013-00BD-4E8F-BBF5-7F498E7F68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271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4B54F3-8DC9-4B24-A2C2-5FF10859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EE2DAB-0D19-4A04-8B91-4455CAC23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EBFF8-A962-4316-8BDC-78E56CE9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EA48B-E95C-4CFA-93F1-D4D60CCA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FEE7C-4B69-4CFF-92E3-B7BDB820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BCE1E1-FC92-432B-B748-49A3EF2138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6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4C9B9-2BA1-4331-BCB2-BFD01E79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F1BDC1-6162-4E40-878A-376339ED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631E1A-C5A6-4B24-9F9D-238AB0DBF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8B07EB7-1158-43DD-A299-F92445015C7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5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47505-7F30-40F1-A758-03FED10E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DA8A5-3DDE-43CA-9081-C709F8E8B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1D6DC0-65BD-48D3-B1C0-1FCE6D7E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48D23F-3F0B-4A17-A891-7DB283C96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7463D7-5A80-4EA3-BAEE-95FB85954A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8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A8C31-279F-4789-9C07-C093E7B3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BB6DEF-FA6C-4ED8-9713-43383E30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501E05-E84C-4AD3-8C6C-89E917AF0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3808AA-CA92-4A2B-AB1E-4C9C003DC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57C49E-7528-481B-8B5F-914CCD38D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9C9E9E-6BC6-4841-A45B-E0C80125E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9EFF3B0-9539-4DB0-8402-DA173FCB8D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5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9719A-3420-4E6D-9A29-648E1618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6A64CD-3E89-432B-95A0-B0EA43FDB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9B2AEA-4914-41B7-AC8E-218A51F624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89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D00D54-BE0D-44CF-AC5F-5263614EE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29C8DC8-F432-49B9-BEC6-B5B9CD03561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378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3FE55-6535-49F2-B9E5-CA9BB127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1A1F6-C735-42D0-BA2B-C57EA281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F3771F-DC98-4632-99EF-61489BA43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8DB09E-37B1-4EAD-BD81-E35DCE6844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B695FC5-292A-4627-914C-5FFD1F01DC5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6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1E06A-9755-459A-8271-347C4FE5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C2A82D-EB10-4A85-A09F-702B112B9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C98983-AEC3-400E-BF2F-301398C9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90A85E-D657-4CCF-88E2-179AC1750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5BB533-3722-4578-A605-E2599A5FF9C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8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1AFCA4-81D4-4F88-8B15-9BE75125B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21005-63C3-4E8E-B001-A5D536C325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3AE34-B415-4998-B0F8-D24F5CC2F2A8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D4B80C-F328-4D6A-A59D-5262C28B3A6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50313C5-075F-4B87-A12D-69A7F721DC61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085FAF3-229F-47A1-A2B0-BD3DF2E65E54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46D06-D7E3-4C3A-917A-68307A8257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9A39E6-BF02-483A-9CC3-F375CA04DF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E5CD5-8606-4D07-B37C-7949791B4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40774D-9ED4-46DF-82D9-1E7D59055E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5CC94-181A-4779-8BB7-7A61EA065CE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AF1854-47DD-4BAD-BC04-EDC04284BC9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0F662A-42AE-41A2-A376-4C4D379E0D2B}" type="slidenum"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5179EA-FFE9-4D96-A6D9-62F154DB9EF3}"/>
              </a:ext>
            </a:extLst>
          </p:cNvPr>
          <p:cNvSpPr txBox="1"/>
          <p:nvPr/>
        </p:nvSpPr>
        <p:spPr>
          <a:xfrm>
            <a:off x="0" y="6840000"/>
            <a:ext cx="10080000" cy="305280"/>
          </a:xfrm>
          <a:prstGeom prst="rect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                                                                                                                                                             DAWAN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F69FEA-DDC6-4242-AE59-3369F9317021}"/>
              </a:ext>
            </a:extLst>
          </p:cNvPr>
          <p:cNvSpPr txBox="1"/>
          <p:nvPr/>
        </p:nvSpPr>
        <p:spPr>
          <a:xfrm>
            <a:off x="3745080" y="7292880"/>
            <a:ext cx="3542400" cy="1713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marL="0" marR="0" lvl="0" indent="0" algn="l" rtl="0" hangingPunct="0">
              <a:buNone/>
              <a:tabLst/>
            </a:pPr>
            <a:r>
              <a:rPr lang="fr-FR" sz="1200">
                <a:latin typeface="Times New Roman" pitchFamily="18"/>
                <a:ea typeface="Arial Unicode MS" pitchFamily="2"/>
                <a:cs typeface="Tahoma" pitchFamily="2"/>
              </a:rPr>
              <a:t>Reproduction interdite sans autorisation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34C583A0-8F15-45AB-A597-58F8B8118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327D7C8-52E2-46B4-B636-321F1F61E095}" type="slidenum">
              <a:t>1</a:t>
            </a:fld>
            <a:endParaRPr lang="fr-FR"/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A1AAD95A-2B62-49AF-9D50-44E7413EED8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8460000" cy="6577919"/>
          </a:xfrm>
        </p:spPr>
        <p:txBody>
          <a:bodyPr anchor="ctr">
            <a:spAutoFit/>
          </a:bodyPr>
          <a:lstStyle/>
          <a:p>
            <a:pPr lvl="0" algn="ctr">
              <a:spcAft>
                <a:spcPts val="0"/>
              </a:spcAft>
              <a:buNone/>
            </a:pPr>
            <a:r>
              <a:rPr lang="fr-FR" sz="48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ORM et Doctrine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F79046B-3460-48FD-AD2A-39B95C3AE3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0BE592-E0FF-481A-A342-4EFDC97FF46F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69D535-66BC-4F0C-A2DC-9B50A8321D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 sz="4400"/>
              <a:t>Relations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E39D99-EB0F-409C-9420-935A496A10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Lazy loading</a:t>
            </a:r>
          </a:p>
          <a:p>
            <a:pPr lvl="0"/>
            <a:r>
              <a:rPr lang="fr-FR"/>
              <a:t>Objets mandataires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86974A4-AD66-4CCE-BD3C-0EA21A82AC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5DB5A65-FB37-42C7-8A10-61068F255E59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13295E-D344-4CA8-B189-FC83A6538D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Doctrine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32BBFE-9133-4A52-85B0-7EDB2DD714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Cycle de vie</a:t>
            </a:r>
            <a:br>
              <a:rPr lang="fr-FR"/>
            </a:b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* @ORM\HasLifecycleCallbacks()</a:t>
            </a:r>
            <a:br>
              <a:rPr lang="fr-FR" sz="2400">
                <a:solidFill>
                  <a:srgbClr val="000000"/>
                </a:solidFill>
                <a:latin typeface="Courier New" pitchFamily="49"/>
              </a:rPr>
            </a:br>
            <a:r>
              <a:rPr lang="fr-FR" sz="2400">
                <a:solidFill>
                  <a:srgbClr val="000000"/>
                </a:solidFill>
                <a:latin typeface="Courier New" pitchFamily="49"/>
              </a:rPr>
              <a:t>* @ORM\prePersist</a:t>
            </a:r>
          </a:p>
          <a:p>
            <a:pPr lvl="0"/>
            <a:r>
              <a:rPr lang="fr-FR"/>
              <a:t>pre/postRemove, ..Persist, ..Update, postLoad, loadClassMetadata</a:t>
            </a:r>
          </a:p>
          <a:p>
            <a:pPr lvl="0"/>
            <a:r>
              <a:rPr lang="fr-FR"/>
              <a:t>Voir + :</a:t>
            </a:r>
          </a:p>
          <a:p>
            <a:pPr lvl="1"/>
            <a:r>
              <a:rPr lang="fr-FR"/>
              <a:t>extensions Doctrine</a:t>
            </a:r>
          </a:p>
          <a:p>
            <a:pPr lvl="1"/>
            <a:r>
              <a:rPr lang="fr-FR"/>
              <a:t>app/console help doctrine:object:action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5324FAA-D123-4783-B3A7-B97B64EFC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640A18B-412B-4797-AEFD-D2DD1DD86FAA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CA019D-8AA5-4767-8C21-693794FE81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Propel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E9787D-E179-4803-B552-15C937FAAC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Proche de Doctrine2 : entités=&gt;modèles</a:t>
            </a:r>
          </a:p>
          <a:p>
            <a:pPr lvl="0"/>
            <a:r>
              <a:rPr lang="fr-FR"/>
              <a:t>Niveau d'abstraction légèrement moins élevé</a:t>
            </a:r>
          </a:p>
          <a:p>
            <a:pPr lvl="0"/>
            <a:r>
              <a:rPr lang="fr-FR"/>
              <a:t>Commande console ex:</a:t>
            </a:r>
          </a:p>
          <a:p>
            <a:pPr lvl="1"/>
            <a:r>
              <a:rPr lang="fr-FR"/>
              <a:t>php app/console propel:database:create</a:t>
            </a:r>
          </a:p>
          <a:p>
            <a:pPr lvl="0"/>
            <a:r>
              <a:rPr lang="fr-FR"/>
              <a:t>Classes Query / modèles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7F44178-86E5-49DA-859E-ED4B58C5E9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4481500-6200-4988-B2A0-B2936FF20F11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91395E-409B-4733-87C6-3D3FFF7B78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Doctrine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0FA906-27F0-45CD-B7DD-302C7C39F5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 dirty="0"/>
              <a:t>.</a:t>
            </a:r>
            <a:r>
              <a:rPr lang="fr-FR" dirty="0" err="1"/>
              <a:t>env</a:t>
            </a:r>
            <a:endParaRPr lang="fr-FR" dirty="0"/>
          </a:p>
          <a:p>
            <a:pPr lvl="0"/>
            <a:r>
              <a:rPr lang="fr-FR" dirty="0">
                <a:latin typeface="Arial" pitchFamily="34"/>
              </a:rPr>
              <a:t>Création base de données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 err="1">
                <a:latin typeface="Courier New" pitchFamily="49"/>
              </a:rPr>
              <a:t>php</a:t>
            </a:r>
            <a:r>
              <a:rPr lang="fr-FR" sz="2400" dirty="0">
                <a:latin typeface="Courier New" pitchFamily="49"/>
              </a:rPr>
              <a:t> bin/console </a:t>
            </a:r>
            <a:r>
              <a:rPr lang="fr-FR" sz="2400" dirty="0" err="1">
                <a:latin typeface="Courier New" pitchFamily="49"/>
              </a:rPr>
              <a:t>doctrine:database:create</a:t>
            </a:r>
            <a:endParaRPr lang="fr-FR" sz="2400" dirty="0">
              <a:latin typeface="Courier New" pitchFamily="49"/>
            </a:endParaRPr>
          </a:p>
          <a:p>
            <a:pPr lvl="0"/>
            <a:r>
              <a:rPr lang="fr-FR" dirty="0"/>
              <a:t>Création de classe entité</a:t>
            </a:r>
            <a:br>
              <a:rPr lang="fr-FR" dirty="0"/>
            </a:b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php</a:t>
            </a: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 bin/console 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make:entity</a:t>
            </a:r>
            <a:endParaRPr lang="fr-FR" sz="2400" dirty="0">
              <a:solidFill>
                <a:srgbClr val="56DC3A"/>
              </a:solidFill>
              <a:latin typeface="Courier New" pitchFamily="49"/>
            </a:endParaRPr>
          </a:p>
          <a:p>
            <a:pPr lvl="0"/>
            <a:r>
              <a:rPr lang="fr-FR" dirty="0">
                <a:latin typeface="Arial" pitchFamily="34"/>
              </a:rPr>
              <a:t>Création base de données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 err="1">
                <a:latin typeface="Courier New" pitchFamily="49"/>
              </a:rPr>
              <a:t>php</a:t>
            </a:r>
            <a:r>
              <a:rPr lang="fr-FR" sz="2400" dirty="0">
                <a:latin typeface="Courier New" pitchFamily="49"/>
              </a:rPr>
              <a:t> bin/console </a:t>
            </a:r>
            <a:r>
              <a:rPr lang="fr-FR" sz="2400" dirty="0" err="1">
                <a:latin typeface="Courier New" pitchFamily="49"/>
              </a:rPr>
              <a:t>doctrine:schema:update</a:t>
            </a:r>
            <a:r>
              <a:rPr lang="fr-FR" sz="2400" dirty="0">
                <a:latin typeface="Courier New" pitchFamily="49"/>
              </a:rPr>
              <a:t> --force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DA58944-FF74-4A89-99D5-749F394C63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56AC126-1079-425C-9E6F-F07DB4453F1F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89EFD0-B397-4546-891F-1F9D02A96A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Doctrine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B0B32D-FAAA-47B2-AE88-88C42BF62FF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9240" y="2584080"/>
            <a:ext cx="9590760" cy="317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B7FF238-C4B2-42B1-8A56-12EB74CAB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DEB88D-8503-48AC-92A1-954DB970FA48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62B3FD-EB36-4A04-BB1D-D73BCBA014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Doctrine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6F72C-1DF6-4716-B9AF-804DAC759A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 dirty="0">
                <a:latin typeface="Arial" pitchFamily="34"/>
              </a:rPr>
              <a:t>Persistance des données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$</a:t>
            </a:r>
            <a:r>
              <a:rPr lang="fr-FR" sz="2400" dirty="0" err="1">
                <a:latin typeface="Courier New" pitchFamily="49"/>
              </a:rPr>
              <a:t>em</a:t>
            </a:r>
            <a:r>
              <a:rPr lang="fr-FR" sz="2400" dirty="0">
                <a:latin typeface="Courier New" pitchFamily="49"/>
              </a:rPr>
              <a:t> = $</a:t>
            </a:r>
            <a:r>
              <a:rPr lang="fr-FR" sz="2400" dirty="0" err="1">
                <a:latin typeface="Courier New" pitchFamily="49"/>
              </a:rPr>
              <a:t>this</a:t>
            </a:r>
            <a:r>
              <a:rPr lang="fr-FR" sz="2400" dirty="0">
                <a:latin typeface="Courier New" pitchFamily="49"/>
              </a:rPr>
              <a:t>-&gt;</a:t>
            </a:r>
            <a:r>
              <a:rPr lang="fr-FR" sz="2400" dirty="0" err="1">
                <a:latin typeface="Courier New" pitchFamily="49"/>
              </a:rPr>
              <a:t>getDoctrine</a:t>
            </a:r>
            <a:r>
              <a:rPr lang="fr-FR" sz="2400" dirty="0">
                <a:latin typeface="Courier New" pitchFamily="49"/>
              </a:rPr>
              <a:t>()-&gt;</a:t>
            </a:r>
            <a:r>
              <a:rPr lang="fr-FR" sz="2400" dirty="0" err="1">
                <a:latin typeface="Courier New" pitchFamily="49"/>
              </a:rPr>
              <a:t>getManager</a:t>
            </a:r>
            <a:r>
              <a:rPr lang="fr-FR" sz="2400" dirty="0">
                <a:latin typeface="Courier New" pitchFamily="49"/>
              </a:rPr>
              <a:t>()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$</a:t>
            </a:r>
            <a:r>
              <a:rPr lang="fr-FR" sz="2400" dirty="0" err="1">
                <a:latin typeface="Courier New" pitchFamily="49"/>
              </a:rPr>
              <a:t>em</a:t>
            </a:r>
            <a:r>
              <a:rPr lang="fr-FR" sz="2400" dirty="0">
                <a:latin typeface="Courier New" pitchFamily="49"/>
              </a:rPr>
              <a:t>-&gt;</a:t>
            </a:r>
            <a:r>
              <a:rPr lang="fr-FR" sz="2400" dirty="0" err="1">
                <a:latin typeface="Courier New" pitchFamily="49"/>
              </a:rPr>
              <a:t>persist</a:t>
            </a:r>
            <a:r>
              <a:rPr lang="fr-FR" sz="2400" dirty="0">
                <a:latin typeface="Courier New" pitchFamily="49"/>
              </a:rPr>
              <a:t>($</a:t>
            </a:r>
            <a:r>
              <a:rPr lang="fr-FR" sz="2400" dirty="0" err="1">
                <a:latin typeface="Courier New" pitchFamily="49"/>
              </a:rPr>
              <a:t>product</a:t>
            </a:r>
            <a:r>
              <a:rPr lang="fr-FR" sz="2400" dirty="0">
                <a:latin typeface="Courier New" pitchFamily="49"/>
              </a:rPr>
              <a:t>)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$</a:t>
            </a:r>
            <a:r>
              <a:rPr lang="fr-FR" sz="2400" dirty="0" err="1">
                <a:latin typeface="Courier New" pitchFamily="49"/>
              </a:rPr>
              <a:t>em</a:t>
            </a:r>
            <a:r>
              <a:rPr lang="fr-FR" sz="2400" dirty="0">
                <a:latin typeface="Courier New" pitchFamily="49"/>
              </a:rPr>
              <a:t>-&gt;flush()</a:t>
            </a:r>
          </a:p>
          <a:p>
            <a:pPr lvl="0"/>
            <a:r>
              <a:rPr lang="fr-FR" dirty="0"/>
              <a:t>Accéder aux données</a:t>
            </a:r>
            <a:br>
              <a:rPr lang="fr-FR" dirty="0"/>
            </a:br>
            <a:r>
              <a:rPr lang="fr-FR" sz="2400" dirty="0">
                <a:latin typeface="Courier New" pitchFamily="49"/>
              </a:rPr>
              <a:t>$</a:t>
            </a:r>
            <a:r>
              <a:rPr lang="fr-FR" sz="2400" dirty="0" err="1">
                <a:latin typeface="Courier New" pitchFamily="49"/>
              </a:rPr>
              <a:t>this</a:t>
            </a:r>
            <a:r>
              <a:rPr lang="fr-FR" sz="2400" dirty="0">
                <a:latin typeface="Courier New" pitchFamily="49"/>
              </a:rPr>
              <a:t>-&gt;</a:t>
            </a:r>
            <a:r>
              <a:rPr lang="fr-FR" sz="2400" dirty="0" err="1">
                <a:latin typeface="Courier New" pitchFamily="49"/>
              </a:rPr>
              <a:t>getDoctrine</a:t>
            </a:r>
            <a:r>
              <a:rPr lang="fr-FR" sz="2400" dirty="0">
                <a:latin typeface="Courier New" pitchFamily="49"/>
              </a:rPr>
              <a:t>()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-&gt;</a:t>
            </a:r>
            <a:r>
              <a:rPr lang="fr-FR" sz="2400" dirty="0" err="1">
                <a:latin typeface="Courier New" pitchFamily="49"/>
              </a:rPr>
              <a:t>getRepository</a:t>
            </a:r>
            <a:r>
              <a:rPr lang="fr-FR" sz="2400">
                <a:latin typeface="Courier New" pitchFamily="49"/>
              </a:rPr>
              <a:t>(« Product »)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-&gt;</a:t>
            </a:r>
            <a:r>
              <a:rPr lang="fr-FR" sz="2400" dirty="0" err="1">
                <a:latin typeface="Courier New" pitchFamily="49"/>
              </a:rPr>
              <a:t>find</a:t>
            </a:r>
            <a:r>
              <a:rPr lang="fr-FR" sz="2400" dirty="0">
                <a:latin typeface="Courier New" pitchFamily="49"/>
              </a:rPr>
              <a:t>($id)</a:t>
            </a:r>
          </a:p>
          <a:p>
            <a:pPr lvl="0"/>
            <a:r>
              <a:rPr lang="fr-FR" dirty="0"/>
              <a:t>Opérations</a:t>
            </a:r>
            <a:br>
              <a:rPr lang="fr-FR" dirty="0"/>
            </a:b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find</a:t>
            </a: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, 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findOneBy</a:t>
            </a: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{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fieldName</a:t>
            </a: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}, 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findBy</a:t>
            </a: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{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fieldName</a:t>
            </a: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}, 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findAll</a:t>
            </a: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, 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findBy</a:t>
            </a: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(</a:t>
            </a:r>
            <a:r>
              <a:rPr lang="fr-FR" sz="2400" dirty="0" err="1">
                <a:solidFill>
                  <a:srgbClr val="000000"/>
                </a:solidFill>
                <a:latin typeface="Courier New" pitchFamily="49"/>
              </a:rPr>
              <a:t>array</a:t>
            </a: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('col'=&gt;value), ... ),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5A45F64-6D23-4D2C-BBB0-81C128B08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586F71-52C7-4A72-8FD3-243EA9447790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1942C8-0D2A-4691-A1E1-ABE723D574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Doctrine Query Language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91A0CD-E1E5-42FD-BE8A-FC05A0CF26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712C1A-240E-483F-AA99-C837ED56452A}"/>
              </a:ext>
            </a:extLst>
          </p:cNvPr>
          <p:cNvSpPr txBox="1"/>
          <p:nvPr/>
        </p:nvSpPr>
        <p:spPr>
          <a:xfrm>
            <a:off x="540000" y="2120040"/>
            <a:ext cx="8390736" cy="18339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EEEEEE"/>
                </a:solidFill>
                <a:latin typeface="Courier New" pitchFamily="49"/>
                <a:ea typeface="TheSansMonoLF" pitchFamily="50"/>
                <a:cs typeface="TheSansMonoLF" pitchFamily="50"/>
              </a:rPr>
              <a:t>$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EEEEEE"/>
                </a:solidFill>
                <a:latin typeface="Courier New" pitchFamily="49"/>
                <a:ea typeface="TheSansMonoLF" pitchFamily="50"/>
                <a:cs typeface="TheSansMonoLF" pitchFamily="50"/>
              </a:rPr>
              <a:t>this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FF950E"/>
                </a:solidFill>
                <a:latin typeface="Courier New" pitchFamily="49"/>
                <a:ea typeface="TheSansMonoLF" pitchFamily="50"/>
                <a:cs typeface="TheSansMonoLF" pitchFamily="50"/>
              </a:rPr>
              <a:t>-&gt;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EEEEEE"/>
                </a:solidFill>
                <a:latin typeface="Courier New" pitchFamily="49"/>
                <a:ea typeface="TheSansMonoLF" pitchFamily="50"/>
                <a:cs typeface="TheSansMonoLF" pitchFamily="50"/>
              </a:rPr>
              <a:t>getEntityManager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EEEEEE"/>
                </a:solidFill>
                <a:latin typeface="Courier New" pitchFamily="49"/>
                <a:ea typeface="TheSansMonoLF" pitchFamily="50"/>
                <a:cs typeface="TheSansMonoLF" pitchFamily="50"/>
              </a:rPr>
              <a:t>()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E1892F"/>
                </a:solidFill>
                <a:latin typeface="Courier New" pitchFamily="49"/>
                <a:ea typeface="TheSansMonoLF" pitchFamily="50"/>
                <a:cs typeface="TheSansMonoLF" pitchFamily="50"/>
              </a:rPr>
              <a:t>-&gt;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EEEEEE"/>
                </a:solidFill>
                <a:latin typeface="Courier New" pitchFamily="49"/>
                <a:ea typeface="TheSansMonoLF" pitchFamily="50"/>
                <a:cs typeface="TheSansMonoLF" pitchFamily="50"/>
              </a:rPr>
              <a:t>createQuery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Courier New" pitchFamily="49"/>
                <a:ea typeface="TheSansMonoLF" pitchFamily="50"/>
                <a:cs typeface="TheSansMonoLF" pitchFamily="50"/>
              </a:rPr>
              <a:t>(</a:t>
            </a:r>
            <a:b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Courier New" pitchFamily="49"/>
                <a:ea typeface="TheSansMonoLF" pitchFamily="50"/>
                <a:cs typeface="TheSansMonoLF" pitchFamily="50"/>
              </a:rPr>
            </a:b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00AE00"/>
                </a:solidFill>
                <a:latin typeface="Courier New" pitchFamily="49"/>
                <a:ea typeface="MS Gothic" pitchFamily="2"/>
                <a:cs typeface="Tahoma" pitchFamily="2"/>
              </a:rPr>
              <a:t>'SELECT p FROM 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00AE00"/>
                </a:solidFill>
                <a:latin typeface="Courier New" pitchFamily="49"/>
                <a:ea typeface="MS Gothic" pitchFamily="2"/>
                <a:cs typeface="Tahoma" pitchFamily="2"/>
              </a:rPr>
              <a:t>DawanStoreBundle:Product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AE00"/>
                </a:solidFill>
                <a:latin typeface="Courier New" pitchFamily="49"/>
                <a:ea typeface="MS Gothic" pitchFamily="2"/>
                <a:cs typeface="Tahoma" pitchFamily="2"/>
              </a:rPr>
              <a:t> p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AE00"/>
                </a:solidFill>
                <a:latin typeface="Courier New" pitchFamily="49"/>
                <a:ea typeface="MS Gothic" pitchFamily="2"/>
                <a:cs typeface="Tahoma" pitchFamily="2"/>
              </a:rPr>
              <a:t>WHERE 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00AE00"/>
                </a:solidFill>
                <a:latin typeface="Courier New" pitchFamily="49"/>
                <a:ea typeface="MS Gothic" pitchFamily="2"/>
                <a:cs typeface="Tahoma" pitchFamily="2"/>
              </a:rPr>
              <a:t>p.price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00AE00"/>
                </a:solidFill>
                <a:latin typeface="Courier New" pitchFamily="49"/>
                <a:ea typeface="MS Gothic" pitchFamily="2"/>
                <a:cs typeface="Tahoma" pitchFamily="2"/>
              </a:rPr>
              <a:t> &gt; :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00AE00"/>
                </a:solidFill>
                <a:latin typeface="Courier New" pitchFamily="49"/>
                <a:ea typeface="MS Gothic" pitchFamily="2"/>
                <a:cs typeface="Tahoma" pitchFamily="2"/>
              </a:rPr>
              <a:t>price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00AE00"/>
                </a:solidFill>
                <a:latin typeface="Courier New" pitchFamily="49"/>
                <a:ea typeface="MS Gothic" pitchFamily="2"/>
                <a:cs typeface="Tahoma" pitchFamily="2"/>
              </a:rPr>
              <a:t> ORDER BY 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00AE00"/>
                </a:solidFill>
                <a:latin typeface="Courier New" pitchFamily="49"/>
                <a:ea typeface="MS Gothic" pitchFamily="2"/>
                <a:cs typeface="Tahoma" pitchFamily="2"/>
              </a:rPr>
              <a:t>p.price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00AE00"/>
                </a:solidFill>
                <a:latin typeface="Courier New" pitchFamily="49"/>
                <a:ea typeface="MS Gothic" pitchFamily="2"/>
                <a:cs typeface="Tahoma" pitchFamily="2"/>
              </a:rPr>
              <a:t> ASC'</a:t>
            </a:r>
            <a:br>
              <a:rPr lang="fr-FR" sz="2400" b="0" i="0" u="none" strike="noStrike" kern="1200" spc="0" baseline="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</a:b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Courier New" pitchFamily="49"/>
                <a:ea typeface="TheSansMonoLF" pitchFamily="50"/>
                <a:cs typeface="TheSansMonoLF" pitchFamily="50"/>
              </a:rPr>
              <a:t>)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E1892F"/>
                </a:solidFill>
                <a:latin typeface="Courier New" pitchFamily="49"/>
                <a:ea typeface="TheSansMonoLF" pitchFamily="50"/>
                <a:cs typeface="TheSansMonoLF" pitchFamily="50"/>
              </a:rPr>
              <a:t>-&gt;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EEEEEE"/>
                </a:solidFill>
                <a:latin typeface="Courier New" pitchFamily="49"/>
                <a:ea typeface="TheSansMonoLF" pitchFamily="50"/>
                <a:cs typeface="TheSansMonoLF" pitchFamily="50"/>
              </a:rPr>
              <a:t>setParameter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Courier New" pitchFamily="49"/>
                <a:ea typeface="TheSansMonoLF" pitchFamily="50"/>
                <a:cs typeface="TheSansMonoLF" pitchFamily="50"/>
              </a:rPr>
              <a:t>(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56DC3A"/>
                </a:solidFill>
                <a:latin typeface="Courier New" pitchFamily="49"/>
                <a:ea typeface="TheSansMonoLF" pitchFamily="50"/>
                <a:cs typeface="TheSansMonoLF" pitchFamily="50"/>
              </a:rPr>
              <a:t>'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56DC3A"/>
                </a:solidFill>
                <a:latin typeface="Courier New" pitchFamily="49"/>
                <a:ea typeface="TheSansMonoLF" pitchFamily="50"/>
                <a:cs typeface="TheSansMonoLF" pitchFamily="50"/>
              </a:rPr>
              <a:t>price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56DC3A"/>
                </a:solidFill>
                <a:latin typeface="Courier New" pitchFamily="49"/>
                <a:ea typeface="TheSansMonoLF" pitchFamily="50"/>
                <a:cs typeface="TheSansMonoLF" pitchFamily="50"/>
              </a:rPr>
              <a:t>'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Courier New" pitchFamily="49"/>
                <a:ea typeface="TheSansMonoLF" pitchFamily="50"/>
                <a:cs typeface="TheSansMonoLF" pitchFamily="50"/>
              </a:rPr>
              <a:t>, 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56DC3A"/>
                </a:solidFill>
                <a:latin typeface="Courier New" pitchFamily="49"/>
                <a:ea typeface="TheSansMonoLF" pitchFamily="50"/>
                <a:cs typeface="TheSansMonoLF" pitchFamily="50"/>
              </a:rPr>
              <a:t>'19.99'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Courier New" pitchFamily="49"/>
                <a:ea typeface="TheSansMonoLF" pitchFamily="50"/>
                <a:cs typeface="TheSansMonoLF" pitchFamily="50"/>
              </a:rPr>
              <a:t>)</a:t>
            </a:r>
            <a:br>
              <a:rPr lang="fr-FR" sz="2400" b="0" i="0" u="none" strike="noStrike" kern="1200" spc="0" baseline="0" dirty="0">
                <a:ln>
                  <a:noFill/>
                </a:ln>
                <a:solidFill>
                  <a:srgbClr val="9A9A9A"/>
                </a:solidFill>
                <a:latin typeface="Courier New" pitchFamily="49"/>
                <a:ea typeface="TheSansMonoLF" pitchFamily="50"/>
                <a:cs typeface="TheSansMonoLF" pitchFamily="50"/>
              </a:rPr>
            </a:b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FF950E"/>
                </a:solidFill>
                <a:latin typeface="Courier New" pitchFamily="49"/>
                <a:ea typeface="TheSansMonoLF" pitchFamily="50"/>
                <a:cs typeface="TheSansMonoLF" pitchFamily="50"/>
              </a:rPr>
              <a:t>-&gt;</a:t>
            </a:r>
            <a:r>
              <a:rPr lang="fr-FR" sz="2400" b="0" i="0" u="none" strike="noStrike" kern="1200" spc="0" baseline="0" dirty="0" err="1">
                <a:ln>
                  <a:noFill/>
                </a:ln>
                <a:solidFill>
                  <a:srgbClr val="EEEEEE"/>
                </a:solidFill>
                <a:latin typeface="Courier New" pitchFamily="49"/>
                <a:ea typeface="TheSansMonoLF" pitchFamily="50"/>
                <a:cs typeface="TheSansMonoLF" pitchFamily="50"/>
              </a:rPr>
              <a:t>getResult</a:t>
            </a:r>
            <a:r>
              <a:rPr lang="fr-FR" sz="2400" b="0" i="0" u="none" strike="noStrike" kern="1200" spc="0" baseline="0" dirty="0">
                <a:ln>
                  <a:noFill/>
                </a:ln>
                <a:solidFill>
                  <a:srgbClr val="EEEEEE"/>
                </a:solidFill>
                <a:latin typeface="Courier New" pitchFamily="49"/>
                <a:ea typeface="TheSansMonoLF" pitchFamily="50"/>
                <a:cs typeface="TheSansMonoLF" pitchFamily="50"/>
              </a:rPr>
              <a:t>();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A51E3E9-609B-4FD9-BE91-4A742C961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224F912-CE67-42CF-9FF1-BEE01CDA9647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A2D0DF-1E8D-4394-A8BC-742A1A186D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Doctrine Query builder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6E5B1B-C94A-4677-B9EB-3C6E952725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QueryBuilder</a:t>
            </a:r>
            <a:br>
              <a:rPr lang="fr-FR"/>
            </a:br>
            <a:r>
              <a:rPr lang="fr-FR" sz="2400">
                <a:latin typeface="Courier New" pitchFamily="49"/>
              </a:rPr>
              <a:t>$repository-&gt;createQueryBuilder()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-&gt;where/setParameter/orderBy($param)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-&gt;getQuery()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D544FFF-E043-4ED3-B344-B63ECADA02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055A02-1B61-4E7C-BF6A-22B8BFFFB270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5E0ADC-E21D-4B38-B048-478BBBBDE3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 sz="4400"/>
              <a:t>Relations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92450E-CC4F-4B2F-820A-4AF5F0AC14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/>
              <a:t>Définit par annotation</a:t>
            </a:r>
          </a:p>
          <a:p>
            <a:pPr lvl="0"/>
            <a:r>
              <a:rPr lang="fr-FR"/>
              <a:t>Nombreux paramètres</a:t>
            </a:r>
          </a:p>
          <a:p>
            <a:pPr lvl="0"/>
            <a:r>
              <a:rPr lang="fr-FR"/>
              <a:t>OneToOne, ManyToOne, ManyToMany</a:t>
            </a:r>
          </a:p>
          <a:p>
            <a:pPr lvl="0"/>
            <a:r>
              <a:rPr lang="fr-FR"/>
              <a:t>Unidirectionnelle, bidirectionnelle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81036CF-6E50-42F2-A3C9-2AC953E6B7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9036005-29AB-4658-91B3-7F73A79F959D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51B0B6-4D2B-4F7D-B58B-E168192D85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Relations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D42CAA-850F-4E3D-9D32-C5591A1A076B}"/>
              </a:ext>
            </a:extLst>
          </p:cNvPr>
          <p:cNvSpPr txBox="1"/>
          <p:nvPr/>
        </p:nvSpPr>
        <p:spPr>
          <a:xfrm>
            <a:off x="0" y="1735560"/>
            <a:ext cx="10080000" cy="2944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/**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990099"/>
                </a:solidFill>
                <a:latin typeface="DejaVu Sans Mono" pitchFamily="49"/>
                <a:ea typeface="MS Gothic" pitchFamily="2"/>
                <a:cs typeface="Tahoma" pitchFamily="2"/>
              </a:rPr>
              <a:t>@ORM\ManyToOne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(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			targetEntity=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DejaVu Sans Mono" pitchFamily="49"/>
                <a:ea typeface="MS Gothic" pitchFamily="2"/>
                <a:cs typeface="Tahoma" pitchFamily="2"/>
              </a:rPr>
              <a:t>"Author"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,</a:t>
            </a:r>
            <a:b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</a:b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			inversedBy=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DejaVu Sans Mono" pitchFamily="49"/>
                <a:ea typeface="MS Gothic" pitchFamily="2"/>
                <a:cs typeface="Tahoma" pitchFamily="2"/>
              </a:rPr>
              <a:t>"posts"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990099"/>
                </a:solidFill>
                <a:latin typeface="DejaVu Sans Mono" pitchFamily="49"/>
                <a:ea typeface="MS Gothic" pitchFamily="2"/>
                <a:cs typeface="Tahoma" pitchFamily="2"/>
              </a:rPr>
              <a:t>@ORM\JoinColumn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(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 		name=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DejaVu Sans Mono" pitchFamily="49"/>
                <a:ea typeface="MS Gothic" pitchFamily="2"/>
                <a:cs typeface="Tahoma" pitchFamily="2"/>
              </a:rPr>
              <a:t>"author_id"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			referencedColumnName=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DejaVu Sans Mono" pitchFamily="49"/>
                <a:ea typeface="MS Gothic" pitchFamily="2"/>
                <a:cs typeface="Tahoma" pitchFamily="2"/>
              </a:rPr>
              <a:t>"id"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5A7A837-27C8-4CED-9FF8-ACAEE4B84E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B956CD0-9B78-4ED9-BFC5-29391807758F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F4797C-2706-4A2C-ABAE-0290B7B865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Relations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EDBA01-FBF9-411F-A5EB-BD4DC513BB8C}"/>
              </a:ext>
            </a:extLst>
          </p:cNvPr>
          <p:cNvSpPr txBox="1"/>
          <p:nvPr/>
        </p:nvSpPr>
        <p:spPr>
          <a:xfrm>
            <a:off x="0" y="1735560"/>
            <a:ext cx="10080000" cy="1874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/**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 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990099"/>
                </a:solidFill>
                <a:latin typeface="DejaVu Sans Mono" pitchFamily="49"/>
                <a:ea typeface="MS Gothic" pitchFamily="2"/>
                <a:cs typeface="Tahoma" pitchFamily="2"/>
              </a:rPr>
              <a:t>@ORM\OneToMany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(</a:t>
            </a:r>
            <a:b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</a:b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 		targetEntity=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DejaVu Sans Mono" pitchFamily="49"/>
                <a:ea typeface="MS Gothic" pitchFamily="2"/>
                <a:cs typeface="Tahoma" pitchFamily="2"/>
              </a:rPr>
              <a:t>"Article"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 		mappedBy=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DejaVu Sans Mono" pitchFamily="49"/>
                <a:ea typeface="MS Gothic" pitchFamily="2"/>
                <a:cs typeface="Tahoma" pitchFamily="2"/>
              </a:rPr>
              <a:t>"author"</a:t>
            </a: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spc="0" baseline="0">
                <a:ln>
                  <a:noFill/>
                </a:ln>
                <a:solidFill>
                  <a:srgbClr val="EEEEEE"/>
                </a:solidFill>
                <a:latin typeface="DejaVu Sans Mono" pitchFamily="49"/>
                <a:ea typeface="MS Gothic" pitchFamily="2"/>
                <a:cs typeface="Tahoma" pitchFamily="2"/>
              </a:rPr>
              <a:t> */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Personnalisé</PresentationFormat>
  <Paragraphs>73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DejaVu Sans Mono</vt:lpstr>
      <vt:lpstr>StarSymbol</vt:lpstr>
      <vt:lpstr>Times New Roman</vt:lpstr>
      <vt:lpstr>Trebuchet MS</vt:lpstr>
      <vt:lpstr>presentation_dawan</vt:lpstr>
      <vt:lpstr>Standard</vt:lpstr>
      <vt:lpstr>Présentation PowerPoint</vt:lpstr>
      <vt:lpstr>Doctrine</vt:lpstr>
      <vt:lpstr>Doctrine</vt:lpstr>
      <vt:lpstr>Doctrine</vt:lpstr>
      <vt:lpstr>Doctrine Query Language</vt:lpstr>
      <vt:lpstr>Doctrine Query builder</vt:lpstr>
      <vt:lpstr>Relations</vt:lpstr>
      <vt:lpstr>Relations</vt:lpstr>
      <vt:lpstr>Relations</vt:lpstr>
      <vt:lpstr>Relations</vt:lpstr>
      <vt:lpstr>Doctrine</vt:lpstr>
      <vt:lpstr>Propel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79</cp:revision>
  <dcterms:created xsi:type="dcterms:W3CDTF">2012-09-24T16:29:42Z</dcterms:created>
  <dcterms:modified xsi:type="dcterms:W3CDTF">2020-02-04T15:08:32Z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