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349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C48EE16-4397-4911-B6BC-A944A314249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684FEF-FE3A-42A9-B833-B189E08F1B3C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7F0C70C-ADA4-48E0-B63C-CE5D204866D2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DE1BEC-D33E-41AC-8E4F-0E18479D61B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DA3C3B1-AA86-4833-95F2-12742B499534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81490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9792890-88FD-47D8-945D-C92E25D700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62A85FE-75E9-49D9-A416-A101F6C9C05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9D6BC193-359E-48F3-898A-2E6B0243705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A86309-2CE7-47FC-BF83-5783F7C0981F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69F8BE-4F1D-47B8-8226-ECBE86C68F8D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0D83DD-2320-4C57-BA88-266D1CAD604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F5582E9A-9841-408C-A51F-8A6D56105D4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951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9B514C-56B5-492E-A772-917F1095E61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C298F27-5100-46F7-BA14-9EC089532DE0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61B4591-5A72-4F19-9D29-748B45396A0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C54033D-0708-43BD-BCA2-14D6B2CF7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623356-8259-46C9-9F0D-9F5F510D4C3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49A4818-0376-4A96-9388-F57F8580BCFE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86F6A9F-7DAD-4050-8824-E9EE82E3444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5ECA6BE-BE52-4893-8125-E32714B49A4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C278D2-453F-4F2B-BB81-7DB9A8BD8CB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E63F2F8-91D0-446A-8E98-03B51550D7A2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1E5AC32-59BA-494B-95FB-DA96235F84E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B7BA424-2F8A-47E5-9C7B-25E63A3CFD7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D8D3FE-2CD7-4EB3-B34F-50BCFE3967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2FC27DA-6032-4A5D-818F-F51401998B33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DF94582-80EB-437B-825A-709A88B2CDB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FCEE2B9-9879-4AE4-82AE-2C8B701C938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FC7458-8F65-4355-B690-705751CD9D4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52BE2DB-63F6-4136-928E-A0B0F3330687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2638FDA-D2DB-4AF7-8EDD-D853CCAF46A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0863089-2233-4A87-ACEC-562D23DE1AD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802871-7ABD-4756-980D-9B1BA74442B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4BC44DF-1165-4AE2-BDE4-74556A3823DB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A431043-D1F2-45AB-B347-0D36E0A3CB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E26FF1D-4ABC-4A58-9795-A0C055EA522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1FF0ED-B6B7-4576-85D4-D3836AD53C5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3D3EC1E-86A3-4DF2-B4E7-9C31C3BC072C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A979021-58B7-4AB0-9CE9-34B67104416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03B2375-1CB5-4057-8378-9F84817FB2E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3E5873-2FE6-4322-93F5-16621342D1F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8762B69-CB81-44B7-8705-55AB5BC53094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BC01883-B161-42D8-A0EF-55E0BA839E2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83781B9-7267-44AB-ADD0-27D0C3CE0B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D68688-0D6A-43FA-B315-F5938D97AE8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65F1F95-FB0C-4C7F-A27C-1CF85D36F58E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F90634F-9175-4D3B-9197-20D35627A57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330C375-F069-45F7-8E83-20A32291A7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7A5CAC-D230-4B71-93DE-D17F6FD892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DA50541-41CA-4CDE-978E-C671EED00E0A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64888B9-D0E8-4C2D-A677-D5CACDF251D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4523879-E7A4-42B9-8B03-12D118A9D3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50D56D-876D-4FF5-BCEC-966E72D5CEC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7FFF32-10E8-478A-9BA5-FDFC02FFF346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D61B8E6-ACB1-42A4-9C97-A01EC66E910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E18C543-F785-4817-9758-A5D79EF5B9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775FB0-01CB-44F0-A8DD-23EDE4E5A5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D526219-3479-45B3-8ADF-CBCFED5614B2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DFB71C6-9CE9-45B2-8ADA-7A194413C3E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BC55DFD-2098-452D-970A-B5C865633AB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FBBDF-9E40-49A4-84A0-B119D826C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792226-8A8C-4EF1-829A-39D6ABA3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0F2EB8-9EC3-47E0-A9FA-607B18B35C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AF4467B-1021-4669-BED6-8C14825108FC}" type="slidenum"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E9F67A-21D3-462D-831C-F86847A7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E9A480B-383B-49B6-96EF-2AFDDB9C9E5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51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A0B47-24C2-4D1F-A0ED-22FFBFDA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C46641-9260-4E2D-B827-A6A18B6D2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1E48F6-6FDA-402C-A2EE-F118CCF594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219CB23-96C1-414F-8D1D-BC6B81443019}" type="slidenum"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58EA96-FCE8-4B84-AB2A-50DA64D5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D2DE00A2-B485-4028-B9C2-D9CE8CA0081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0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6EDAEEA-9290-41FC-8EE4-BE8144568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89800" y="85725"/>
            <a:ext cx="2286000" cy="6672263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F67282-11FD-4AEC-A58C-BD280D05F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1800" y="85725"/>
            <a:ext cx="6705600" cy="667226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11ABAC-9E99-4E4F-A7E0-F258B458DD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E678C88-797C-46E7-8332-42CF2C307E97}" type="slidenum"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23E0A1-BC03-459C-B18D-F8C18F0C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2C4013F-35EF-4D87-978D-C8F296FDD70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62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D33291-B415-4E13-9010-3444FB1E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E2AADF-11E5-4067-9CF4-FA5AAC544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CF4A8E-5857-4540-A6A5-A189E8DA17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80EE355-8763-4D38-8139-22EF5B6869DF}" type="slidenum"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60663F-6C33-4940-B224-62C5E0C5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9471D740-34DA-4456-B6D8-9DCE9D13ED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18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1A808-DB8C-4CF5-BA1D-3141C4BB1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6F3508-4B14-4257-AAE1-3321192D3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E488F6-063F-4AE8-BB4E-ABAFF2F679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A5D0F97-4253-4098-B147-55351B2F1E79}" type="slidenum"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F97E09-4548-4605-9F3D-059FF73F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78A2BAA-492B-48CF-BF9E-47CC92B4FF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34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D4A00-C9C2-4718-B193-534FEC1C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F96D7C-763A-4F13-B216-A6928703AB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130A92-E14F-466B-A2B7-08FAFEE87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970E96-4E04-4375-ACF2-10C543972E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626E5D6-4581-41AB-BCF5-EB347215792E}" type="slidenum">
              <a:t>‹N°›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42DA7A-51DB-4915-8455-FCB68935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948BE39-4C89-4C13-960A-1CC504EECF3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49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7A5B5-4F7E-4469-8992-CEA1900B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84F920-708A-4327-9DC4-B98109075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CCC6C0-1026-4237-9746-020722646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FB3DD8-0168-422F-B2B1-4201F9341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4835FCF-D5A9-4F3D-BE23-638C872A8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FC948E-99B8-4CA4-8DC3-008968B8F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A7A1F8B-BC13-498D-BEB5-F30C73B5DD68}" type="slidenum">
              <a:t>‹N°›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562C93-017F-4345-B567-74470B2E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91BF8776-CF81-42D7-BCF3-EAA2BFE78AF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87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744FE4-3607-4108-BF8A-99848331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7C4D6C6-662C-4778-9B15-5809668A91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FBD722E-17EA-4273-A977-94830F73070C}" type="slidenum">
              <a:t>‹N°›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C87412-2F9D-49B3-B3D5-AE36A740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46DC4B-FFBA-46A2-B23D-BA488C4B6E8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78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2F13855-A92C-4479-A454-34F2E1B909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177C853-8620-4C15-B5CC-CC5281CACD6F}" type="slidenum">
              <a:t>‹N°›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78D9059-24E3-440D-8597-C99FB825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718142-D039-490B-9B97-AB87E33DD0C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15357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550290-81CC-4AF6-836B-90C0FE032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E1C4DE-595A-4D6E-B484-4ABD25D07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38E1BA-E1BD-43E9-9558-436A7C004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DC84A5-48F0-4AF6-854B-92B3A627EA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A7B8D00-C3B3-4FE4-8657-6F490D80D3F2}" type="slidenum">
              <a:t>‹N°›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007B38-2B85-43AC-874B-344F14BD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515F37E-5FE4-4FB8-8271-C5A5DD82CF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32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2833F9-79A3-4D6A-91BC-D487DAD1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0BF115-A632-4CC0-BBE9-9FEE1847A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E5DD3C-9F38-4589-A7FC-D05F551E4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3D7FEE-9A24-45F2-8B73-ABE497DABE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3A22B05-151F-4758-BF3D-D55CFCB69592}" type="slidenum">
              <a:t>‹N°›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9DF995-C7D8-4539-BB76-EB793DFA0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7E6AD2-40BD-4FDB-8811-73660A1ED98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62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DDE1CAB-3331-40CC-84DB-08C887A6FE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000" y="8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A576F0-F095-4B36-9CA1-21135BC071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6D619B-B534-4A68-9350-A058293E9EB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51360" y="7092000"/>
            <a:ext cx="234828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6E821C6B-9052-4823-B38B-7B58B40B9490}" type="slidenum">
              <a:t>‹N°›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08AF4-7B32-4E30-A1AF-7665F1480A2E}"/>
              </a:ext>
            </a:extLst>
          </p:cNvPr>
          <p:cNvSpPr/>
          <p:nvPr/>
        </p:nvSpPr>
        <p:spPr>
          <a:xfrm>
            <a:off x="0" y="7020000"/>
            <a:ext cx="1008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01C32D-C8A7-4723-B5A0-95BA51A4FF7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56DE06-0EC7-4FE7-8F9D-2615BC44431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B77A57E-90C5-4460-B5BD-27AF49EA3A68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036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necteur droit 8">
            <a:extLst>
              <a:ext uri="{FF2B5EF4-FFF2-40B4-BE49-F238E27FC236}">
                <a16:creationId xmlns:a16="http://schemas.microsoft.com/office/drawing/2014/main" id="{E0AD8E5C-8E00-49E5-AA57-892CDE74C472}"/>
              </a:ext>
            </a:extLst>
          </p:cNvPr>
          <p:cNvSpPr/>
          <p:nvPr/>
        </p:nvSpPr>
        <p:spPr>
          <a:xfrm>
            <a:off x="360" y="1440000"/>
            <a:ext cx="10076759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F0000"/>
          </a:solidFill>
          <a:effectLst>
            <a:outerShdw dist="17961" dir="2700000">
              <a:scrgbClr r="0" g="0" b="0"/>
            </a:outerShdw>
          </a:effectLst>
          <a:latin typeface="Arial" pitchFamily="18"/>
          <a:ea typeface="Lucida Sans Unicode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1pPr>
      <a:lvl2pPr marL="0" marR="0" lvl="1" indent="0" rtl="0" hangingPunct="0">
        <a:spcBef>
          <a:spcPts val="0"/>
        </a:spcBef>
        <a:spcAft>
          <a:spcPts val="1417"/>
        </a:spcAft>
        <a:buSzPct val="75000"/>
        <a:buFont typeface="StarSymbol"/>
        <a:buChar char="–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2pPr>
      <a:lvl3pPr marL="0" marR="0" lvl="2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3pPr>
      <a:lvl4pPr marL="0" marR="0" lvl="3" indent="0" rtl="0" hangingPunct="0">
        <a:spcBef>
          <a:spcPts val="0"/>
        </a:spcBef>
        <a:spcAft>
          <a:spcPts val="1417"/>
        </a:spcAft>
        <a:buSzPct val="75000"/>
        <a:buFont typeface="StarSymbol"/>
        <a:buChar char="–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4pPr>
      <a:lvl5pPr marL="0" marR="0" lvl="4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5pPr>
      <a:lvl6pPr marL="0" marR="0" lvl="5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6pPr>
      <a:lvl7pPr marL="0" marR="0" lvl="6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7pPr>
      <a:lvl8pPr marL="0" marR="0" lvl="7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8pPr>
      <a:lvl9pPr marL="0" marR="0" lvl="8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java.sun.com/javase/downloads/index.jsp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4A29A8B-4D1A-4BDC-A0AE-07F92BEB3F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67D561B-AD7E-4B32-9729-11E43DC29D6C}" type="slidenum">
              <a:t>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0FE716-6797-4E0C-AD6F-998068E8DFCA}"/>
              </a:ext>
            </a:extLst>
          </p:cNvPr>
          <p:cNvSpPr txBox="1"/>
          <p:nvPr/>
        </p:nvSpPr>
        <p:spPr>
          <a:xfrm>
            <a:off x="2382384" y="2433846"/>
            <a:ext cx="5315856" cy="217042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lvl="0" algn="ctr" hangingPunct="0"/>
            <a:r>
              <a:rPr lang="fr-FR" sz="6000" b="1" dirty="0"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Times New Roman" pitchFamily="18"/>
                <a:cs typeface="Arial" pitchFamily="34"/>
              </a:rPr>
              <a:t>Java Initiation</a:t>
            </a:r>
            <a:endParaRPr lang="fr-FR" sz="3600" b="1" i="0" u="none" strike="noStrike" kern="1200" dirty="0">
              <a:ln>
                <a:noFill/>
              </a:ln>
              <a:solidFill>
                <a:srgbClr val="000000"/>
              </a:solidFill>
              <a:latin typeface="Arial" pitchFamily="34"/>
              <a:ea typeface="Times New Roman" pitchFamily="18"/>
              <a:cs typeface="Arial" pitchFamily="34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600" b="1" i="0" u="none" strike="noStrike" kern="1200" dirty="0">
              <a:ln>
                <a:noFill/>
              </a:ln>
              <a:solidFill>
                <a:srgbClr val="000000"/>
              </a:solidFill>
              <a:latin typeface="Arial" pitchFamily="34"/>
              <a:ea typeface="Times New Roman" pitchFamily="18"/>
              <a:cs typeface="Arial" pitchFamily="34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1" dirty="0">
                <a:solidFill>
                  <a:srgbClr val="000000"/>
                </a:solidFill>
                <a:latin typeface="Trebuchet MS" pitchFamily="34"/>
                <a:ea typeface="Arial" pitchFamily="34"/>
                <a:cs typeface="Arial" pitchFamily="34"/>
              </a:rPr>
              <a:t>Thomas ALDAITZ</a:t>
            </a:r>
            <a:endParaRPr lang="fr-FR" sz="2200" b="1" i="0" u="none" strike="noStrike" kern="1200" dirty="0">
              <a:ln>
                <a:noFill/>
              </a:ln>
              <a:solidFill>
                <a:srgbClr val="000000"/>
              </a:solidFill>
              <a:latin typeface="Trebuchet MS" pitchFamily="34"/>
              <a:ea typeface="Arial" pitchFamily="34"/>
              <a:cs typeface="Arial" pitchFamily="34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fr-FR" sz="22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" pitchFamily="34"/>
                <a:cs typeface="Arial" pitchFamily="34"/>
              </a:rPr>
              <a:t> 07/05/2019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61D47C05-2FD5-4504-AB9C-881A3218A0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1C4AA9B-2776-4A1B-95C7-2B5FEA0CA8EE}" type="slidenum">
              <a:t>10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7714AB5-43E6-44DB-9449-9EF5FFD01065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Java Virtual Machine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F92F3F8-3D6A-4319-9C7A-2B3BD30A1D1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48000" y="1800000"/>
            <a:ext cx="3960000" cy="4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F7EC648-7577-4156-8ABC-A6A3983EE62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680000" y="1944000"/>
            <a:ext cx="4860000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261DE3FC-CC71-406B-9ECF-008CE527E8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91EF429-652F-4F8D-925D-2F9AD49C3229}" type="slidenum">
              <a:t>11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F7BEDB7-B0E5-4643-A3ED-DB12394637AA}"/>
              </a:ext>
            </a:extLst>
          </p:cNvPr>
          <p:cNvSpPr txBox="1"/>
          <p:nvPr/>
        </p:nvSpPr>
        <p:spPr>
          <a:xfrm>
            <a:off x="540000" y="-18000"/>
            <a:ext cx="9000000" cy="14526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  <a:ea typeface="Arial" pitchFamily="34"/>
                <a:cs typeface="Arial" pitchFamily="34"/>
              </a:rPr>
              <a:t>Environnements de développement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4E3C25F-5370-4228-BA7D-6327CA9548C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788000" y="2520000"/>
            <a:ext cx="4680000" cy="43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7481AB3-A963-4EE4-A095-4440EDF1AC8A}"/>
              </a:ext>
            </a:extLst>
          </p:cNvPr>
          <p:cNvSpPr txBox="1"/>
          <p:nvPr/>
        </p:nvSpPr>
        <p:spPr>
          <a:xfrm>
            <a:off x="540000" y="1655999"/>
            <a:ext cx="9000000" cy="44434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Arial" pitchFamily="34"/>
              </a:rPr>
              <a:t>Hormis l’outil de base de développement (</a:t>
            </a:r>
            <a:r>
              <a:rPr lang="fr-FR" sz="2800" b="1" i="1" u="none" strike="noStrike" kern="1200">
                <a:ln>
                  <a:noFill/>
                </a:ln>
                <a:latin typeface="Arial" pitchFamily="34"/>
                <a:ea typeface="MS Gothic" pitchFamily="2"/>
                <a:cs typeface="Arial" pitchFamily="34"/>
              </a:rPr>
              <a:t>JDK</a:t>
            </a: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Arial" pitchFamily="34"/>
              </a:rPr>
              <a:t>),             il existe des environnements de développement intégrés (IDE) :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Arial" pitchFamily="34"/>
              </a:rPr>
              <a:t>- ECLIPSE (Eclipse.org)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Arial" pitchFamily="34"/>
              </a:rPr>
              <a:t>- NetBeans (NetBeans.org)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nl-NL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Arial" pitchFamily="34"/>
              </a:rPr>
              <a:t>- Visual J++ (Microsoft)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Arial" pitchFamily="34"/>
              </a:rPr>
              <a:t>- JBuilder (Borland/Inprise)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Visual Café (WebGain)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CodeWarrior (Metrowerks)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JCreator (Xinox Software)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Jdeveloper (Oracle)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CE80FB51-06C8-4D6F-BFB2-2A97185F9D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2044A29-66F7-4F59-AC5F-CC95212C9D81}" type="slidenum">
              <a:t>12</a:t>
            </a:fld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A94CE15-65F9-45C1-8F48-C5834499870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19648" y="4774859"/>
            <a:ext cx="7641327" cy="220357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DBA3BF6E-5292-4850-B839-3239109ED21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8360" y="180000"/>
            <a:ext cx="9071640" cy="1172160"/>
          </a:xfrm>
        </p:spPr>
        <p:txBody>
          <a:bodyPr/>
          <a:lstStyle/>
          <a:p>
            <a:pPr lvl="0"/>
            <a:r>
              <a:rPr lang="fr-FR">
                <a:latin typeface="Trebuchet MS" pitchFamily="34"/>
                <a:cs typeface="Arial" pitchFamily="34"/>
              </a:rPr>
              <a:t>Première Application Java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48DC82-11C2-4ACB-BA77-F68270445C7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899240"/>
          </a:xfrm>
        </p:spPr>
        <p:txBody>
          <a:bodyPr/>
          <a:lstStyle/>
          <a:p>
            <a:pPr lvl="0" algn="just"/>
            <a:r>
              <a:rPr lang="fr-FR" sz="2400">
                <a:latin typeface="Arial" pitchFamily="34"/>
                <a:cs typeface="Arial" pitchFamily="34"/>
              </a:rPr>
              <a:t>Installation d'un JDK</a:t>
            </a:r>
          </a:p>
          <a:p>
            <a:pPr lvl="0" algn="just"/>
            <a:r>
              <a:rPr lang="fr-FR" sz="2400">
                <a:latin typeface="Arial" pitchFamily="34"/>
                <a:cs typeface="Arial" pitchFamily="34"/>
              </a:rPr>
              <a:t>Paramétrages des variables d'environnement</a:t>
            </a:r>
          </a:p>
          <a:p>
            <a:pPr lvl="0" algn="just"/>
            <a:r>
              <a:rPr lang="fr-FR" sz="2400">
                <a:latin typeface="Arial" pitchFamily="34"/>
                <a:cs typeface="Arial" pitchFamily="34"/>
              </a:rPr>
              <a:t>Installation d'Eclipse (Eclipse.org)</a:t>
            </a:r>
          </a:p>
          <a:p>
            <a:pPr lvl="0" algn="just"/>
            <a:r>
              <a:rPr lang="fr-FR" sz="2400">
                <a:latin typeface="Arial" pitchFamily="34"/>
                <a:cs typeface="Arial" pitchFamily="34"/>
              </a:rPr>
              <a:t>Ecriture et exécution d'un premier programme en Java :</a:t>
            </a:r>
          </a:p>
          <a:p>
            <a:pPr lvl="1" algn="just"/>
            <a:r>
              <a:rPr lang="fr-FR" sz="2400">
                <a:latin typeface="Arial" pitchFamily="34"/>
                <a:cs typeface="Arial" pitchFamily="34"/>
              </a:rPr>
              <a:t>Minuscules / majuscules différentiées</a:t>
            </a:r>
          </a:p>
          <a:p>
            <a:pPr lvl="1" algn="just"/>
            <a:r>
              <a:rPr lang="fr-FR" sz="2400">
                <a:latin typeface="Arial" pitchFamily="34"/>
                <a:cs typeface="Arial" pitchFamily="34"/>
              </a:rPr>
              <a:t>Espaces / CR / LF / Tabulations sans conséquences</a:t>
            </a:r>
          </a:p>
          <a:p>
            <a:pPr lvl="0" algn="just">
              <a:buNone/>
            </a:pPr>
            <a:endParaRPr lang="fr-FR" sz="2400">
              <a:latin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46E535C1-C96F-4E5A-BF77-FC44B3DEA8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04BA94D-3E45-4A33-9D9F-437EFEF4BEC9}" type="slidenum">
              <a:t>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4A1390-14E6-4DF2-96D9-5C8F9F8BD42B}"/>
              </a:ext>
            </a:extLst>
          </p:cNvPr>
          <p:cNvSpPr txBox="1"/>
          <p:nvPr/>
        </p:nvSpPr>
        <p:spPr>
          <a:xfrm>
            <a:off x="540000" y="305640"/>
            <a:ext cx="9000000" cy="95435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Objectifs du cours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14D1A3F-9DEC-445E-9ED8-BED3EE134563}"/>
              </a:ext>
            </a:extLst>
          </p:cNvPr>
          <p:cNvSpPr txBox="1"/>
          <p:nvPr/>
        </p:nvSpPr>
        <p:spPr>
          <a:xfrm>
            <a:off x="652320" y="1800360"/>
            <a:ext cx="8887680" cy="32806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 Apprendre la syntaxe du langage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 Pouvoir réaliser des applications et des   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  applets en Java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 Savoir choisir les technologies adaptées et  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  mettre en place des interfaces efficaces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F76CA889-048D-4900-9E0B-2F824A2DE7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16605F6-6277-46AF-87BA-D84FC84093D6}" type="slidenum">
              <a:t>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BB052E8-EF20-4644-9E2A-D75FACCA43F0}"/>
              </a:ext>
            </a:extLst>
          </p:cNvPr>
          <p:cNvSpPr txBox="1"/>
          <p:nvPr/>
        </p:nvSpPr>
        <p:spPr>
          <a:xfrm>
            <a:off x="468000" y="378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Plan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88CA44D-1AAA-4017-8897-7E469F63C2CD}"/>
              </a:ext>
            </a:extLst>
          </p:cNvPr>
          <p:cNvSpPr txBox="1"/>
          <p:nvPr/>
        </p:nvSpPr>
        <p:spPr>
          <a:xfrm>
            <a:off x="684000" y="1872000"/>
            <a:ext cx="8820000" cy="48859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>
                <a:ln>
                  <a:noFill/>
                </a:ln>
                <a:latin typeface="Times New Roman" pitchFamily="18"/>
                <a:ea typeface="Times New Roman" pitchFamily="18"/>
                <a:cs typeface="Times New Roman" pitchFamily="18"/>
              </a:rPr>
              <a:t> </a:t>
            </a: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Présentation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 Syntaxe du langage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 Spécification de la plateforme Java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 Programmation Orientée Objet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 Déclaration d'attributs et de méthodes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 Agrégation et Encapsulation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 Héritage et Polymorphisme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 Exceptions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 Classes essentielles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 Collections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 Entrées/Sorties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 Applets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A399655-CE9B-4F28-94B2-1CA20AF245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123D4C-81F5-436A-9DA7-E321D1299E1F}" type="slidenum">
              <a:t>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1CB043D-6747-4F6E-B941-31DD0A6C4CD6}"/>
              </a:ext>
            </a:extLst>
          </p:cNvPr>
          <p:cNvSpPr txBox="1"/>
          <p:nvPr/>
        </p:nvSpPr>
        <p:spPr>
          <a:xfrm>
            <a:off x="10079640" y="8640000"/>
            <a:ext cx="10080000" cy="309960"/>
          </a:xfrm>
          <a:prstGeom prst="rect">
            <a:avLst/>
          </a:prstGeom>
          <a:solidFill>
            <a:srgbClr val="000000">
              <a:alpha val="15000"/>
            </a:srgbClr>
          </a:solidFill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1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S Gothic" pitchFamily="2"/>
                <a:cs typeface="Tahoma" pitchFamily="2"/>
              </a:rPr>
              <a:t>                                                                                                                                                             DAWAN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3E05903-D159-4C4F-9ADB-DAC53D95BD43}"/>
              </a:ext>
            </a:extLst>
          </p:cNvPr>
          <p:cNvSpPr txBox="1"/>
          <p:nvPr/>
        </p:nvSpPr>
        <p:spPr>
          <a:xfrm>
            <a:off x="503999" y="2844000"/>
            <a:ext cx="9000000" cy="188099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1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Présentation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600" b="1" i="0" u="none" strike="noStrike" kern="1200">
              <a:ln>
                <a:noFill/>
              </a:ln>
              <a:solidFill>
                <a:srgbClr val="333399"/>
              </a:solidFill>
              <a:effectLst>
                <a:outerShdw dist="17961" dir="2700000">
                  <a:scrgbClr r="0" g="0" b="0"/>
                </a:outerShdw>
              </a:effectLst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FD7F601-5A04-4951-90D3-2871682F59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EA7E3C8-173C-419D-A1E5-07182AABFF4E}" type="slidenum">
              <a:t>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2EF4DE8-B4DC-4141-A38D-E3C15AED8942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Historique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E661C3-D454-47A3-95AF-51889D4F3D7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61600" y="1739160"/>
            <a:ext cx="8978400" cy="4648680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lvl="0" hangingPunct="1">
              <a:spcBef>
                <a:spcPts val="550"/>
              </a:spcBef>
              <a:spcAft>
                <a:spcPts val="825"/>
              </a:spcAft>
            </a:pPr>
            <a:r>
              <a:rPr lang="en-US" dirty="0" err="1"/>
              <a:t>Concepteur</a:t>
            </a:r>
            <a:r>
              <a:rPr lang="en-US" dirty="0"/>
              <a:t> : James </a:t>
            </a:r>
            <a:r>
              <a:rPr lang="en-US" dirty="0" err="1"/>
              <a:t>Grosling</a:t>
            </a:r>
            <a:endParaRPr lang="en-US" dirty="0"/>
          </a:p>
          <a:p>
            <a:pPr lvl="0" hangingPunct="1">
              <a:spcBef>
                <a:spcPts val="550"/>
              </a:spcBef>
              <a:spcAft>
                <a:spcPts val="825"/>
              </a:spcAft>
            </a:pPr>
            <a:r>
              <a:rPr lang="fr-FR" dirty="0"/>
              <a:t>Première version : </a:t>
            </a:r>
            <a:r>
              <a:rPr lang="fr-FR" b="1" dirty="0"/>
              <a:t>OAK</a:t>
            </a:r>
          </a:p>
          <a:p>
            <a:pPr lvl="0" hangingPunct="1">
              <a:spcBef>
                <a:spcPts val="550"/>
              </a:spcBef>
              <a:spcAft>
                <a:spcPts val="825"/>
              </a:spcAft>
            </a:pPr>
            <a:r>
              <a:rPr lang="it-IT" dirty="0"/>
              <a:t>Nouvelle </a:t>
            </a:r>
            <a:r>
              <a:rPr lang="it-IT" dirty="0" err="1"/>
              <a:t>version</a:t>
            </a:r>
            <a:r>
              <a:rPr lang="it-IT" dirty="0"/>
              <a:t> de Java </a:t>
            </a:r>
            <a:r>
              <a:rPr lang="it-IT" dirty="0" err="1"/>
              <a:t>avec</a:t>
            </a:r>
            <a:r>
              <a:rPr lang="it-IT" dirty="0"/>
              <a:t> Bill Joy</a:t>
            </a:r>
          </a:p>
          <a:p>
            <a:pPr lvl="0" hangingPunct="1">
              <a:spcBef>
                <a:spcPts val="550"/>
              </a:spcBef>
              <a:spcAft>
                <a:spcPts val="825"/>
              </a:spcAft>
            </a:pPr>
            <a:r>
              <a:rPr lang="fr-FR" dirty="0"/>
              <a:t>Naissance de Java avec l'évolution du Web</a:t>
            </a:r>
          </a:p>
          <a:p>
            <a:pPr lvl="0" hangingPunct="1">
              <a:spcBef>
                <a:spcPts val="550"/>
              </a:spcBef>
              <a:spcAft>
                <a:spcPts val="825"/>
              </a:spcAft>
            </a:pPr>
            <a:r>
              <a:rPr lang="fr-FR" dirty="0"/>
              <a:t>1994 : Intégration des applets</a:t>
            </a:r>
          </a:p>
          <a:p>
            <a:pPr lvl="0" hangingPunct="1">
              <a:spcBef>
                <a:spcPts val="550"/>
              </a:spcBef>
              <a:spcAft>
                <a:spcPts val="825"/>
              </a:spcAft>
            </a:pPr>
            <a:r>
              <a:rPr lang="fr-FR" dirty="0"/>
              <a:t>Intégration à Netscape</a:t>
            </a:r>
          </a:p>
          <a:p>
            <a:pPr lvl="0" hangingPunct="1">
              <a:spcBef>
                <a:spcPts val="550"/>
              </a:spcBef>
              <a:spcAft>
                <a:spcPts val="825"/>
              </a:spcAft>
            </a:pPr>
            <a:r>
              <a:rPr lang="en-US" dirty="0"/>
              <a:t>2006 : Java open source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0926595-6210-4953-913C-5899CFC532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AD92BDC-260B-487A-A3DA-5DCDA0C44AB4}" type="slidenum">
              <a:t>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DF4A940-87C8-4D4F-BC7F-922B80A6CD7C}"/>
              </a:ext>
            </a:extLst>
          </p:cNvPr>
          <p:cNvSpPr txBox="1"/>
          <p:nvPr/>
        </p:nvSpPr>
        <p:spPr>
          <a:xfrm>
            <a:off x="720000" y="342000"/>
            <a:ext cx="8640000" cy="9540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Caractéristiques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85CEF9D-A88C-4EB4-9467-646C31309F37}"/>
              </a:ext>
            </a:extLst>
          </p:cNvPr>
          <p:cNvSpPr txBox="1"/>
          <p:nvPr/>
        </p:nvSpPr>
        <p:spPr>
          <a:xfrm>
            <a:off x="612000" y="1764000"/>
            <a:ext cx="8748000" cy="28249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1" i="0" u="none" strike="noStrike" kern="1200">
                <a:ln>
                  <a:noFill/>
                </a:ln>
                <a:latin typeface="Arial" pitchFamily="34"/>
                <a:ea typeface="MS Gothic" pitchFamily="2"/>
                <a:cs typeface="Arial" pitchFamily="34"/>
              </a:rPr>
              <a:t> </a:t>
            </a:r>
            <a:r>
              <a:rPr lang="fr-FR" sz="32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Arial" pitchFamily="34"/>
              </a:rPr>
              <a:t>Simple, familier et orienté objet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la-VA" sz="32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Arial" pitchFamily="34"/>
              </a:rPr>
              <a:t> Distribué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Arial" pitchFamily="34"/>
              </a:rPr>
              <a:t> Interprété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la-VA" sz="32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Arial" pitchFamily="34"/>
              </a:rPr>
              <a:t> Robuste et sûr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Arial" pitchFamily="34"/>
              </a:rPr>
              <a:t> Portable et indépendant des plates-formes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la-VA" sz="32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Arial" pitchFamily="34"/>
              </a:rPr>
              <a:t> Dynamique et multithread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6F31207B-0558-483E-A9A6-C1C7214BA6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08618AB-AEAC-462F-9AE8-53B4A54C54F5}" type="slidenum">
              <a:t>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E8F27CE-35E7-43E3-A029-E3D452C3C403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432000" marR="0" lvl="0" indent="-21600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Développement Java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35CDAAC-A26A-43E8-BFB7-435B9EBA986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69680" y="4392000"/>
            <a:ext cx="5422320" cy="24447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DBFAA3F-0711-4B07-8817-AC5E13BCC2D9}"/>
              </a:ext>
            </a:extLst>
          </p:cNvPr>
          <p:cNvSpPr txBox="1"/>
          <p:nvPr/>
        </p:nvSpPr>
        <p:spPr>
          <a:xfrm>
            <a:off x="612000" y="1620000"/>
            <a:ext cx="9000000" cy="28548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Arial" pitchFamily="34"/>
              </a:rPr>
              <a:t>Ecrire un programme Java ne nécessite pas d’outils sophistiqués :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800" b="0" i="0" u="none" strike="noStrike" kern="1200">
              <a:ln>
                <a:noFill/>
              </a:ln>
              <a:latin typeface="Arial" pitchFamily="34"/>
              <a:ea typeface="MS Gothic" pitchFamily="2"/>
              <a:cs typeface="Arial" pitchFamily="34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Arial" pitchFamily="34"/>
              </a:rPr>
              <a:t>- Un </a:t>
            </a: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Arial" pitchFamily="34"/>
              </a:rPr>
              <a:t>éditeur</a:t>
            </a:r>
            <a:r>
              <a:rPr lang="en-US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Arial" pitchFamily="34"/>
              </a:rPr>
              <a:t> de texte tel notepad suffit.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800" b="0" i="0" u="none" strike="noStrike" kern="1200">
              <a:ln>
                <a:noFill/>
              </a:ln>
              <a:latin typeface="Arial" pitchFamily="34"/>
              <a:ea typeface="MS Gothic" pitchFamily="2"/>
              <a:cs typeface="Arial" pitchFamily="34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Arial" pitchFamily="34"/>
              </a:rPr>
              <a:t>- Et un JDK (Java Development Kit).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Arial" pitchFamily="34"/>
              </a:rPr>
              <a:t>  (</a:t>
            </a:r>
            <a:r>
              <a:rPr lang="en-US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Arial" pitchFamily="34"/>
                <a:hlinkClick r:id="rId4"/>
              </a:rPr>
              <a:t>http://java.sun.com/javase/downloads/index.jsp</a:t>
            </a:r>
            <a:r>
              <a:rPr lang="en-US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Arial" pitchFamily="34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95E6C0F3-ED1A-43CB-86CE-7AD715FBED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41CB010-5777-4227-9436-77A45B975836}" type="slidenum">
              <a:t>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5ED397C-091A-4C6E-A911-4A40AC897F5C}"/>
              </a:ext>
            </a:extLst>
          </p:cNvPr>
          <p:cNvSpPr txBox="1"/>
          <p:nvPr/>
        </p:nvSpPr>
        <p:spPr>
          <a:xfrm>
            <a:off x="432000" y="378000"/>
            <a:ext cx="9000000" cy="7714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432000" marR="0" lvl="0" indent="-21600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  <a:ea typeface="Arial" pitchFamily="34"/>
                <a:cs typeface="Arial" pitchFamily="34"/>
              </a:rPr>
              <a:t>Kit de développement Java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3BFF82F-A12E-4580-8673-AD1BE14EC372}"/>
              </a:ext>
            </a:extLst>
          </p:cNvPr>
          <p:cNvSpPr txBox="1"/>
          <p:nvPr/>
        </p:nvSpPr>
        <p:spPr>
          <a:xfrm>
            <a:off x="540000" y="1980000"/>
            <a:ext cx="9180000" cy="37555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Arial" pitchFamily="34"/>
              </a:rPr>
              <a:t>Ce kit de développement comprend de nombreux outils 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MS Gothic" pitchFamily="2"/>
              <a:cs typeface="Arial" pitchFamily="34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Arial" pitchFamily="34"/>
              </a:rPr>
              <a:t>- le compilateur : </a:t>
            </a:r>
            <a:r>
              <a:rPr lang="fr-FR" sz="2800" b="1" i="1" u="none" strike="noStrike" kern="1200">
                <a:ln>
                  <a:noFill/>
                </a:ln>
                <a:latin typeface="Arial" pitchFamily="34"/>
                <a:ea typeface="MS Gothic" pitchFamily="2"/>
                <a:cs typeface="Arial" pitchFamily="34"/>
              </a:rPr>
              <a:t>javac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800" b="1" i="1" u="none" strike="noStrike" kern="1200">
              <a:ln>
                <a:noFill/>
              </a:ln>
              <a:latin typeface="Arial" pitchFamily="34"/>
              <a:ea typeface="MS Gothic" pitchFamily="2"/>
              <a:cs typeface="Arial" pitchFamily="34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Arial" pitchFamily="34"/>
              </a:rPr>
              <a:t>- l’interpréteur d’application : </a:t>
            </a:r>
            <a:r>
              <a:rPr lang="fr-FR" sz="2800" b="1" i="1" u="none" strike="noStrike" kern="1200">
                <a:ln>
                  <a:noFill/>
                </a:ln>
                <a:latin typeface="Arial" pitchFamily="34"/>
                <a:ea typeface="MS Gothic" pitchFamily="2"/>
                <a:cs typeface="Arial" pitchFamily="34"/>
              </a:rPr>
              <a:t>java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800" b="1" i="1" u="none" strike="noStrike" kern="1200">
              <a:ln>
                <a:noFill/>
              </a:ln>
              <a:latin typeface="Arial" pitchFamily="34"/>
              <a:ea typeface="MS Gothic" pitchFamily="2"/>
              <a:cs typeface="Arial" pitchFamily="34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Arial" pitchFamily="34"/>
              </a:rPr>
              <a:t>- l’interpréteur d’applet : </a:t>
            </a:r>
            <a:r>
              <a:rPr lang="fr-FR" sz="2800" b="1" i="1" u="none" strike="noStrike" kern="1200">
                <a:ln>
                  <a:noFill/>
                </a:ln>
                <a:latin typeface="Arial" pitchFamily="34"/>
                <a:ea typeface="MS Gothic" pitchFamily="2"/>
                <a:cs typeface="Arial" pitchFamily="34"/>
              </a:rPr>
              <a:t>appletviewer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800" b="0" i="0" u="none" strike="noStrike" kern="1200">
              <a:ln>
                <a:noFill/>
              </a:ln>
              <a:latin typeface="Arial" pitchFamily="34"/>
              <a:ea typeface="MS Gothic" pitchFamily="2"/>
              <a:cs typeface="Arial" pitchFamily="34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Arial" pitchFamily="34"/>
              </a:rPr>
              <a:t>- le débogueur : </a:t>
            </a:r>
            <a:r>
              <a:rPr lang="fr-FR" sz="2800" b="1" i="1" u="none" strike="noStrike" kern="1200">
                <a:ln>
                  <a:noFill/>
                </a:ln>
                <a:latin typeface="Arial" pitchFamily="34"/>
                <a:ea typeface="MS Gothic" pitchFamily="2"/>
                <a:cs typeface="Arial" pitchFamily="34"/>
              </a:rPr>
              <a:t>jdb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800" b="0" i="0" u="none" strike="noStrike" kern="1200">
              <a:ln>
                <a:noFill/>
              </a:ln>
              <a:latin typeface="Arial" pitchFamily="34"/>
              <a:ea typeface="MS Gothic" pitchFamily="2"/>
              <a:cs typeface="Arial" pitchFamily="34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Arial" pitchFamily="34"/>
              </a:rPr>
              <a:t>- le générateur de documentation : </a:t>
            </a:r>
            <a:r>
              <a:rPr lang="fr-FR" sz="2800" b="1" i="1" u="none" strike="noStrike" kern="1200">
                <a:ln>
                  <a:noFill/>
                </a:ln>
                <a:latin typeface="Arial" pitchFamily="34"/>
                <a:ea typeface="MS Gothic" pitchFamily="2"/>
                <a:cs typeface="Arial" pitchFamily="34"/>
              </a:rPr>
              <a:t>javadoc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Arial" pitchFamily="34"/>
              </a:rPr>
              <a:t>etc.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1">
            <a:extLst>
              <a:ext uri="{FF2B5EF4-FFF2-40B4-BE49-F238E27FC236}">
                <a16:creationId xmlns:a16="http://schemas.microsoft.com/office/drawing/2014/main" id="{3D802822-C996-4EA4-9A45-5BC7645872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7F9CE58-86F8-42B8-AFD0-7D007D8C2A46}" type="slidenum">
              <a:t>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A6A8470-A365-4D37-BE8B-FC068A29A0B0}"/>
              </a:ext>
            </a:extLst>
          </p:cNvPr>
          <p:cNvSpPr txBox="1"/>
          <p:nvPr/>
        </p:nvSpPr>
        <p:spPr>
          <a:xfrm>
            <a:off x="540000" y="306000"/>
            <a:ext cx="9000000" cy="7714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  <a:ea typeface="Arial" pitchFamily="34"/>
                <a:cs typeface="Arial" pitchFamily="34"/>
              </a:rPr>
              <a:t>Packages Java (API)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5C73EB-F107-48E5-B8B0-11714C07D16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40000" y="1548000"/>
            <a:ext cx="9000000" cy="5724000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marL="432000" lvl="0" indent="-324000" algn="l" hangingPunct="1">
              <a:spcAft>
                <a:spcPts val="1672"/>
              </a:spcAft>
              <a:buNone/>
            </a:pPr>
            <a:r>
              <a:rPr lang="en-US" sz="2400" b="1">
                <a:cs typeface="Times New Roman" pitchFamily="18"/>
              </a:rPr>
              <a:t>java.lang</a:t>
            </a:r>
            <a:r>
              <a:rPr lang="en-US" sz="2400">
                <a:cs typeface="Times New Roman" pitchFamily="18"/>
              </a:rPr>
              <a:t> : </a:t>
            </a:r>
            <a:r>
              <a:rPr lang="en-US" sz="2400"/>
              <a:t>classes fondamentales</a:t>
            </a:r>
          </a:p>
          <a:p>
            <a:pPr marL="342720" lvl="0" indent="-342720" algn="l" hangingPunct="1">
              <a:spcAft>
                <a:spcPts val="1672"/>
              </a:spcAft>
              <a:buNone/>
            </a:pPr>
            <a:r>
              <a:rPr lang="en-US" sz="2400" b="1">
                <a:cs typeface="Times New Roman" pitchFamily="18"/>
              </a:rPr>
              <a:t> java.io </a:t>
            </a:r>
            <a:r>
              <a:rPr lang="en-US" sz="2400">
                <a:cs typeface="Times New Roman" pitchFamily="18"/>
              </a:rPr>
              <a:t>: Entrées/sorties, gestion des flux, sérialization...</a:t>
            </a:r>
          </a:p>
          <a:p>
            <a:pPr marL="342720" lvl="0" indent="-342720" algn="l" hangingPunct="1">
              <a:spcAft>
                <a:spcPts val="1672"/>
              </a:spcAft>
              <a:buNone/>
            </a:pPr>
            <a:r>
              <a:rPr lang="en-US" sz="2400" b="1">
                <a:cs typeface="Times New Roman" pitchFamily="18"/>
              </a:rPr>
              <a:t> java.util </a:t>
            </a:r>
            <a:r>
              <a:rPr lang="en-US" sz="2400">
                <a:cs typeface="Times New Roman" pitchFamily="18"/>
              </a:rPr>
              <a:t>: Collections framework</a:t>
            </a:r>
          </a:p>
          <a:p>
            <a:pPr marL="342720" lvl="0" indent="-342720" algn="l" hangingPunct="1">
              <a:lnSpc>
                <a:spcPct val="90000"/>
              </a:lnSpc>
              <a:spcAft>
                <a:spcPts val="1672"/>
              </a:spcAft>
              <a:buNone/>
            </a:pPr>
            <a:r>
              <a:rPr lang="en-US" sz="2400" b="1">
                <a:cs typeface="Times New Roman" pitchFamily="18"/>
              </a:rPr>
              <a:t> java.awt</a:t>
            </a:r>
            <a:r>
              <a:rPr lang="en-US" sz="2400">
                <a:cs typeface="Times New Roman" pitchFamily="18"/>
              </a:rPr>
              <a:t> : Abstract Windowing Toolkit (IHM).</a:t>
            </a:r>
          </a:p>
          <a:p>
            <a:pPr marL="342720" lvl="0" indent="-342720" algn="l" hangingPunct="1">
              <a:lnSpc>
                <a:spcPct val="90000"/>
              </a:lnSpc>
              <a:spcAft>
                <a:spcPts val="1672"/>
              </a:spcAft>
              <a:buNone/>
            </a:pPr>
            <a:r>
              <a:rPr lang="en-US" sz="2400" b="1">
                <a:cs typeface="Times New Roman" pitchFamily="18"/>
              </a:rPr>
              <a:t> java.security</a:t>
            </a:r>
            <a:r>
              <a:rPr lang="en-US" sz="2400">
                <a:cs typeface="Times New Roman" pitchFamily="18"/>
              </a:rPr>
              <a:t> : framework de Securité</a:t>
            </a:r>
          </a:p>
          <a:p>
            <a:pPr marL="342720" lvl="0" indent="-342720" algn="l" hangingPunct="1">
              <a:lnSpc>
                <a:spcPct val="90000"/>
              </a:lnSpc>
              <a:spcAft>
                <a:spcPts val="1672"/>
              </a:spcAft>
              <a:buNone/>
            </a:pPr>
            <a:r>
              <a:rPr lang="en-US" sz="2400" b="1">
                <a:cs typeface="Times New Roman" pitchFamily="18"/>
              </a:rPr>
              <a:t> java.net</a:t>
            </a:r>
            <a:r>
              <a:rPr lang="en-US" sz="2400">
                <a:cs typeface="Times New Roman" pitchFamily="18"/>
              </a:rPr>
              <a:t> : Applications Réseau</a:t>
            </a:r>
          </a:p>
          <a:p>
            <a:pPr marL="342720" lvl="0" indent="-342720" algn="l" hangingPunct="1">
              <a:spcAft>
                <a:spcPts val="1672"/>
              </a:spcAft>
              <a:buNone/>
            </a:pPr>
            <a:r>
              <a:rPr lang="en-US" sz="2400" b="1">
                <a:cs typeface="Times New Roman" pitchFamily="18"/>
              </a:rPr>
              <a:t> javax.swing</a:t>
            </a:r>
            <a:r>
              <a:rPr lang="en-US" sz="2400">
                <a:cs typeface="Times New Roman" pitchFamily="18"/>
              </a:rPr>
              <a:t> : Composants </a:t>
            </a:r>
            <a:r>
              <a:rPr lang="en-US" sz="2400"/>
              <a:t>Graphiques</a:t>
            </a:r>
          </a:p>
          <a:p>
            <a:pPr marL="432000" lvl="0" indent="-324000" hangingPunct="1">
              <a:spcAft>
                <a:spcPts val="1672"/>
              </a:spcAft>
              <a:buNone/>
            </a:pPr>
            <a:r>
              <a:rPr lang="en-US" sz="2400" b="1">
                <a:cs typeface="Times New Roman" pitchFamily="18"/>
              </a:rPr>
              <a:t>java.text</a:t>
            </a:r>
            <a:r>
              <a:rPr lang="en-US" sz="2400">
                <a:cs typeface="Times New Roman" pitchFamily="18"/>
              </a:rPr>
              <a:t> : T</a:t>
            </a:r>
            <a:r>
              <a:rPr lang="en-US" sz="2400"/>
              <a:t>extes, dates, nombres et messages</a:t>
            </a:r>
          </a:p>
          <a:p>
            <a:pPr marL="432000" lvl="0" indent="-324000" hangingPunct="1">
              <a:spcAft>
                <a:spcPts val="1672"/>
              </a:spcAft>
              <a:buNone/>
            </a:pPr>
            <a:r>
              <a:rPr lang="en-US" sz="2400" b="1">
                <a:cs typeface="Times New Roman" pitchFamily="18"/>
              </a:rPr>
              <a:t>java.sql</a:t>
            </a:r>
            <a:r>
              <a:rPr lang="en-US" sz="2400">
                <a:cs typeface="Times New Roman" pitchFamily="18"/>
              </a:rPr>
              <a:t> : Accès aux données stockées dans des SD</a:t>
            </a:r>
          </a:p>
          <a:p>
            <a:pPr marL="432000" lvl="0" indent="-324000" hangingPunct="1">
              <a:spcAft>
                <a:spcPts val="1672"/>
              </a:spcAft>
              <a:buNone/>
            </a:pPr>
            <a:r>
              <a:rPr lang="en-US" sz="2400" b="1">
                <a:cs typeface="Times New Roman" pitchFamily="18"/>
              </a:rPr>
              <a:t>java.applet</a:t>
            </a:r>
            <a:r>
              <a:rPr lang="en-US" sz="2400">
                <a:cs typeface="Times New Roman" pitchFamily="18"/>
              </a:rPr>
              <a:t> : C</a:t>
            </a:r>
            <a:r>
              <a:rPr lang="en-US" sz="2400"/>
              <a:t>réation d'Applets et communications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B11B7BAA-9FA0-47E9-8ABA-9C8917ACD39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820000" y="4932000"/>
            <a:ext cx="531720" cy="531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82ABF9B0-1AB0-4438-A239-DBDBC840D3D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779320" y="5544000"/>
            <a:ext cx="58068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500C3C38-E642-49C2-8C1E-67057C5F4F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640000" y="6048000"/>
            <a:ext cx="854639" cy="854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8C761FB9-BE29-4395-9BBD-AFFE2CA4892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8820000" y="4364280"/>
            <a:ext cx="531360" cy="53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8E3ED59-194D-4B85-B9AA-B425D691E97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8712000" y="3744000"/>
            <a:ext cx="720000" cy="758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21B11FED-F675-4973-97B6-DA2F2F226064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8784000" y="3311999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4B169724-5211-448B-9424-625B6F38920C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8784000" y="2186280"/>
            <a:ext cx="510119" cy="40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61EC02F7-7344-49F6-8920-88A69D86CBA0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8784000" y="2732760"/>
            <a:ext cx="540000" cy="54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431D9E15-D4BB-4A04-B726-DDCC845DB908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/>
            <a:alphaModFix/>
          </a:blip>
          <a:srcRect/>
          <a:stretch>
            <a:fillRect/>
          </a:stretch>
        </p:blipFill>
        <p:spPr>
          <a:xfrm>
            <a:off x="8604000" y="1348560"/>
            <a:ext cx="839159" cy="919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Microsoft Office PowerPoint</Application>
  <PresentationFormat>Personnalisé</PresentationFormat>
  <Paragraphs>115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StarSymbol</vt:lpstr>
      <vt:lpstr>Times New Roman</vt:lpstr>
      <vt:lpstr>Trebuchet MS</vt:lpstr>
      <vt:lpstr>Standard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Première Application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Dawan</dc:creator>
  <cp:lastModifiedBy>Thomas Aldaitz</cp:lastModifiedBy>
  <cp:revision>437</cp:revision>
  <cp:lastPrinted>2008-02-29T17:02:52Z</cp:lastPrinted>
  <dcterms:created xsi:type="dcterms:W3CDTF">2007-10-18T14:41:09Z</dcterms:created>
  <dcterms:modified xsi:type="dcterms:W3CDTF">2019-05-09T08:52:00Z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