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B691A2-1D16-40E7-B12C-1EB772C9F2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817290-F720-4596-8804-C50CC17FFE3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8308D3-EDCF-4790-9DD6-B6AE9F29C1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63A8D2-B07B-4D47-B7AF-9744B6DB61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09BDEE-CF91-4500-ABFD-246EEE5FDE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7BF45D4-DE4E-481D-B857-C23BBEE4D4BC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E77B81-9047-418C-AC3F-D2FFEFB6F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D7A1E9-51CB-4EB7-A670-7F63F35B4A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01F42C-C8AA-4180-8ED3-FC5BE4DD24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D6D803-0A39-454C-A1E6-DDC122AF8094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FA8E9C-1262-495B-A006-EB39BAE9A0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0E1E29-ACE1-4FBC-B29F-5D5409F680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AF26C-70F9-4BE2-9AEC-EDF49D7048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91A6369-8DB3-4D6C-BE9B-D525E7156D2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FC5C4BC-E781-4B60-AC72-C513E8D0F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7F762D-37CD-4258-BD80-23C21F3A53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A06F48-51AF-4F91-9C66-4C919F7740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A155EC-E5F4-4DF3-962D-66037FB6E399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AB75F5-F00E-4B2E-9068-FFD3B72088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8E85F7-F747-4826-9B56-CA6CE4FD12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9C8D52-2814-497D-B806-3E13134E27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933FFDC-2B74-42C3-85B3-F8A583BED5A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5CEB8-BB1A-49C2-968A-1DC39ACE2A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23B300-E11B-4095-9D59-7ECB9BF46B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53954-B20E-4FAB-82F6-AA140DF273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9946FE-B6E2-407C-8DB8-51001A4B64FB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41F2F6-7EC4-443D-A1C4-782FA7CC0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DC5233-18F3-4872-BDCE-EFACDB6FE8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A4C2B-365E-4465-BD0C-A23F5BB3BA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F69CA3-6704-4BA6-902F-0DD644306741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8503337-2976-4399-818A-DA32081380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373B98-EE6C-4046-A168-882916D3BD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BDA6F7-4E3E-48A2-91D5-E33238E89B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CBA72C-8B0A-4C99-9041-8FAA80885466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2117C9-AAB8-47CF-96BE-490EC014DA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234D87-7777-4A7F-85DC-D45B6C7D0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D23EA9-8603-495F-8CE9-D3B95E214E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68ADD5-8A6A-426C-8854-CFEEA740E281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AD776-0B78-41CC-91A0-AD4EDAFEF3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31F044-8080-4976-B325-5A530AC032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92C29A-2B6B-4E48-81BA-DC5512EAA7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11859F-6417-4514-9753-21D4A129BFA9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E6898A-41C7-4ADA-B8BE-5C47CF0D9B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2C2997-3B77-42A3-BCF1-B56AA0A5A6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35B15F-1258-4AFD-A83D-4CA06D560B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1F3674B-BC51-45D2-9B37-B39E7F0CBA9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6C38E5-94D3-4243-BC81-26B5713F19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549641-E674-423F-A328-63071F83E8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DD2A88-7060-4677-94E6-6F49338069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9AD2DF-5403-41F6-A07E-067016F959DF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23626F-FB51-4EC7-A0CD-B681A3EA0B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2AB5304-52CB-4A75-A753-D478D11189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01DB83-D347-43AA-BD89-C645AE1C13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88C9BE8-0A38-45EE-A2EC-FF8E8F5029DF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CBE8D7-FC61-4C7D-921E-724CFDFEBA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690925-3898-480F-99E8-420CCE6F60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8D01E1-7977-4F61-A78A-4993EB4F25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EC3410-FB08-4D13-BF91-57CB88E6ADBB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314468-ABE3-49DA-B854-853245F0A3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94AF5C3-E05A-4DC0-BB9B-55D51524EB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504F7-B930-466E-8381-5597CF9CF5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ADA522-F780-4D0F-9E53-4D34215A0F5D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73F359-AA1F-46E2-B5B1-B82B9B84A8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23AE7B-40E6-414A-B7D6-66ECBC4652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0B75A-EEA7-45A1-A211-6DAE3BA393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32B0696-E4BF-494F-8F41-3F7E4985E195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E9A34B-960D-42EB-B24B-13A9AF51B9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1C167D-7ECF-4258-AF2A-1997A26115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366041-BDEB-4106-AA1C-9AD4555606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DAA83E-5F14-4319-ADDC-4371BE7B0EB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2BC447-A8CB-4CD5-9E65-02C21BC432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69B69C-3458-42F0-AA09-AEC4D8A102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3E36B35D-6F34-42B8-9387-13F5DC370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4377F2-C0B4-4B35-B234-0E327807BEB0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8B776BF-D857-4FB6-A075-D4913891E9F4}"/>
              </a:ext>
            </a:extLst>
          </p:cNvPr>
          <p:cNvSpPr txBox="1"/>
          <p:nvPr/>
        </p:nvSpPr>
        <p:spPr>
          <a:xfrm>
            <a:off x="540000" y="3024000"/>
            <a:ext cx="9000000" cy="188099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Syntaxe du langage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3233C8B0-0B4B-4252-9428-3A1FAF1A8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8ED70B-16E9-4CC8-B68A-59B4F51537F6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81BDFC-008B-467B-B977-366C3230D597}"/>
              </a:ext>
            </a:extLst>
          </p:cNvPr>
          <p:cNvSpPr txBox="1"/>
          <p:nvPr/>
        </p:nvSpPr>
        <p:spPr>
          <a:xfrm>
            <a:off x="540000" y="1620000"/>
            <a:ext cx="9000000" cy="12387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 terminent par un « ;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peut contenir une affectation, une déclaration ou un appel de méthode ...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1A6E104-5CD6-454B-B693-FB425CA42313}"/>
              </a:ext>
            </a:extLst>
          </p:cNvPr>
          <p:cNvSpPr/>
          <p:nvPr/>
        </p:nvSpPr>
        <p:spPr>
          <a:xfrm>
            <a:off x="1151280" y="2916000"/>
            <a:ext cx="7848720" cy="1258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	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x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10;  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// Décl. Et Affectation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 x = (x+30)/2; 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// Opération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 setName(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John</a:t>
            </a:r>
            <a:r>
              <a:rPr lang="fr-FR" sz="2000" b="0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);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// Appel de méthodes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1" i="0" u="none" strike="noStrike" kern="120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8B6366A-F710-4110-BC32-2E71837130C8}"/>
              </a:ext>
            </a:extLst>
          </p:cNvPr>
          <p:cNvSpPr/>
          <p:nvPr/>
        </p:nvSpPr>
        <p:spPr>
          <a:xfrm>
            <a:off x="2411640" y="4968000"/>
            <a:ext cx="5796360" cy="18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if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(condition)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// bloc d'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instructions1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else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// bloc d'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instructions2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4E41A0-234B-4A50-B2F8-A9847A0FC109}"/>
              </a:ext>
            </a:extLst>
          </p:cNvPr>
          <p:cNvSpPr txBox="1"/>
          <p:nvPr/>
        </p:nvSpPr>
        <p:spPr>
          <a:xfrm>
            <a:off x="648360" y="4363920"/>
            <a:ext cx="4211640" cy="4960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Conditions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FC3096-8CC4-4447-BD7A-B6286ED431FC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Instructions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8856DAC9-461F-4844-BA9A-6F13DBAD5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064153-0CBA-4F17-8831-C0C1594F8E5D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93ECA5-6E40-4DBC-8361-89DE7D5EC337}"/>
              </a:ext>
            </a:extLst>
          </p:cNvPr>
          <p:cNvSpPr txBox="1"/>
          <p:nvPr/>
        </p:nvSpPr>
        <p:spPr>
          <a:xfrm>
            <a:off x="648720" y="1483919"/>
            <a:ext cx="8891280" cy="4960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Conditions : « switch »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BAAD8CF-66A7-40A0-A620-132C1B2DC84B}"/>
              </a:ext>
            </a:extLst>
          </p:cNvPr>
          <p:cNvSpPr/>
          <p:nvPr/>
        </p:nvSpPr>
        <p:spPr>
          <a:xfrm>
            <a:off x="1260000" y="1980000"/>
            <a:ext cx="7848360" cy="268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jours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7;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switch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(jours)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case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1: System.out.println(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Lundi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		 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break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case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2: System.out.println(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"Mardi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);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			 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break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default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: System.out.println(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"week end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!"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67E5A54-C06A-41CC-933A-2C0DF86381AD}"/>
              </a:ext>
            </a:extLst>
          </p:cNvPr>
          <p:cNvSpPr/>
          <p:nvPr/>
        </p:nvSpPr>
        <p:spPr>
          <a:xfrm>
            <a:off x="1327680" y="5328000"/>
            <a:ext cx="767232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condition 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?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condition_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true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 : condition_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false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8844394-F8D2-4BF6-A963-E9948407D687}"/>
              </a:ext>
            </a:extLst>
          </p:cNvPr>
          <p:cNvSpPr/>
          <p:nvPr/>
        </p:nvSpPr>
        <p:spPr>
          <a:xfrm>
            <a:off x="2124360" y="5984640"/>
            <a:ext cx="6162840" cy="76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j = (i &gt; 2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? 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 : 0);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//j=i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if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 i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 est supérieur à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 2,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else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Courier New" pitchFamily="49"/>
                <a:cs typeface="Courier New" pitchFamily="49"/>
              </a:rPr>
              <a:t> j=0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655AE2-646E-4B89-B5D4-3B560E4C9AA2}"/>
              </a:ext>
            </a:extLst>
          </p:cNvPr>
          <p:cNvSpPr txBox="1"/>
          <p:nvPr/>
        </p:nvSpPr>
        <p:spPr>
          <a:xfrm>
            <a:off x="648720" y="4795920"/>
            <a:ext cx="8891280" cy="4960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Conditions : « Opérateur Ternaire » (if/else)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161E8-D02E-4B0A-A235-50B9D5298BAD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Instructions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031D152E-19C7-44D0-B210-B379B1F1D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E4C32D3-6B46-4D0C-BA0B-310C38E8A9D4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9F82E5-293B-4C38-91AB-672639531513}"/>
              </a:ext>
            </a:extLst>
          </p:cNvPr>
          <p:cNvSpPr txBox="1"/>
          <p:nvPr/>
        </p:nvSpPr>
        <p:spPr>
          <a:xfrm>
            <a:off x="648720" y="1663919"/>
            <a:ext cx="8891280" cy="166499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Boucles : « while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1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Tant que la condition est vérifiée, j'exécute le bloc d'instructions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4C4F778-D538-40F2-94C5-0B0D5CF245AC}"/>
              </a:ext>
            </a:extLst>
          </p:cNvPr>
          <p:cNvSpPr/>
          <p:nvPr/>
        </p:nvSpPr>
        <p:spPr>
          <a:xfrm>
            <a:off x="1223280" y="4384440"/>
            <a:ext cx="7561440" cy="18957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i = 10, s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omme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0, j = 0;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while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(j &lt;= i) {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so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mme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somme + j;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j = j + 1;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System.out.println(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"Somme=</a:t>
            </a:r>
            <a:r>
              <a:rPr lang="fr-FR" sz="1800" b="1" i="0" u="none" strike="noStrike" kern="120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</a:t>
            </a:r>
            <a:r>
              <a:rPr lang="zxx-none" sz="2000" b="1" i="0" u="none" strike="noStrike" kern="120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 + s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omme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11B6F4B-7B8C-459B-AC7C-7733F1728979}"/>
              </a:ext>
            </a:extLst>
          </p:cNvPr>
          <p:cNvSpPr/>
          <p:nvPr/>
        </p:nvSpPr>
        <p:spPr>
          <a:xfrm>
            <a:off x="1220400" y="3464279"/>
            <a:ext cx="75996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while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(condition) {instructions}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FF8850-E7B1-4D31-A7E4-8B3255C9B1A4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Instructions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9545BC0F-4D73-4C1B-829B-0401E2EFE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8ABBC6-FC37-47FF-A833-8C4FF8EAC74B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CD237D-97FA-48DC-AF0F-5D41C9873031}"/>
              </a:ext>
            </a:extLst>
          </p:cNvPr>
          <p:cNvSpPr txBox="1"/>
          <p:nvPr/>
        </p:nvSpPr>
        <p:spPr>
          <a:xfrm>
            <a:off x="648720" y="1844279"/>
            <a:ext cx="8891280" cy="4960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Boucles : « do/while »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62F53A4-7288-4A99-9ECB-0884D63512E6}"/>
              </a:ext>
            </a:extLst>
          </p:cNvPr>
          <p:cNvSpPr/>
          <p:nvPr/>
        </p:nvSpPr>
        <p:spPr>
          <a:xfrm>
            <a:off x="1655280" y="3536280"/>
            <a:ext cx="6912000" cy="20119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 = 10;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j = 0;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s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omme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0;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do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lvl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s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omme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somme + j;</a:t>
            </a:r>
          </a:p>
          <a:p>
            <a:pPr lvl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j = j + 1;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while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(j &lt;= i);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System.out.println(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"Somme = "</a:t>
            </a:r>
            <a:r>
              <a:rPr lang="zxx-none" sz="2000" b="1" i="0" u="none" strike="noStrike" kern="120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+ s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omme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 ;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60FA063-9506-4BC9-9A72-F2CFB29FE1D3}"/>
              </a:ext>
            </a:extLst>
          </p:cNvPr>
          <p:cNvSpPr/>
          <p:nvPr/>
        </p:nvSpPr>
        <p:spPr>
          <a:xfrm>
            <a:off x="1655280" y="2744999"/>
            <a:ext cx="68850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do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{instructions}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while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(condition);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D47C0B-D591-4DB6-8F7D-66DC094CB1A6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Instructions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4B075FF5-06E9-40EC-83CB-9F5ED813F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16AB31-D966-402B-AAEE-FA76E114E134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A738AB-F04F-4AE6-8600-47934BF8558E}"/>
              </a:ext>
            </a:extLst>
          </p:cNvPr>
          <p:cNvSpPr txBox="1"/>
          <p:nvPr/>
        </p:nvSpPr>
        <p:spPr>
          <a:xfrm>
            <a:off x="648720" y="1844279"/>
            <a:ext cx="8891280" cy="4960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Boucles : « for »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963CD9F-03E0-4AC7-850D-F4C6B03C8FB2}"/>
              </a:ext>
            </a:extLst>
          </p:cNvPr>
          <p:cNvSpPr/>
          <p:nvPr/>
        </p:nvSpPr>
        <p:spPr>
          <a:xfrm>
            <a:off x="1071720" y="2673000"/>
            <a:ext cx="792936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for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([initialisation]; [condition]; [operation]){}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64C1C4C-47C2-4CA1-A472-23C09A4BDD31}"/>
              </a:ext>
            </a:extLst>
          </p:cNvPr>
          <p:cNvSpPr/>
          <p:nvPr/>
        </p:nvSpPr>
        <p:spPr>
          <a:xfrm>
            <a:off x="2428920" y="3970079"/>
            <a:ext cx="5643360" cy="16052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for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zxx-none" sz="20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zxx-none" sz="2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 = 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0</a:t>
            </a: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  i &lt; 10; i = i + 1) {</a:t>
            </a:r>
          </a:p>
          <a:p>
            <a:pPr lvl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maMethode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(i);</a:t>
            </a:r>
          </a:p>
          <a:p>
            <a:pPr lvl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System.out.println(i) ;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CC0605-8C50-46E3-90D6-458E8517C703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Instructions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93F5AC-DD22-45C6-B2BC-C90FB7586CB2}"/>
              </a:ext>
            </a:extLst>
          </p:cNvPr>
          <p:cNvSpPr txBox="1"/>
          <p:nvPr/>
        </p:nvSpPr>
        <p:spPr>
          <a:xfrm>
            <a:off x="648720" y="6120000"/>
            <a:ext cx="8891280" cy="9010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Toutes les boucles : </a:t>
            </a:r>
            <a:r>
              <a:rPr lang="fr-FR" sz="2800" b="1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break</a:t>
            </a: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(sortie), </a:t>
            </a:r>
            <a:r>
              <a:rPr lang="fr-FR" sz="2800" b="1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continue </a:t>
            </a: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(suite)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7F4762F3-50BC-4870-AB5B-E579C6A25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99BB29-17B3-46F4-9AA5-0BAF0038CFC9}" type="slidenum">
              <a:t>15</a:t>
            </a:fld>
            <a:endParaRPr lang="fr-FR"/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9A89055F-2719-428F-AE12-067B877B4EA3}"/>
              </a:ext>
            </a:extLst>
          </p:cNvPr>
          <p:cNvSpPr/>
          <p:nvPr/>
        </p:nvSpPr>
        <p:spPr>
          <a:xfrm>
            <a:off x="2304000" y="2376360"/>
            <a:ext cx="5760000" cy="676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[]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nom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new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[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taille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] 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[]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nom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{valeur1, valeur2,..} 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007938-BE93-4365-A7A0-3E7820A1AD25}"/>
              </a:ext>
            </a:extLst>
          </p:cNvPr>
          <p:cNvSpPr txBox="1"/>
          <p:nvPr/>
        </p:nvSpPr>
        <p:spPr>
          <a:xfrm>
            <a:off x="540000" y="1836360"/>
            <a:ext cx="9000000" cy="459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Déclaration d'un tableau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001B0C-FBF2-4B79-ACFA-B62767E4D917}"/>
              </a:ext>
            </a:extLst>
          </p:cNvPr>
          <p:cNvSpPr txBox="1"/>
          <p:nvPr/>
        </p:nvSpPr>
        <p:spPr>
          <a:xfrm>
            <a:off x="550391" y="4618391"/>
            <a:ext cx="9000000" cy="459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Taille d'un tableau : </a:t>
            </a:r>
            <a:r>
              <a:rPr lang="fr-FR" sz="26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length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FDF4CA4-374D-433A-9EF1-CFE603D27D5B}"/>
              </a:ext>
            </a:extLst>
          </p:cNvPr>
          <p:cNvSpPr/>
          <p:nvPr/>
        </p:nvSpPr>
        <p:spPr>
          <a:xfrm>
            <a:off x="3240000" y="3849120"/>
            <a:ext cx="320400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nom</a:t>
            </a:r>
            <a:r>
              <a:rPr lang="en-GB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[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indice</a:t>
            </a:r>
            <a:r>
              <a:rPr lang="en-GB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44F413-A946-40B6-90F7-3C88A8005E21}"/>
              </a:ext>
            </a:extLst>
          </p:cNvPr>
          <p:cNvSpPr txBox="1"/>
          <p:nvPr/>
        </p:nvSpPr>
        <p:spPr>
          <a:xfrm>
            <a:off x="540000" y="3240360"/>
            <a:ext cx="9000000" cy="459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Valeur d'un élément du tableau :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5491436-ACE8-4A30-AD62-D67AE0CB2170}"/>
              </a:ext>
            </a:extLst>
          </p:cNvPr>
          <p:cNvSpPr/>
          <p:nvPr/>
        </p:nvSpPr>
        <p:spPr>
          <a:xfrm>
            <a:off x="2700000" y="5328000"/>
            <a:ext cx="43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en-GB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n =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nom.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length;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7D17E2-6149-40ED-AE53-82EAF7CF347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EA5BC93-EFE8-4DAC-9028-E0CBB4B09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BCC0FE-1AB6-4AB9-AFE6-CA106F79FCDE}" type="slidenum">
              <a:t>16</a:t>
            </a:fld>
            <a:endParaRPr lang="fr-FR"/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731A0EC7-A4DE-4114-A54A-C7B8C21E8A18}"/>
              </a:ext>
            </a:extLst>
          </p:cNvPr>
          <p:cNvSpPr/>
          <p:nvPr/>
        </p:nvSpPr>
        <p:spPr>
          <a:xfrm>
            <a:off x="2304000" y="2376360"/>
            <a:ext cx="5760000" cy="96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[][]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nom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new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[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taille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][] ;</a:t>
            </a:r>
            <a:b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nom[0]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new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[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taille2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]; </a:t>
            </a:r>
            <a:b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...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4CDDB9-B746-46B3-AA5A-791C43CA1073}"/>
              </a:ext>
            </a:extLst>
          </p:cNvPr>
          <p:cNvSpPr txBox="1"/>
          <p:nvPr/>
        </p:nvSpPr>
        <p:spPr>
          <a:xfrm>
            <a:off x="540000" y="1836360"/>
            <a:ext cx="9000000" cy="459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Tableau à 2 dimensions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6D95A4-B565-407A-B11D-26532200A43B}"/>
              </a:ext>
            </a:extLst>
          </p:cNvPr>
          <p:cNvSpPr txBox="1"/>
          <p:nvPr/>
        </p:nvSpPr>
        <p:spPr>
          <a:xfrm>
            <a:off x="540000" y="3492359"/>
            <a:ext cx="9000000" cy="459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Itération complète :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1E0484E-6035-44BE-917C-2A5B10350D10}"/>
              </a:ext>
            </a:extLst>
          </p:cNvPr>
          <p:cNvSpPr/>
          <p:nvPr/>
        </p:nvSpPr>
        <p:spPr>
          <a:xfrm>
            <a:off x="2700000" y="4500000"/>
            <a:ext cx="432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for(</a:t>
            </a:r>
            <a:r>
              <a:rPr lang="en-GB" sz="20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en-GB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n :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nom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...</a:t>
            </a:r>
            <a:b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54C09F-15CC-4C7C-8B98-53B13125F8B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 (suite)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0A06B9F0-9874-42B8-9906-69CB520F4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C87B35-5B61-4EBF-B1B5-139BB50C49A4}" type="slidenum">
              <a:t>17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FF456B8-B530-481B-B3F0-B3C89D8B55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1600" y="1980000"/>
            <a:ext cx="8798400" cy="21600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cs typeface="Times New Roman" pitchFamily="18"/>
              </a:rPr>
              <a:t>Point d'entrée du programme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/>
              <a:t>Doit être statique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/>
              <a:t>Peut recevoir des paramètres depuis une ligne de commande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81DDC49-5BB6-4754-BAE8-CBB60D69EF6B}"/>
              </a:ext>
            </a:extLst>
          </p:cNvPr>
          <p:cNvSpPr/>
          <p:nvPr/>
        </p:nvSpPr>
        <p:spPr>
          <a:xfrm>
            <a:off x="2940840" y="4438800"/>
            <a:ext cx="447516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java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404040"/>
                </a:solidFill>
                <a:latin typeface="Courier New" pitchFamily="49"/>
                <a:ea typeface="Courier New" pitchFamily="49"/>
                <a:cs typeface="Courier New" pitchFamily="49"/>
              </a:rPr>
              <a:t>MonJavaProgram I am 35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CFBC96-C0F4-4435-A1DA-17E1F662D3D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 main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55A08D7-BF50-4A5C-8202-DA205B54C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DC3CB9-2317-486F-8AED-D6ADA74CBD71}" type="slidenum">
              <a:t>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8918B9-6667-4866-A608-1364F16B1AAF}"/>
              </a:ext>
            </a:extLst>
          </p:cNvPr>
          <p:cNvSpPr txBox="1"/>
          <p:nvPr/>
        </p:nvSpPr>
        <p:spPr>
          <a:xfrm>
            <a:off x="576000" y="1835999"/>
            <a:ext cx="9000000" cy="236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Déclarer un tableau de 10 nombres.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Ecrire des méthodes qui calculent le </a:t>
            </a:r>
            <a:r>
              <a:rPr lang="fr-FR" sz="32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minimum</a:t>
            </a: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le </a:t>
            </a:r>
            <a:r>
              <a:rPr lang="fr-FR" sz="32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maximum</a:t>
            </a: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la </a:t>
            </a:r>
            <a:r>
              <a:rPr lang="fr-FR" sz="32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moyenne</a:t>
            </a: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et l'</a:t>
            </a:r>
            <a:r>
              <a:rPr lang="fr-FR" sz="32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écart type</a:t>
            </a: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des valeurs de ce tableau.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Tester ces méthodes.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A12CC0-191E-443C-8235-6F6EB01FD87E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D455700-DB13-4ED1-9A8C-D158DAECB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EFBAB5-321F-41AF-8E1C-98E8A2274BF2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0B37C2-C64D-4963-BE88-B7D62434B06D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504A6-4850-4D70-B950-15239ACC6E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16720" y="1944000"/>
            <a:ext cx="8135280" cy="464868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/>
              <a:t>Types Primitifs / Types Références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/>
              <a:t>Déclaration et initialisation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/>
              <a:t>Nombres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/>
              <a:t>Caractères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/>
              <a:t>Conversion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/>
              <a:t>Objets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/>
              <a:t>Wrappers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1">
            <a:extLst>
              <a:ext uri="{FF2B5EF4-FFF2-40B4-BE49-F238E27FC236}">
                <a16:creationId xmlns:a16="http://schemas.microsoft.com/office/drawing/2014/main" id="{97D7BDFC-EFF3-4822-86D9-5CFD0FB91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5E1204-41C8-4B10-B603-ED183A7916A3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1EACA5-B63E-4BF7-A3CD-62F2A0AE04DD}"/>
              </a:ext>
            </a:extLst>
          </p:cNvPr>
          <p:cNvSpPr txBox="1"/>
          <p:nvPr/>
        </p:nvSpPr>
        <p:spPr>
          <a:xfrm>
            <a:off x="540000" y="1692000"/>
            <a:ext cx="9000000" cy="353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1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Types Primitifs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086DAF-CBD2-4A9F-81ED-67D366AAD2E2}"/>
              </a:ext>
            </a:extLst>
          </p:cNvPr>
          <p:cNvGrpSpPr/>
          <p:nvPr/>
        </p:nvGrpSpPr>
        <p:grpSpPr>
          <a:xfrm>
            <a:off x="3859199" y="2160000"/>
            <a:ext cx="2080800" cy="1439639"/>
            <a:chOff x="3859199" y="2160000"/>
            <a:chExt cx="2080800" cy="1439639"/>
          </a:xfrm>
        </p:grpSpPr>
        <p:sp>
          <p:nvSpPr>
            <p:cNvPr id="4" name="Organigramme : Processus 5">
              <a:extLst>
                <a:ext uri="{FF2B5EF4-FFF2-40B4-BE49-F238E27FC236}">
                  <a16:creationId xmlns:a16="http://schemas.microsoft.com/office/drawing/2014/main" id="{102E7520-E43B-40C3-AFCB-D879F9F0F972}"/>
                </a:ext>
              </a:extLst>
            </p:cNvPr>
            <p:cNvSpPr/>
            <p:nvPr/>
          </p:nvSpPr>
          <p:spPr>
            <a:xfrm>
              <a:off x="3859199" y="2874240"/>
              <a:ext cx="126900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Variable_3</a:t>
              </a:r>
            </a:p>
          </p:txBody>
        </p:sp>
        <p:sp>
          <p:nvSpPr>
            <p:cNvPr id="5" name="Organigramme : Processus 6">
              <a:extLst>
                <a:ext uri="{FF2B5EF4-FFF2-40B4-BE49-F238E27FC236}">
                  <a16:creationId xmlns:a16="http://schemas.microsoft.com/office/drawing/2014/main" id="{AC788678-F998-45A1-A428-70F1796F9EA1}"/>
                </a:ext>
              </a:extLst>
            </p:cNvPr>
            <p:cNvSpPr/>
            <p:nvPr/>
          </p:nvSpPr>
          <p:spPr>
            <a:xfrm>
              <a:off x="3859199" y="2517120"/>
              <a:ext cx="126900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Variable_2</a:t>
              </a:r>
            </a:p>
          </p:txBody>
        </p:sp>
        <p:sp>
          <p:nvSpPr>
            <p:cNvPr id="6" name="Organigramme : Processus 7">
              <a:extLst>
                <a:ext uri="{FF2B5EF4-FFF2-40B4-BE49-F238E27FC236}">
                  <a16:creationId xmlns:a16="http://schemas.microsoft.com/office/drawing/2014/main" id="{A9DD9E88-E5DB-45B6-8A6D-391D6D8E2358}"/>
                </a:ext>
              </a:extLst>
            </p:cNvPr>
            <p:cNvSpPr/>
            <p:nvPr/>
          </p:nvSpPr>
          <p:spPr>
            <a:xfrm>
              <a:off x="3859199" y="2160000"/>
              <a:ext cx="126900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Variable_1</a:t>
              </a:r>
            </a:p>
          </p:txBody>
        </p:sp>
        <p:sp>
          <p:nvSpPr>
            <p:cNvPr id="7" name="Organigramme : Processus 8">
              <a:extLst>
                <a:ext uri="{FF2B5EF4-FFF2-40B4-BE49-F238E27FC236}">
                  <a16:creationId xmlns:a16="http://schemas.microsoft.com/office/drawing/2014/main" id="{F35E887B-4171-4460-A70D-AC4FD6499FA1}"/>
                </a:ext>
              </a:extLst>
            </p:cNvPr>
            <p:cNvSpPr/>
            <p:nvPr/>
          </p:nvSpPr>
          <p:spPr>
            <a:xfrm>
              <a:off x="3859199" y="3231360"/>
              <a:ext cx="126900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Variable_4</a:t>
              </a:r>
            </a:p>
          </p:txBody>
        </p:sp>
        <p:sp>
          <p:nvSpPr>
            <p:cNvPr id="8" name="Organigramme : Processus 13">
              <a:extLst>
                <a:ext uri="{FF2B5EF4-FFF2-40B4-BE49-F238E27FC236}">
                  <a16:creationId xmlns:a16="http://schemas.microsoft.com/office/drawing/2014/main" id="{6596F1D6-AB74-4756-920B-3841614C4E19}"/>
                </a:ext>
              </a:extLst>
            </p:cNvPr>
            <p:cNvSpPr/>
            <p:nvPr/>
          </p:nvSpPr>
          <p:spPr>
            <a:xfrm>
              <a:off x="5144759" y="2160000"/>
              <a:ext cx="79524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45</a:t>
              </a:r>
            </a:p>
          </p:txBody>
        </p:sp>
        <p:sp>
          <p:nvSpPr>
            <p:cNvPr id="9" name="Organigramme : Processus 14">
              <a:extLst>
                <a:ext uri="{FF2B5EF4-FFF2-40B4-BE49-F238E27FC236}">
                  <a16:creationId xmlns:a16="http://schemas.microsoft.com/office/drawing/2014/main" id="{1C7EBC25-A056-4530-AE21-1D940BD226C3}"/>
                </a:ext>
              </a:extLst>
            </p:cNvPr>
            <p:cNvSpPr/>
            <p:nvPr/>
          </p:nvSpPr>
          <p:spPr>
            <a:xfrm>
              <a:off x="5144759" y="2517120"/>
              <a:ext cx="79524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true</a:t>
              </a:r>
            </a:p>
          </p:txBody>
        </p:sp>
        <p:sp>
          <p:nvSpPr>
            <p:cNvPr id="10" name="Organigramme : Processus 15">
              <a:extLst>
                <a:ext uri="{FF2B5EF4-FFF2-40B4-BE49-F238E27FC236}">
                  <a16:creationId xmlns:a16="http://schemas.microsoft.com/office/drawing/2014/main" id="{39925059-44FA-4CB5-8BA9-CDC3D63CE14D}"/>
                </a:ext>
              </a:extLst>
            </p:cNvPr>
            <p:cNvSpPr/>
            <p:nvPr/>
          </p:nvSpPr>
          <p:spPr>
            <a:xfrm>
              <a:off x="5144759" y="2874240"/>
              <a:ext cx="79524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c   </a:t>
              </a:r>
            </a:p>
          </p:txBody>
        </p:sp>
        <p:sp>
          <p:nvSpPr>
            <p:cNvPr id="11" name="Organigramme : Processus 16">
              <a:extLst>
                <a:ext uri="{FF2B5EF4-FFF2-40B4-BE49-F238E27FC236}">
                  <a16:creationId xmlns:a16="http://schemas.microsoft.com/office/drawing/2014/main" id="{6C1C52A4-93C7-4753-B684-3B2263B84003}"/>
                </a:ext>
              </a:extLst>
            </p:cNvPr>
            <p:cNvSpPr/>
            <p:nvPr/>
          </p:nvSpPr>
          <p:spPr>
            <a:xfrm>
              <a:off x="5144759" y="3231360"/>
              <a:ext cx="79524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56.8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2BA77E7-54BF-4D67-846D-DA46578A7B9D}"/>
              </a:ext>
            </a:extLst>
          </p:cNvPr>
          <p:cNvGrpSpPr/>
          <p:nvPr/>
        </p:nvGrpSpPr>
        <p:grpSpPr>
          <a:xfrm>
            <a:off x="2880000" y="4860000"/>
            <a:ext cx="4603679" cy="1243079"/>
            <a:chOff x="2880000" y="4860000"/>
            <a:chExt cx="4603679" cy="1243079"/>
          </a:xfrm>
        </p:grpSpPr>
        <p:sp>
          <p:nvSpPr>
            <p:cNvPr id="13" name="Organigramme : Processus 10">
              <a:extLst>
                <a:ext uri="{FF2B5EF4-FFF2-40B4-BE49-F238E27FC236}">
                  <a16:creationId xmlns:a16="http://schemas.microsoft.com/office/drawing/2014/main" id="{86B52F87-27D8-4A0B-ACDB-BECF706A87C9}"/>
                </a:ext>
              </a:extLst>
            </p:cNvPr>
            <p:cNvSpPr/>
            <p:nvPr/>
          </p:nvSpPr>
          <p:spPr>
            <a:xfrm>
              <a:off x="2880000" y="5734800"/>
              <a:ext cx="159696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Variable_2</a:t>
              </a:r>
            </a:p>
          </p:txBody>
        </p:sp>
        <p:sp>
          <p:nvSpPr>
            <p:cNvPr id="14" name="Organigramme : Processus 22">
              <a:extLst>
                <a:ext uri="{FF2B5EF4-FFF2-40B4-BE49-F238E27FC236}">
                  <a16:creationId xmlns:a16="http://schemas.microsoft.com/office/drawing/2014/main" id="{E608102E-5484-4521-9811-08DC81D94792}"/>
                </a:ext>
              </a:extLst>
            </p:cNvPr>
            <p:cNvSpPr/>
            <p:nvPr/>
          </p:nvSpPr>
          <p:spPr>
            <a:xfrm>
              <a:off x="6412320" y="5734800"/>
              <a:ext cx="1071359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object_2</a:t>
              </a:r>
            </a:p>
          </p:txBody>
        </p:sp>
        <p:sp>
          <p:nvSpPr>
            <p:cNvPr id="15" name="Organigramme : Processus 9">
              <a:extLst>
                <a:ext uri="{FF2B5EF4-FFF2-40B4-BE49-F238E27FC236}">
                  <a16:creationId xmlns:a16="http://schemas.microsoft.com/office/drawing/2014/main" id="{50690BEC-B9E0-4861-962C-3F43493D60EE}"/>
                </a:ext>
              </a:extLst>
            </p:cNvPr>
            <p:cNvSpPr/>
            <p:nvPr/>
          </p:nvSpPr>
          <p:spPr>
            <a:xfrm>
              <a:off x="2880000" y="5318640"/>
              <a:ext cx="164484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Variable_3</a:t>
              </a:r>
            </a:p>
          </p:txBody>
        </p:sp>
        <p:sp>
          <p:nvSpPr>
            <p:cNvPr id="16" name="Organigramme : Processus 20">
              <a:extLst>
                <a:ext uri="{FF2B5EF4-FFF2-40B4-BE49-F238E27FC236}">
                  <a16:creationId xmlns:a16="http://schemas.microsoft.com/office/drawing/2014/main" id="{82C872EF-3E2C-4E78-AF80-BDCCAA162074}"/>
                </a:ext>
              </a:extLst>
            </p:cNvPr>
            <p:cNvSpPr/>
            <p:nvPr/>
          </p:nvSpPr>
          <p:spPr>
            <a:xfrm>
              <a:off x="4476960" y="5734800"/>
              <a:ext cx="99540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  <p:sp>
          <p:nvSpPr>
            <p:cNvPr id="17" name="Organigramme : Processus 14">
              <a:extLst>
                <a:ext uri="{FF2B5EF4-FFF2-40B4-BE49-F238E27FC236}">
                  <a16:creationId xmlns:a16="http://schemas.microsoft.com/office/drawing/2014/main" id="{4EAE8EAA-5620-4005-B220-3626CF3B447A}"/>
                </a:ext>
              </a:extLst>
            </p:cNvPr>
            <p:cNvSpPr/>
            <p:nvPr/>
          </p:nvSpPr>
          <p:spPr>
            <a:xfrm>
              <a:off x="2880000" y="4925160"/>
              <a:ext cx="158580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Variable_1</a:t>
              </a:r>
            </a:p>
          </p:txBody>
        </p:sp>
        <p:sp>
          <p:nvSpPr>
            <p:cNvPr id="18" name="Organigramme : Processus 22">
              <a:extLst>
                <a:ext uri="{FF2B5EF4-FFF2-40B4-BE49-F238E27FC236}">
                  <a16:creationId xmlns:a16="http://schemas.microsoft.com/office/drawing/2014/main" id="{4E93C47B-B8C2-477C-9A11-BA1322DEDE23}"/>
                </a:ext>
              </a:extLst>
            </p:cNvPr>
            <p:cNvSpPr/>
            <p:nvPr/>
          </p:nvSpPr>
          <p:spPr>
            <a:xfrm>
              <a:off x="6339240" y="4860000"/>
              <a:ext cx="1071720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object_1</a:t>
              </a:r>
            </a:p>
          </p:txBody>
        </p:sp>
        <p:sp>
          <p:nvSpPr>
            <p:cNvPr id="19" name="Organigramme : Processus 20">
              <a:extLst>
                <a:ext uri="{FF2B5EF4-FFF2-40B4-BE49-F238E27FC236}">
                  <a16:creationId xmlns:a16="http://schemas.microsoft.com/office/drawing/2014/main" id="{D0525D6B-FCAC-4108-8B7C-3968E56F597C}"/>
                </a:ext>
              </a:extLst>
            </p:cNvPr>
            <p:cNvSpPr/>
            <p:nvPr/>
          </p:nvSpPr>
          <p:spPr>
            <a:xfrm>
              <a:off x="4465800" y="4925160"/>
              <a:ext cx="1006559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0xE29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A26A3C56-18F7-438E-BD3D-2EC335A0FFF7}"/>
                </a:ext>
              </a:extLst>
            </p:cNvPr>
            <p:cNvSpPr/>
            <p:nvPr/>
          </p:nvSpPr>
          <p:spPr>
            <a:xfrm>
              <a:off x="5467680" y="5823720"/>
              <a:ext cx="863639" cy="21564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6F2B9142-4FCA-404C-BD4F-00808EA902A8}"/>
                </a:ext>
              </a:extLst>
            </p:cNvPr>
            <p:cNvSpPr/>
            <p:nvPr/>
          </p:nvSpPr>
          <p:spPr>
            <a:xfrm rot="1071000">
              <a:off x="5394473" y="5535970"/>
              <a:ext cx="100799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6D496374-CD53-45CB-BF59-C1DE0B64E0DC}"/>
                </a:ext>
              </a:extLst>
            </p:cNvPr>
            <p:cNvSpPr/>
            <p:nvPr/>
          </p:nvSpPr>
          <p:spPr>
            <a:xfrm>
              <a:off x="5467680" y="4888440"/>
              <a:ext cx="86363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Organigramme : Processus 20">
              <a:extLst>
                <a:ext uri="{FF2B5EF4-FFF2-40B4-BE49-F238E27FC236}">
                  <a16:creationId xmlns:a16="http://schemas.microsoft.com/office/drawing/2014/main" id="{8D477053-2775-41F5-8EF0-10AC35D31C02}"/>
                </a:ext>
              </a:extLst>
            </p:cNvPr>
            <p:cNvSpPr/>
            <p:nvPr/>
          </p:nvSpPr>
          <p:spPr>
            <a:xfrm>
              <a:off x="4464360" y="5318640"/>
              <a:ext cx="1007999" cy="368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9668AFBC-94AD-427A-AD28-3A4B04FBDCA9}"/>
              </a:ext>
            </a:extLst>
          </p:cNvPr>
          <p:cNvSpPr txBox="1"/>
          <p:nvPr/>
        </p:nvSpPr>
        <p:spPr>
          <a:xfrm>
            <a:off x="540000" y="4031999"/>
            <a:ext cx="9000000" cy="353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1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Types Références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F583963-9D45-42D6-9D8E-18D56C7EE6A9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A4D2AD36-31F9-4F3A-94E1-DAE5362D4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123D67-FF0D-4C75-8AC4-23FCDF595637}" type="slidenum">
              <a:t>4</a:t>
            </a:fld>
            <a:endParaRPr lang="fr-FR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93A37DF7-20E4-4BFB-9F71-8B66BCD5EACC}"/>
              </a:ext>
            </a:extLst>
          </p:cNvPr>
          <p:cNvSpPr/>
          <p:nvPr/>
        </p:nvSpPr>
        <p:spPr>
          <a:xfrm>
            <a:off x="2770919" y="2624760"/>
            <a:ext cx="4969080" cy="119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toto;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double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t1, t2;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boolean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test;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F8AC19C-95DA-4F29-A42B-9C7D891BD50D}"/>
              </a:ext>
            </a:extLst>
          </p:cNvPr>
          <p:cNvSpPr/>
          <p:nvPr/>
        </p:nvSpPr>
        <p:spPr>
          <a:xfrm>
            <a:off x="2160000" y="5002200"/>
            <a:ext cx="5689080" cy="147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toto = 10;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double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t1 = 1.25, t2 = 1.26;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boolean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test =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true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1BAA4-73D9-4441-9457-43534EC6CB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0000" y="1867319"/>
            <a:ext cx="7718399" cy="464868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400" b="1"/>
              <a:t>Déclaration de variables  :</a:t>
            </a:r>
          </a:p>
          <a:p>
            <a:pPr marL="342720" lvl="0" indent="-342720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/>
          </a:p>
          <a:p>
            <a:pPr marL="342720" lvl="0" indent="-342720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/>
          </a:p>
          <a:p>
            <a:pPr marL="342720" lvl="0" indent="-342720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/>
          </a:p>
          <a:p>
            <a:pPr marL="342720" lvl="0" indent="-34272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400" b="1"/>
              <a:t>  Initialisation pendant la déclaration 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4813C0-2C1D-4D3C-A327-2252791B676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4214CB7-44C7-4AC4-9DFA-3E48CBBDA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4356889-1E34-4D17-B025-18DDF775482D}" type="slidenum">
              <a:t>5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947B48D-5EFA-42D4-82F6-4940232D98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698480"/>
            <a:ext cx="9000000" cy="305927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 sz="2600"/>
              <a:t>Changement de type (</a:t>
            </a:r>
            <a:r>
              <a:rPr lang="fr-FR" sz="2600" b="1"/>
              <a:t>typecasting</a:t>
            </a:r>
            <a:r>
              <a:rPr lang="fr-FR" sz="2600"/>
              <a:t>) :</a:t>
            </a:r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2600"/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600"/>
              <a:t>    - Transtypage implicite (automatique)</a:t>
            </a:r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600"/>
              <a:t>       type inférieur =&gt; type supérieur</a:t>
            </a:r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800"/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600"/>
              <a:t>    - Transtypage explicite (cast) :</a:t>
            </a:r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600"/>
              <a:t>       type supérieur =&gt; type inférieur.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5D5B465-929E-48EB-BA27-EA8C9E7BA664}"/>
              </a:ext>
            </a:extLst>
          </p:cNvPr>
          <p:cNvSpPr/>
          <p:nvPr/>
        </p:nvSpPr>
        <p:spPr>
          <a:xfrm>
            <a:off x="2456574" y="5769148"/>
            <a:ext cx="432108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double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x</a:t>
            </a:r>
            <a:r>
              <a:rPr lang="en-US" sz="24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= 3.5;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y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= (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 x;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0844A1-3AA5-4123-8DCF-C2C8013F8E07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52E8F52-8E2F-4D32-AC2A-5474B3E23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1F4297-BC87-40D6-8B27-5339F3F38FD6}" type="slidenum">
              <a:t>6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41A9C57-80B9-4902-9280-3C8F98E512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831320"/>
            <a:ext cx="8999280" cy="464868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/>
              <a:t>   Il existe des types complexes :</a:t>
            </a:r>
          </a:p>
          <a:p>
            <a:pPr lvl="3" hangingPunct="1"/>
            <a:r>
              <a:rPr lang="fr-FR" sz="2800"/>
              <a:t>Tableaux</a:t>
            </a:r>
          </a:p>
          <a:p>
            <a:pPr lvl="3" hangingPunct="1"/>
            <a:r>
              <a:rPr lang="fr-FR" sz="2800"/>
              <a:t>String (chaîne de caractère)</a:t>
            </a:r>
          </a:p>
          <a:p>
            <a:pPr lvl="3" hangingPunct="1"/>
            <a:r>
              <a:rPr lang="fr-FR" sz="2800"/>
              <a:t>Integer (encapsulation d'un entier)</a:t>
            </a:r>
          </a:p>
          <a:p>
            <a:pPr lvl="3" hangingPunct="1"/>
            <a:r>
              <a:rPr lang="fr-FR" sz="2800"/>
              <a:t>…</a:t>
            </a:r>
          </a:p>
          <a:p>
            <a:pPr marL="1728000" lvl="0" indent="-216000" algn="l" hangingPunct="1">
              <a:spcAft>
                <a:spcPts val="567"/>
              </a:spcAft>
              <a:buNone/>
            </a:pPr>
            <a:endParaRPr lang="fr-FR" sz="2800"/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/>
              <a:t>   L'identifiant dans la pile contient l'adresse mémoire (virtuelle) de l'objet.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52628F-7AE9-4F0E-9BCC-A2754B657EA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 - objets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numéro de diapositive 1">
            <a:extLst>
              <a:ext uri="{FF2B5EF4-FFF2-40B4-BE49-F238E27FC236}">
                <a16:creationId xmlns:a16="http://schemas.microsoft.com/office/drawing/2014/main" id="{19DFC266-E214-4C87-990F-F1CC40A5C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FB03FE-D432-4F0E-A520-3ED4CB6845A8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038D1F-FE38-48E1-B679-EF5BA32CA59A}"/>
              </a:ext>
            </a:extLst>
          </p:cNvPr>
          <p:cNvSpPr txBox="1"/>
          <p:nvPr/>
        </p:nvSpPr>
        <p:spPr>
          <a:xfrm>
            <a:off x="540000" y="1548000"/>
            <a:ext cx="9000000" cy="5461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Wrappers (types enveloppes)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2EF6F-3B9A-489E-9036-51D427631E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2088000"/>
            <a:ext cx="8964000" cy="83375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200" b="1"/>
              <a:t>Wrappers sont des objets identifiants des variables primitives</a:t>
            </a:r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2200" b="1"/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12FE66AA-30BF-4233-85BB-32623D3C90D5}"/>
              </a:ext>
            </a:extLst>
          </p:cNvPr>
          <p:cNvGrpSpPr/>
          <p:nvPr/>
        </p:nvGrpSpPr>
        <p:grpSpPr>
          <a:xfrm>
            <a:off x="1403280" y="2573640"/>
            <a:ext cx="3024360" cy="4283280"/>
            <a:chOff x="1403280" y="2573640"/>
            <a:chExt cx="3024360" cy="428328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81AACE45-E086-4C63-AAC8-E8DCA53EF36D}"/>
                </a:ext>
              </a:extLst>
            </p:cNvPr>
            <p:cNvSpPr/>
            <p:nvPr/>
          </p:nvSpPr>
          <p:spPr>
            <a:xfrm>
              <a:off x="1403280" y="2573640"/>
              <a:ext cx="172908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1" i="1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Primitive type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D60406BD-DB19-419F-9A64-774E811CB77F}"/>
                </a:ext>
              </a:extLst>
            </p:cNvPr>
            <p:cNvSpPr/>
            <p:nvPr/>
          </p:nvSpPr>
          <p:spPr>
            <a:xfrm>
              <a:off x="3132359" y="2573640"/>
              <a:ext cx="129528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1" i="1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Wrapper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AF773FD9-37EA-46CE-AC4E-2B83114BC49D}"/>
                </a:ext>
              </a:extLst>
            </p:cNvPr>
            <p:cNvSpPr/>
            <p:nvPr/>
          </p:nvSpPr>
          <p:spPr>
            <a:xfrm>
              <a:off x="1403280" y="2939040"/>
              <a:ext cx="1729080" cy="490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char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C0148A17-1088-41DD-AAEA-0B787D2113C6}"/>
                </a:ext>
              </a:extLst>
            </p:cNvPr>
            <p:cNvSpPr/>
            <p:nvPr/>
          </p:nvSpPr>
          <p:spPr>
            <a:xfrm>
              <a:off x="3132359" y="2939040"/>
              <a:ext cx="1295280" cy="490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Character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B044305D-F6CD-4B69-9638-44FA3577BF8C}"/>
                </a:ext>
              </a:extLst>
            </p:cNvPr>
            <p:cNvSpPr/>
            <p:nvPr/>
          </p:nvSpPr>
          <p:spPr>
            <a:xfrm>
              <a:off x="1403280" y="3429360"/>
              <a:ext cx="1729080" cy="479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byte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5BFF4B63-46DB-4C7E-864D-CBC281227A40}"/>
                </a:ext>
              </a:extLst>
            </p:cNvPr>
            <p:cNvSpPr/>
            <p:nvPr/>
          </p:nvSpPr>
          <p:spPr>
            <a:xfrm>
              <a:off x="3132359" y="3429360"/>
              <a:ext cx="1295280" cy="479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Byte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DD4B9786-F5F2-498D-AC2A-02C677AD96E0}"/>
                </a:ext>
              </a:extLst>
            </p:cNvPr>
            <p:cNvSpPr/>
            <p:nvPr/>
          </p:nvSpPr>
          <p:spPr>
            <a:xfrm>
              <a:off x="1403280" y="3908880"/>
              <a:ext cx="1729080" cy="493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short</a:t>
              </a: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4B592B0-6DE0-429F-86A7-E6FAC0C2AC67}"/>
                </a:ext>
              </a:extLst>
            </p:cNvPr>
            <p:cNvSpPr/>
            <p:nvPr/>
          </p:nvSpPr>
          <p:spPr>
            <a:xfrm>
              <a:off x="3132359" y="3908880"/>
              <a:ext cx="1295280" cy="493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Short</a:t>
              </a: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540194E7-662C-46AA-BA3E-3B09B5F94690}"/>
                </a:ext>
              </a:extLst>
            </p:cNvPr>
            <p:cNvSpPr/>
            <p:nvPr/>
          </p:nvSpPr>
          <p:spPr>
            <a:xfrm>
              <a:off x="1403280" y="4402440"/>
              <a:ext cx="1729080" cy="48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int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06A52CDA-5B5A-4A82-8DEA-091008343F30}"/>
                </a:ext>
              </a:extLst>
            </p:cNvPr>
            <p:cNvSpPr/>
            <p:nvPr/>
          </p:nvSpPr>
          <p:spPr>
            <a:xfrm>
              <a:off x="3132359" y="4402440"/>
              <a:ext cx="1295280" cy="48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Integer</a:t>
              </a: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851C40B0-A91D-4B13-807C-4B92107EE58E}"/>
                </a:ext>
              </a:extLst>
            </p:cNvPr>
            <p:cNvSpPr/>
            <p:nvPr/>
          </p:nvSpPr>
          <p:spPr>
            <a:xfrm>
              <a:off x="1403280" y="4891680"/>
              <a:ext cx="1729080" cy="492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long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02331C8-EDB8-405E-864C-B424F29BE8C0}"/>
                </a:ext>
              </a:extLst>
            </p:cNvPr>
            <p:cNvSpPr/>
            <p:nvPr/>
          </p:nvSpPr>
          <p:spPr>
            <a:xfrm>
              <a:off x="3132359" y="4891680"/>
              <a:ext cx="1295280" cy="492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Long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A3972055-B1C8-4E0A-890E-EE33DE9129E1}"/>
                </a:ext>
              </a:extLst>
            </p:cNvPr>
            <p:cNvSpPr/>
            <p:nvPr/>
          </p:nvSpPr>
          <p:spPr>
            <a:xfrm>
              <a:off x="1403280" y="5383800"/>
              <a:ext cx="1729080" cy="492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float</a:t>
              </a: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05181DD3-5F2B-419E-97B5-C5EBEF4C0BBF}"/>
                </a:ext>
              </a:extLst>
            </p:cNvPr>
            <p:cNvSpPr/>
            <p:nvPr/>
          </p:nvSpPr>
          <p:spPr>
            <a:xfrm>
              <a:off x="3132359" y="5383800"/>
              <a:ext cx="1295280" cy="492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Float</a:t>
              </a: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F31905A3-5A08-41EA-B632-391CABDEC649}"/>
                </a:ext>
              </a:extLst>
            </p:cNvPr>
            <p:cNvSpPr/>
            <p:nvPr/>
          </p:nvSpPr>
          <p:spPr>
            <a:xfrm>
              <a:off x="1403280" y="5875920"/>
              <a:ext cx="1729080" cy="488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double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DCFBEAF-B181-49E7-BC40-8F77DADE8554}"/>
                </a:ext>
              </a:extLst>
            </p:cNvPr>
            <p:cNvSpPr/>
            <p:nvPr/>
          </p:nvSpPr>
          <p:spPr>
            <a:xfrm>
              <a:off x="3132359" y="5875920"/>
              <a:ext cx="1295280" cy="488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Double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F6DBBAA9-4010-4AAC-9985-22C55858767F}"/>
                </a:ext>
              </a:extLst>
            </p:cNvPr>
            <p:cNvSpPr/>
            <p:nvPr/>
          </p:nvSpPr>
          <p:spPr>
            <a:xfrm>
              <a:off x="1403280" y="6364800"/>
              <a:ext cx="1729080" cy="492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boolean</a:t>
              </a: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A629B0C8-88BB-4B82-9E86-E64FF8507028}"/>
                </a:ext>
              </a:extLst>
            </p:cNvPr>
            <p:cNvSpPr/>
            <p:nvPr/>
          </p:nvSpPr>
          <p:spPr>
            <a:xfrm>
              <a:off x="3132359" y="6364800"/>
              <a:ext cx="1295280" cy="492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1" i="0" u="none" strike="noStrike" kern="1200">
                  <a:ln>
                    <a:noFill/>
                  </a:ln>
                  <a:solidFill>
                    <a:srgbClr val="0A3C66"/>
                  </a:solidFill>
                  <a:latin typeface="Arial" pitchFamily="18"/>
                  <a:ea typeface="MS Gothic" pitchFamily="2"/>
                  <a:cs typeface="Tahoma" pitchFamily="2"/>
                </a:rPr>
                <a:t>Boolean</a:t>
              </a:r>
            </a:p>
          </p:txBody>
        </p:sp>
        <p:sp>
          <p:nvSpPr>
            <p:cNvPr id="23" name="Connecteur droit 22">
              <a:extLst>
                <a:ext uri="{FF2B5EF4-FFF2-40B4-BE49-F238E27FC236}">
                  <a16:creationId xmlns:a16="http://schemas.microsoft.com/office/drawing/2014/main" id="{11D7F1B5-DC12-4212-AFC6-34CC070B33A2}"/>
                </a:ext>
              </a:extLst>
            </p:cNvPr>
            <p:cNvSpPr/>
            <p:nvPr/>
          </p:nvSpPr>
          <p:spPr>
            <a:xfrm>
              <a:off x="3132359" y="2573640"/>
              <a:ext cx="0" cy="4283280"/>
            </a:xfrm>
            <a:prstGeom prst="line">
              <a:avLst/>
            </a:prstGeom>
            <a:noFill/>
            <a:ln w="38160">
              <a:solidFill>
                <a:srgbClr val="0A3C6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4" name="Connecteur droit 23">
              <a:extLst>
                <a:ext uri="{FF2B5EF4-FFF2-40B4-BE49-F238E27FC236}">
                  <a16:creationId xmlns:a16="http://schemas.microsoft.com/office/drawing/2014/main" id="{842F08CA-62BE-431F-8A7B-2712967838C0}"/>
                </a:ext>
              </a:extLst>
            </p:cNvPr>
            <p:cNvSpPr/>
            <p:nvPr/>
          </p:nvSpPr>
          <p:spPr>
            <a:xfrm>
              <a:off x="1403280" y="2939040"/>
              <a:ext cx="3024360" cy="0"/>
            </a:xfrm>
            <a:prstGeom prst="line">
              <a:avLst/>
            </a:prstGeom>
            <a:noFill/>
            <a:ln w="38160">
              <a:solidFill>
                <a:srgbClr val="0A3C6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5" name="Connecteur droit 24">
              <a:extLst>
                <a:ext uri="{FF2B5EF4-FFF2-40B4-BE49-F238E27FC236}">
                  <a16:creationId xmlns:a16="http://schemas.microsoft.com/office/drawing/2014/main" id="{E1DB1CE2-38F5-4DB0-BDB2-0BE92585D4DC}"/>
                </a:ext>
              </a:extLst>
            </p:cNvPr>
            <p:cNvSpPr/>
            <p:nvPr/>
          </p:nvSpPr>
          <p:spPr>
            <a:xfrm>
              <a:off x="1403280" y="3429360"/>
              <a:ext cx="30243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6" name="Connecteur droit 25">
              <a:extLst>
                <a:ext uri="{FF2B5EF4-FFF2-40B4-BE49-F238E27FC236}">
                  <a16:creationId xmlns:a16="http://schemas.microsoft.com/office/drawing/2014/main" id="{D4D3BCC7-ACA5-4962-AA2D-9BDA21C13A1A}"/>
                </a:ext>
              </a:extLst>
            </p:cNvPr>
            <p:cNvSpPr/>
            <p:nvPr/>
          </p:nvSpPr>
          <p:spPr>
            <a:xfrm>
              <a:off x="1403280" y="3908880"/>
              <a:ext cx="30243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7" name="Connecteur droit 26">
              <a:extLst>
                <a:ext uri="{FF2B5EF4-FFF2-40B4-BE49-F238E27FC236}">
                  <a16:creationId xmlns:a16="http://schemas.microsoft.com/office/drawing/2014/main" id="{F01EAA11-BAB4-4EFF-B635-AFDF6D702902}"/>
                </a:ext>
              </a:extLst>
            </p:cNvPr>
            <p:cNvSpPr/>
            <p:nvPr/>
          </p:nvSpPr>
          <p:spPr>
            <a:xfrm>
              <a:off x="1403280" y="4402440"/>
              <a:ext cx="30243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8" name="Connecteur droit 27">
              <a:extLst>
                <a:ext uri="{FF2B5EF4-FFF2-40B4-BE49-F238E27FC236}">
                  <a16:creationId xmlns:a16="http://schemas.microsoft.com/office/drawing/2014/main" id="{3DBAFCAD-8599-45AC-9D2C-75496F194553}"/>
                </a:ext>
              </a:extLst>
            </p:cNvPr>
            <p:cNvSpPr/>
            <p:nvPr/>
          </p:nvSpPr>
          <p:spPr>
            <a:xfrm>
              <a:off x="1403280" y="4891680"/>
              <a:ext cx="30243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9" name="Connecteur droit 28">
              <a:extLst>
                <a:ext uri="{FF2B5EF4-FFF2-40B4-BE49-F238E27FC236}">
                  <a16:creationId xmlns:a16="http://schemas.microsoft.com/office/drawing/2014/main" id="{DD0A3E0F-0263-4C71-A13E-959DBCE3ADDD}"/>
                </a:ext>
              </a:extLst>
            </p:cNvPr>
            <p:cNvSpPr/>
            <p:nvPr/>
          </p:nvSpPr>
          <p:spPr>
            <a:xfrm>
              <a:off x="1403280" y="5383800"/>
              <a:ext cx="30243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0" name="Connecteur droit 29">
              <a:extLst>
                <a:ext uri="{FF2B5EF4-FFF2-40B4-BE49-F238E27FC236}">
                  <a16:creationId xmlns:a16="http://schemas.microsoft.com/office/drawing/2014/main" id="{4E204358-1794-4A97-854E-DDA546E124C7}"/>
                </a:ext>
              </a:extLst>
            </p:cNvPr>
            <p:cNvSpPr/>
            <p:nvPr/>
          </p:nvSpPr>
          <p:spPr>
            <a:xfrm>
              <a:off x="1403280" y="5875920"/>
              <a:ext cx="30243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1" name="Connecteur droit 30">
              <a:extLst>
                <a:ext uri="{FF2B5EF4-FFF2-40B4-BE49-F238E27FC236}">
                  <a16:creationId xmlns:a16="http://schemas.microsoft.com/office/drawing/2014/main" id="{F5D393D3-A45E-4D05-8A69-188533497950}"/>
                </a:ext>
              </a:extLst>
            </p:cNvPr>
            <p:cNvSpPr/>
            <p:nvPr/>
          </p:nvSpPr>
          <p:spPr>
            <a:xfrm>
              <a:off x="1403280" y="6364800"/>
              <a:ext cx="30243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2" name="Connecteur droit 31">
              <a:extLst>
                <a:ext uri="{FF2B5EF4-FFF2-40B4-BE49-F238E27FC236}">
                  <a16:creationId xmlns:a16="http://schemas.microsoft.com/office/drawing/2014/main" id="{7D905EA9-DB1F-4C6C-867B-2C2776AF6095}"/>
                </a:ext>
              </a:extLst>
            </p:cNvPr>
            <p:cNvSpPr/>
            <p:nvPr/>
          </p:nvSpPr>
          <p:spPr>
            <a:xfrm>
              <a:off x="1403280" y="2573640"/>
              <a:ext cx="0" cy="4283280"/>
            </a:xfrm>
            <a:prstGeom prst="line">
              <a:avLst/>
            </a:prstGeom>
            <a:noFill/>
            <a:ln w="38160">
              <a:solidFill>
                <a:srgbClr val="0A3C6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3" name="Connecteur droit 32">
              <a:extLst>
                <a:ext uri="{FF2B5EF4-FFF2-40B4-BE49-F238E27FC236}">
                  <a16:creationId xmlns:a16="http://schemas.microsoft.com/office/drawing/2014/main" id="{040F560A-FCD7-4B7B-A70D-CAB4496C0536}"/>
                </a:ext>
              </a:extLst>
            </p:cNvPr>
            <p:cNvSpPr/>
            <p:nvPr/>
          </p:nvSpPr>
          <p:spPr>
            <a:xfrm>
              <a:off x="4427640" y="2573640"/>
              <a:ext cx="0" cy="4283280"/>
            </a:xfrm>
            <a:prstGeom prst="line">
              <a:avLst/>
            </a:prstGeom>
            <a:noFill/>
            <a:ln w="38160">
              <a:solidFill>
                <a:srgbClr val="0A3C6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4" name="Connecteur droit 33">
              <a:extLst>
                <a:ext uri="{FF2B5EF4-FFF2-40B4-BE49-F238E27FC236}">
                  <a16:creationId xmlns:a16="http://schemas.microsoft.com/office/drawing/2014/main" id="{46455B2A-9AB1-4321-8D9B-BDCE474DE3A5}"/>
                </a:ext>
              </a:extLst>
            </p:cNvPr>
            <p:cNvSpPr/>
            <p:nvPr/>
          </p:nvSpPr>
          <p:spPr>
            <a:xfrm>
              <a:off x="1403280" y="2573640"/>
              <a:ext cx="3024360" cy="0"/>
            </a:xfrm>
            <a:prstGeom prst="line">
              <a:avLst/>
            </a:prstGeom>
            <a:noFill/>
            <a:ln w="38160">
              <a:solidFill>
                <a:srgbClr val="0A3C6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5" name="Connecteur droit 34">
              <a:extLst>
                <a:ext uri="{FF2B5EF4-FFF2-40B4-BE49-F238E27FC236}">
                  <a16:creationId xmlns:a16="http://schemas.microsoft.com/office/drawing/2014/main" id="{50E81D59-A27D-4CB7-9DF8-987D8638D292}"/>
                </a:ext>
              </a:extLst>
            </p:cNvPr>
            <p:cNvSpPr/>
            <p:nvPr/>
          </p:nvSpPr>
          <p:spPr>
            <a:xfrm>
              <a:off x="1403280" y="6856920"/>
              <a:ext cx="3024360" cy="0"/>
            </a:xfrm>
            <a:prstGeom prst="line">
              <a:avLst/>
            </a:prstGeom>
            <a:noFill/>
            <a:ln w="38160">
              <a:solidFill>
                <a:srgbClr val="0A3C6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36" name="Text Box 36">
            <a:extLst>
              <a:ext uri="{FF2B5EF4-FFF2-40B4-BE49-F238E27FC236}">
                <a16:creationId xmlns:a16="http://schemas.microsoft.com/office/drawing/2014/main" id="{1411D1A7-78D6-4258-B532-35403F52B0E0}"/>
              </a:ext>
            </a:extLst>
          </p:cNvPr>
          <p:cNvSpPr/>
          <p:nvPr/>
        </p:nvSpPr>
        <p:spPr>
          <a:xfrm>
            <a:off x="4573800" y="3005721"/>
            <a:ext cx="4246200" cy="134389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1" i="0" u="none" strike="noStrike" kern="1200" dirty="0" err="1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14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 = 3;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Integer </a:t>
            </a:r>
            <a:r>
              <a:rPr lang="fr-FR" sz="14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integ</a:t>
            </a:r>
            <a: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</a:t>
            </a:r>
            <a:r>
              <a:rPr lang="fr-FR" sz="1400" b="1" i="0" u="none" strike="noStrike" kern="1200" dirty="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14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new</a:t>
            </a:r>
            <a:br>
              <a:rPr lang="fr-FR" sz="14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14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Integer(i);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1" i="0" u="none" strike="noStrike" kern="1200" dirty="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1" i="0" u="none" strike="noStrike" kern="1200" dirty="0" err="1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1400" b="1" i="0" u="none" strike="noStrike" kern="1200" dirty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j =</a:t>
            </a:r>
            <a:b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14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Integer.parseInt</a:t>
            </a:r>
            <a: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1400" b="1" i="0" u="none" strike="noStrike" kern="120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"10"</a:t>
            </a:r>
            <a:r>
              <a:rPr lang="fr-FR" sz="1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E6BBEDA7-A131-414E-9E3F-6D65D3F49FD4}"/>
              </a:ext>
            </a:extLst>
          </p:cNvPr>
          <p:cNvSpPr/>
          <p:nvPr/>
        </p:nvSpPr>
        <p:spPr>
          <a:xfrm>
            <a:off x="4573800" y="4788360"/>
            <a:ext cx="4357440" cy="7918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char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c = 'a';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Character ch =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new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Character(c);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C892A88-B4EB-4BC3-853F-9FEB81CF85DD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B8679D4-1B2D-470C-A799-B5CA148C47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15195A-2DB6-46A5-B9E0-BF38799BD892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45D878-EB55-4A8A-AABD-4A9A8D74DE29}"/>
              </a:ext>
            </a:extLst>
          </p:cNvPr>
          <p:cNvSpPr txBox="1"/>
          <p:nvPr/>
        </p:nvSpPr>
        <p:spPr>
          <a:xfrm>
            <a:off x="648720" y="2132280"/>
            <a:ext cx="8891280" cy="3333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Opérateurs logiques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!   | &amp;  ^  || &amp;&amp;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1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Opérateurs de comparaison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&lt;   &gt;   ==    &gt;=     &lt;=    !=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1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Opérateurs mathématiques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+/-    ++/--     *     /     %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23D80F-3BCE-4E90-8136-881C5528149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Opérateurs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B5D73D72-9C23-49A4-9179-8804E30A0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1A284FC-4C42-45CA-9399-ED092F43BA40}" type="slidenum">
              <a:t>9</a:t>
            </a:fld>
            <a:endParaRPr lang="fr-F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C778C541-0B0C-4D60-B754-BCA20E718BBD}"/>
              </a:ext>
            </a:extLst>
          </p:cNvPr>
          <p:cNvSpPr/>
          <p:nvPr/>
        </p:nvSpPr>
        <p:spPr>
          <a:xfrm>
            <a:off x="1151280" y="4392000"/>
            <a:ext cx="7848720" cy="978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en-US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somme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a,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b){</a:t>
            </a:r>
          </a:p>
          <a:p>
            <a:pPr marL="4572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baseline="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Courier New" pitchFamily="49"/>
                <a:cs typeface="Courier New" pitchFamily="49"/>
              </a:rPr>
              <a:t>return </a:t>
            </a:r>
            <a:r>
              <a:rPr lang="en-US" sz="2000" b="1" i="0" u="none" strike="noStrike" kern="1200" baseline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a+b;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A0D2DD06-5710-4CCE-8CEC-B69C01116115}"/>
              </a:ext>
            </a:extLst>
          </p:cNvPr>
          <p:cNvSpPr/>
          <p:nvPr/>
        </p:nvSpPr>
        <p:spPr>
          <a:xfrm>
            <a:off x="720000" y="2412000"/>
            <a:ext cx="8640000" cy="161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&lt;type de retour&gt; &lt;nom de la méthode&gt;(&lt;arguments&gt;...)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&lt;instructions&gt;...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2165AA-D91D-4EE0-976A-B2C604F32477}"/>
              </a:ext>
            </a:extLst>
          </p:cNvPr>
          <p:cNvSpPr txBox="1"/>
          <p:nvPr/>
        </p:nvSpPr>
        <p:spPr>
          <a:xfrm>
            <a:off x="540000" y="1692000"/>
            <a:ext cx="9000000" cy="459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Déclaration d'une méthode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20B2ED-8C06-4ED7-AE71-2DD4AABEAEBE}"/>
              </a:ext>
            </a:extLst>
          </p:cNvPr>
          <p:cNvSpPr txBox="1"/>
          <p:nvPr/>
        </p:nvSpPr>
        <p:spPr>
          <a:xfrm>
            <a:off x="540000" y="5688000"/>
            <a:ext cx="9000000" cy="459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Appel d'une méthode :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2BD029F-2EEA-47B2-9AA2-027A5B5E7604}"/>
              </a:ext>
            </a:extLst>
          </p:cNvPr>
          <p:cNvSpPr/>
          <p:nvPr/>
        </p:nvSpPr>
        <p:spPr>
          <a:xfrm>
            <a:off x="1116000" y="6452640"/>
            <a:ext cx="320400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A3C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somme(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宋体" pitchFamily="2"/>
                <a:cs typeface="宋体" pitchFamily="2"/>
              </a:rPr>
              <a:t>2,3</a:t>
            </a:r>
            <a:r>
              <a:rPr lang="en-GB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3F2383-22D2-4898-81B8-5A63B8E8C8B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Personnalisé</PresentationFormat>
  <Paragraphs>218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443</cp:revision>
  <cp:lastPrinted>2008-02-29T17:02:52Z</cp:lastPrinted>
  <dcterms:created xsi:type="dcterms:W3CDTF">2007-10-18T14:41:09Z</dcterms:created>
  <dcterms:modified xsi:type="dcterms:W3CDTF">2019-06-11T09:15:22Z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