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7" r:id="rId9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C48EE16-4397-4911-B6BC-A944A314249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684FEF-FE3A-42A9-B833-B189E08F1B3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F0C70C-ADA4-48E0-B63C-CE5D204866D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DE1BEC-D33E-41AC-8E4F-0E18479D61B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DA3C3B1-AA86-4833-95F2-12742B499534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81490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9792890-88FD-47D8-945D-C92E25D700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62A85FE-75E9-49D9-A416-A101F6C9C05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9D6BC193-359E-48F3-898A-2E6B024370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A86309-2CE7-47FC-BF83-5783F7C0981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69F8BE-4F1D-47B8-8226-ECBE86C68F8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0D83DD-2320-4C57-BA88-266D1CAD60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F5582E9A-9841-408C-A51F-8A6D56105D4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95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B369F3-B646-4D09-AE5C-0C16A093AA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3E63FF8-050E-4818-9B41-068EDCFEF7CE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C1CB3B3-387F-4F8E-8B94-ECCECE18E8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164ABE4-E1DB-4F26-AD1B-230D6CD3E8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EC1C08-3D13-4274-8FA9-10D80BCFCD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2869138-A7D5-4120-98B4-121ED51AB5CC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24CF43-B01F-40D8-8B56-0F6AB0650B5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40C4A06-E443-4C29-B64B-F63E4E1029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947D5A-3E04-4FC4-BBF1-A310F6D133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D6F76BC-5F20-46A5-9BBB-1135F91E243D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40B7A02-AFBB-4385-8AF8-F9DDD63067E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2F7B68C-FA5A-4280-A6F7-CE9BC5FF2E4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546DCC-A281-4FDE-BC3F-8514743E59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4966102-C386-49FD-A505-C795634D20A2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2DC66B0-8F64-4FA6-91E9-BBC2D76851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FF4563B-58BE-4ADB-A0E1-5A59A7251D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20AA2B-6EA9-47E3-B543-27C2A83135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D92FAC5-D9BE-4E5C-98F4-64C9AA0C2672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14D820B-28C3-46A1-8408-06426C29BC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593C1DE-4DEA-4CD4-B058-1B6E6FE3E3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BF613C-54D5-4945-9DE9-CE5AC43D16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7418683-3B73-42BA-A8A1-B058223879BF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D9C4DBA-06FB-4E25-B4DD-830B244B11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0523ECC-FEF0-4C56-A01B-19FF659C66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E0FD95-BB66-4B01-B2C4-06253C24EA5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D8E0B83-253E-4DC8-8EDD-9C07655C23F7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858B351-BAC8-4057-921D-3448E477CF3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D3F272D-B078-41AA-B71A-470B6FEB62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7C85E3-268E-40DB-871E-3B52A72DF8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55275CB-D848-4324-BBAC-6A68DFD5A1D0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1C21042-2DEA-44AD-A2BE-53CBD063576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7419E7D-E217-4154-B2BC-815A23E3D1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FBBDF-9E40-49A4-84A0-B119D826C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792226-8A8C-4EF1-829A-39D6ABA3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0F2EB8-9EC3-47E0-A9FA-607B18B35C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AF4467B-1021-4669-BED6-8C14825108FC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E9F67A-21D3-462D-831C-F86847A7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E9A480B-383B-49B6-96EF-2AFDDB9C9E5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51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A0B47-24C2-4D1F-A0ED-22FFBFDA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C46641-9260-4E2D-B827-A6A18B6D2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1E48F6-6FDA-402C-A2EE-F118CCF594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219CB23-96C1-414F-8D1D-BC6B81443019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8EA96-FCE8-4B84-AB2A-50DA64D5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D2DE00A2-B485-4028-B9C2-D9CE8CA008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0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EDAEEA-9290-41FC-8EE4-BE8144568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85725"/>
            <a:ext cx="2286000" cy="667226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F67282-11FD-4AEC-A58C-BD280D05F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1800" y="85725"/>
            <a:ext cx="6705600" cy="667226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11ABAC-9E99-4E4F-A7E0-F258B458DD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E678C88-797C-46E7-8332-42CF2C307E97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3E0A1-BC03-459C-B18D-F8C18F0C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2C4013F-35EF-4D87-978D-C8F296FDD70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62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33291-B415-4E13-9010-3444FB1E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2AADF-11E5-4067-9CF4-FA5AAC54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CF4A8E-5857-4540-A6A5-A189E8DA17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80EE355-8763-4D38-8139-22EF5B6869DF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60663F-6C33-4940-B224-62C5E0C5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471D740-34DA-4456-B6D8-9DCE9D13ED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18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1A808-DB8C-4CF5-BA1D-3141C4BB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6F3508-4B14-4257-AAE1-3321192D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E488F6-063F-4AE8-BB4E-ABAFF2F67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5D0F97-4253-4098-B147-55351B2F1E79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F97E09-4548-4605-9F3D-059FF73F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78A2BAA-492B-48CF-BF9E-47CC92B4FF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3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D4A00-C9C2-4718-B193-534FEC1C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F96D7C-763A-4F13-B216-A6928703A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130A92-E14F-466B-A2B7-08FAFEE87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970E96-4E04-4375-ACF2-10C543972E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626E5D6-4581-41AB-BCF5-EB347215792E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42DA7A-51DB-4915-8455-FCB68935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48BE39-4C89-4C13-960A-1CC504EECF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49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7A5B5-4F7E-4469-8992-CEA1900B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4F920-708A-4327-9DC4-B98109075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CCC6C0-1026-4237-9746-020722646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FB3DD8-0168-422F-B2B1-4201F9341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835FCF-D5A9-4F3D-BE23-638C872A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FC948E-99B8-4CA4-8DC3-008968B8F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A7A1F8B-BC13-498D-BEB5-F30C73B5DD68}" type="slidenum">
              <a:t>‹N°›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562C93-017F-4345-B567-74470B2E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91BF8776-CF81-42D7-BCF3-EAA2BFE78AF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87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44FE4-3607-4108-BF8A-99848331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7C4D6C6-662C-4778-9B15-5809668A91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BD722E-17EA-4273-A977-94830F73070C}" type="slidenum">
              <a:t>‹N°›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C87412-2F9D-49B3-B3D5-AE36A740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46DC4B-FFBA-46A2-B23D-BA488C4B6E8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78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F13855-A92C-4479-A454-34F2E1B909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177C853-8620-4C15-B5CC-CC5281CACD6F}" type="slidenum">
              <a:t>‹N°›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8D9059-24E3-440D-8597-C99FB825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718142-D039-490B-9B97-AB87E33DD0C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1535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50290-81CC-4AF6-836B-90C0FE03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E1C4DE-595A-4D6E-B484-4ABD25D0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38E1BA-E1BD-43E9-9558-436A7C004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DC84A5-48F0-4AF6-854B-92B3A627EA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A7B8D00-C3B3-4FE4-8657-6F490D80D3F2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007B38-2B85-43AC-874B-344F14BD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15F37E-5FE4-4FB8-8271-C5A5DD82CF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32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833F9-79A3-4D6A-91BC-D487DAD1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0BF115-A632-4CC0-BBE9-9FEE1847A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E5DD3C-9F38-4589-A7FC-D05F551E4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3D7FEE-9A24-45F2-8B73-ABE497DABE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3A22B05-151F-4758-BF3D-D55CFCB69592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9DF995-C7D8-4539-BB76-EB793DFA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7E6AD2-40BD-4FDB-8811-73660A1ED98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62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DE1CAB-3331-40CC-84DB-08C887A6F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00" y="8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A576F0-F095-4B36-9CA1-21135BC071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6D619B-B534-4A68-9350-A058293E9EB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51360" y="7092000"/>
            <a:ext cx="234828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6E821C6B-9052-4823-B38B-7B58B40B9490}" type="slidenum">
              <a:t>‹N°›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08AF4-7B32-4E30-A1AF-7665F1480A2E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01C32D-C8A7-4723-B5A0-95BA51A4FF7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56DE06-0EC7-4FE7-8F9D-2615BC44431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B77A57E-90C5-4460-B5BD-27AF49EA3A6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36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E0AD8E5C-8E00-49E5-AA57-892CDE74C472}"/>
              </a:ext>
            </a:extLst>
          </p:cNvPr>
          <p:cNvSpPr/>
          <p:nvPr/>
        </p:nvSpPr>
        <p:spPr>
          <a:xfrm>
            <a:off x="360" y="1440000"/>
            <a:ext cx="10076759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Arial" pitchFamily="18"/>
          <a:ea typeface="Lucida Sans Unicode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2B679AAC-BDF7-4824-97D4-A80B335BB2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D162A2B-B493-44B1-B17D-F6E7258913B7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F0D2205-334D-4553-9EAC-899BF5A99645}"/>
              </a:ext>
            </a:extLst>
          </p:cNvPr>
          <p:cNvSpPr txBox="1"/>
          <p:nvPr/>
        </p:nvSpPr>
        <p:spPr>
          <a:xfrm>
            <a:off x="540000" y="3420000"/>
            <a:ext cx="9000000" cy="11692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Exceptions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903A2BCF-CAD0-4346-AEA2-9AE04A46AA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94D955-899C-4BD6-A428-60CDBA3CA560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7C5F57F-9EE5-4A67-89A8-BC2D3750657B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Définition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2844FC71-7218-47CB-98A5-08336DE75893}"/>
              </a:ext>
            </a:extLst>
          </p:cNvPr>
          <p:cNvSpPr/>
          <p:nvPr/>
        </p:nvSpPr>
        <p:spPr>
          <a:xfrm>
            <a:off x="1289520" y="1847880"/>
            <a:ext cx="6984719" cy="2781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63360" tIns="63360" rIns="63360" bIns="63360" anchor="t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1" i="0" u="none" strike="noStrike" kern="1200">
                <a:ln>
                  <a:noFill/>
                </a:ln>
                <a:solidFill>
                  <a:srgbClr val="B2B2B2"/>
                </a:solidFill>
                <a:latin typeface="Arial" pitchFamily="18"/>
                <a:ea typeface="Arial" pitchFamily="2"/>
                <a:cs typeface="Arial" pitchFamily="2"/>
              </a:rPr>
              <a:t>An </a:t>
            </a:r>
            <a:r>
              <a:rPr lang="en-US" sz="3600" b="1" i="1" u="none" strike="noStrike" kern="1200">
                <a:ln>
                  <a:noFill/>
                </a:ln>
                <a:solidFill>
                  <a:srgbClr val="B2B2B2"/>
                </a:solidFill>
                <a:latin typeface="Arial" pitchFamily="18"/>
                <a:ea typeface="Arial" pitchFamily="2"/>
                <a:cs typeface="Arial" pitchFamily="2"/>
              </a:rPr>
              <a:t>exception</a:t>
            </a:r>
            <a:r>
              <a:rPr lang="en-US" sz="3600" b="1" i="0" u="none" strike="noStrike" kern="1200">
                <a:ln>
                  <a:noFill/>
                </a:ln>
                <a:solidFill>
                  <a:srgbClr val="B2B2B2"/>
                </a:solidFill>
                <a:latin typeface="Arial" pitchFamily="18"/>
                <a:ea typeface="Arial" pitchFamily="2"/>
                <a:cs typeface="Arial" pitchFamily="2"/>
              </a:rPr>
              <a:t> is an event, which occurs during the execution of a program, that disrupts the normal flow of the program's instructions.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53E6BE7-AB6F-4DBB-AC39-E3CF578C0888}"/>
              </a:ext>
            </a:extLst>
          </p:cNvPr>
          <p:cNvSpPr/>
          <p:nvPr/>
        </p:nvSpPr>
        <p:spPr>
          <a:xfrm>
            <a:off x="4362840" y="4762440"/>
            <a:ext cx="4394160" cy="990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63360" tIns="63360" rIns="63360" bIns="63360" anchor="t" anchorCtr="0" compatLnSpc="0">
            <a:noAutofit/>
          </a:bodyPr>
          <a:lstStyle/>
          <a:p>
            <a:pPr marL="509399" marR="0" lvl="0" indent="-509399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09399" algn="l"/>
                <a:tab pos="914039" algn="l"/>
                <a:tab pos="1828439" algn="l"/>
                <a:tab pos="2742839" algn="l"/>
                <a:tab pos="3657238" algn="l"/>
                <a:tab pos="4571638" algn="l"/>
                <a:tab pos="5486039" algn="l"/>
                <a:tab pos="6400439" algn="l"/>
                <a:tab pos="7314839" algn="l"/>
                <a:tab pos="8229239" algn="l"/>
                <a:tab pos="9143639" algn="l"/>
                <a:tab pos="10058039" algn="l"/>
              </a:tabLst>
            </a:pPr>
            <a:r>
              <a:rPr lang="en-US" sz="3200" b="1" i="0" u="none" strike="noStrike" kern="1200">
                <a:ln>
                  <a:noFill/>
                </a:ln>
                <a:solidFill>
                  <a:srgbClr val="4D4D4D"/>
                </a:solidFill>
                <a:latin typeface="Arial" pitchFamily="18"/>
                <a:ea typeface="Arial" pitchFamily="2"/>
                <a:cs typeface="Arial" pitchFamily="2"/>
              </a:rPr>
              <a:t>—</a:t>
            </a:r>
            <a:r>
              <a:rPr lang="en-US" sz="2800" b="1" i="0" u="none" strike="noStrike" kern="1200">
                <a:ln>
                  <a:noFill/>
                </a:ln>
                <a:solidFill>
                  <a:srgbClr val="7F7F7F"/>
                </a:solidFill>
                <a:latin typeface="Arial" pitchFamily="18"/>
                <a:ea typeface="Arial" pitchFamily="2"/>
                <a:cs typeface="Arial" pitchFamily="2"/>
              </a:rPr>
              <a:t>	</a:t>
            </a:r>
            <a:r>
              <a:rPr lang="en-US" sz="2800" b="1" i="0" u="none" strike="noStrike" kern="1200">
                <a:ln>
                  <a:noFill/>
                </a:ln>
                <a:solidFill>
                  <a:srgbClr val="4D4D4D"/>
                </a:solidFill>
                <a:latin typeface="Arial" pitchFamily="18"/>
                <a:ea typeface="Arial" pitchFamily="2"/>
                <a:cs typeface="Arial" pitchFamily="2"/>
              </a:rPr>
              <a:t>Sun MicroSystems</a:t>
            </a:r>
            <a:br>
              <a:rPr lang="en-US" sz="2800" b="1" i="0" u="none" strike="noStrike" kern="1200">
                <a:ln>
                  <a:noFill/>
                </a:ln>
                <a:solidFill>
                  <a:srgbClr val="4D4D4D"/>
                </a:solidFill>
                <a:latin typeface="Arial" pitchFamily="18"/>
                <a:ea typeface="Arial" pitchFamily="2"/>
                <a:cs typeface="Arial" pitchFamily="2"/>
              </a:rPr>
            </a:br>
            <a:r>
              <a:rPr lang="en-US" sz="2800" b="1" i="1" u="none" strike="noStrike" kern="1200">
                <a:ln>
                  <a:noFill/>
                </a:ln>
                <a:solidFill>
                  <a:srgbClr val="B2B2B2"/>
                </a:solidFill>
                <a:latin typeface="Arial" pitchFamily="18"/>
                <a:ea typeface="Arial" pitchFamily="2"/>
                <a:cs typeface="Arial" pitchFamily="2"/>
              </a:rPr>
              <a:t>Docbook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ABC20129-10EE-44AE-9463-4616ADCB58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1486539-5EFA-46B7-89B4-2AA8B78C0238}" type="slidenum">
              <a:t>3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14BC340-B9C8-49AF-96E4-55DB2093552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95359" y="2376000"/>
            <a:ext cx="7604640" cy="42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A5278E0A-B507-4632-9936-E70311F38E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000" y="130320"/>
            <a:ext cx="9071640" cy="1172160"/>
          </a:xfrm>
        </p:spPr>
        <p:txBody>
          <a:bodyPr/>
          <a:lstStyle/>
          <a:p>
            <a:pPr lvl="0"/>
            <a:r>
              <a:rPr lang="fr-FR">
                <a:latin typeface="Trebuchet MS" pitchFamily="34"/>
                <a:cs typeface="Arial" pitchFamily="34"/>
              </a:rPr>
              <a:t>La classe Throwable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61C950-F7B8-4B63-8680-B45EC4890EC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/>
            <a:r>
              <a:rPr lang="fr-FR"/>
              <a:t>Diagramme des héritages 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B33FA22-8801-45D6-A2E0-2D4B07A5A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19E1FEB-71C9-4650-8959-86AEC7D74C52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D44031-BE06-44D8-9213-9329A3184603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d'Exceptions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43D301F-A440-4A99-8F4B-37783E5518DC}"/>
              </a:ext>
            </a:extLst>
          </p:cNvPr>
          <p:cNvSpPr txBox="1"/>
          <p:nvPr/>
        </p:nvSpPr>
        <p:spPr>
          <a:xfrm>
            <a:off x="540000" y="1548360"/>
            <a:ext cx="9000000" cy="54320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1" indent="0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8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Checked exceptions</a:t>
            </a:r>
          </a:p>
          <a:p>
            <a:pPr marL="0" marR="0" lvl="2" indent="0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969696"/>
              </a:buClr>
              <a:buSzPct val="100000"/>
              <a:buFont typeface="Wingdings" pitchFamily="2"/>
              <a:buChar char=""/>
              <a:tabLst/>
            </a:pPr>
            <a:r>
              <a:rPr lang="fr-FR" sz="22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Le développeur doit les anticiper et coder des lignes pour les traiter.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200" b="0" i="0" u="sng" strike="noStrike" kern="1200">
                <a:ln>
                  <a:noFill/>
                </a:ln>
                <a:uFillTx/>
                <a:latin typeface="Arial" pitchFamily="34"/>
                <a:ea typeface="MS Gothic" pitchFamily="2"/>
                <a:cs typeface="Tahoma" pitchFamily="2"/>
              </a:rPr>
              <a:t>Exemple</a:t>
            </a:r>
            <a:r>
              <a:rPr lang="fr-FR" sz="22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: Ouvrir un fichier qui n'existe pas.</a:t>
            </a:r>
          </a:p>
          <a:p>
            <a:pPr marL="432000" marR="0" lvl="0" indent="-216000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endParaRPr lang="en-US" sz="2200" b="0" i="0" u="none" strike="noStrike" kern="120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1" indent="0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8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Errors</a:t>
            </a:r>
          </a:p>
          <a:p>
            <a:pPr marL="0" marR="0" lvl="2" indent="0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969696"/>
              </a:buClr>
              <a:buSzPct val="100000"/>
              <a:buFont typeface="Wingdings" pitchFamily="2"/>
              <a:buChar char=""/>
              <a:tabLst/>
            </a:pPr>
            <a:r>
              <a:rPr lang="fr-FR" sz="22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On ne doit pas les identifier et le programme s'arrête en les rencontrant.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200" b="0" i="0" u="sng" strike="noStrike" kern="1200">
                <a:ln>
                  <a:noFill/>
                </a:ln>
                <a:uFillTx/>
                <a:latin typeface="Arial" pitchFamily="34"/>
                <a:ea typeface="MS Gothic" pitchFamily="2"/>
                <a:cs typeface="Tahoma" pitchFamily="2"/>
              </a:rPr>
              <a:t>Exemple</a:t>
            </a:r>
            <a:r>
              <a:rPr lang="fr-FR" sz="22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: La JVM charge une classe inexistante.</a:t>
            </a:r>
          </a:p>
          <a:p>
            <a:pPr marL="432000" marR="0" lvl="0" indent="-216000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endParaRPr lang="en-US" sz="2200" b="0" i="0" u="none" strike="noStrike" kern="120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1" indent="0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8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Runtime exceptions</a:t>
            </a:r>
          </a:p>
          <a:p>
            <a:pPr marL="0" marR="0" lvl="2" indent="0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969696"/>
              </a:buClr>
              <a:buSzPct val="100000"/>
              <a:buFont typeface="Wingdings" pitchFamily="2"/>
              <a:buChar char=""/>
              <a:tabLst/>
            </a:pPr>
            <a:r>
              <a:rPr lang="fr-FR" sz="22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Ne peuvent être prévues (dans certains cas)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200" b="0" i="0" u="sng" strike="noStrike" kern="1200">
                <a:ln>
                  <a:noFill/>
                </a:ln>
                <a:uFillTx/>
                <a:latin typeface="Arial" pitchFamily="34"/>
                <a:ea typeface="MS Gothic" pitchFamily="2"/>
                <a:cs typeface="Tahoma" pitchFamily="2"/>
              </a:rPr>
              <a:t>Exemple</a:t>
            </a:r>
            <a:r>
              <a:rPr lang="fr-FR" sz="22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: Essayer de lire une valeur en dehors d'un tableau.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0316CC76-5192-4129-A059-7135F9E93F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29A243D-650A-4DAC-BD9F-C7A62DBD7460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B859831-04F5-4110-A303-13DC8B6E0D5F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Le bloc « try » et « catch »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0A2021C-95CB-4D04-909D-BA67BEEE8CB3}"/>
              </a:ext>
            </a:extLst>
          </p:cNvPr>
          <p:cNvSpPr txBox="1"/>
          <p:nvPr/>
        </p:nvSpPr>
        <p:spPr>
          <a:xfrm>
            <a:off x="540000" y="1836360"/>
            <a:ext cx="9000000" cy="880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Utilisé pour encadrer un bloc susceptible de déclencher une exception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5E885B8-5B98-4875-AC4B-E0FA00E171FC}"/>
              </a:ext>
            </a:extLst>
          </p:cNvPr>
          <p:cNvSpPr txBox="1"/>
          <p:nvPr/>
        </p:nvSpPr>
        <p:spPr>
          <a:xfrm>
            <a:off x="827999" y="3133439"/>
            <a:ext cx="8532000" cy="355932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try </a:t>
            </a:r>
            <a:r>
              <a:rPr lang="fr-FR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    </a:t>
            </a:r>
            <a:r>
              <a:rPr lang="fr-FR" sz="22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// des lignes de code susceptibles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    // de lever une exception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catch  </a:t>
            </a:r>
            <a:r>
              <a:rPr lang="fr-FR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(IOException e)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fr-FR" sz="22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 // traitement de l'exception de type IO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finally </a:t>
            </a:r>
            <a:r>
              <a:rPr lang="fr-FR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		</a:t>
            </a:r>
            <a:r>
              <a:rPr lang="fr-FR" sz="22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// toujours exécuter, même sans </a:t>
            </a:r>
            <a:br>
              <a:rPr lang="fr-FR" sz="22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2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		// exception ou une exception imprévue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BF2351E3-B8CD-4ABA-937A-50ADBCA037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1243B53-47E4-46CB-ABF3-F69A618FC965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393E142-8536-4FB3-9D56-5D9CE2E73C93}"/>
              </a:ext>
            </a:extLst>
          </p:cNvPr>
          <p:cNvSpPr txBox="1"/>
          <p:nvPr/>
        </p:nvSpPr>
        <p:spPr>
          <a:xfrm>
            <a:off x="540000" y="-18000"/>
            <a:ext cx="9000000" cy="15080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Les mots clés « throw »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et « throws »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6AB4246-D945-44F7-8559-B2FABCCCB656}"/>
              </a:ext>
            </a:extLst>
          </p:cNvPr>
          <p:cNvSpPr txBox="1"/>
          <p:nvPr/>
        </p:nvSpPr>
        <p:spPr>
          <a:xfrm>
            <a:off x="540000" y="1728360"/>
            <a:ext cx="9000000" cy="28756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Le mot clé </a:t>
            </a:r>
            <a:r>
              <a:rPr lang="fr-FR" sz="28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throw</a:t>
            </a: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est utilisé pour déclencher une exception à n'importe quel moment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Ex : test d'une valeur positive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Le mot clé </a:t>
            </a:r>
            <a:r>
              <a:rPr lang="fr-FR" sz="28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throws</a:t>
            </a: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est utilisé pour dire à la méthode de ne pas récupérer l'exception localement mais plutôt l'envoyer dans la méthode appelante.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B1FB239E-D0C4-4FE0-8DF9-A73CB6651CF0}"/>
              </a:ext>
            </a:extLst>
          </p:cNvPr>
          <p:cNvSpPr/>
          <p:nvPr/>
        </p:nvSpPr>
        <p:spPr>
          <a:xfrm>
            <a:off x="1440000" y="5165640"/>
            <a:ext cx="7020000" cy="1295640"/>
          </a:xfrm>
          <a:custGeom>
            <a:avLst>
              <a:gd name="f0" fmla="val 317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0" tIns="0" rIns="40680" bIns="0" anchor="ctr" anchorCtr="0" compatLnSpc="0">
            <a:noAutofit/>
          </a:bodyPr>
          <a:lstStyle/>
          <a:p>
            <a:pPr marL="3960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>
                <a:ln>
                  <a:noFill/>
                </a:ln>
                <a:solidFill>
                  <a:srgbClr val="660066"/>
                </a:solidFill>
                <a:latin typeface="Courier New" pitchFamily="49"/>
                <a:ea typeface="MS Gothic" pitchFamily="2"/>
                <a:cs typeface="Tahoma" pitchFamily="2"/>
              </a:rPr>
              <a:t>public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660066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1800" b="1" i="0" u="none" strike="noStrike" kern="1200">
                <a:ln>
                  <a:noFill/>
                </a:ln>
                <a:solidFill>
                  <a:srgbClr val="660066"/>
                </a:solidFill>
                <a:latin typeface="Courier New" pitchFamily="49"/>
                <a:ea typeface="MS Gothic" pitchFamily="2"/>
                <a:cs typeface="Tahoma" pitchFamily="2"/>
              </a:rPr>
              <a:t>void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660066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methode3() </a:t>
            </a:r>
            <a:r>
              <a:rPr lang="en-US" sz="1800" b="1" i="0" u="none" strike="noStrike" kern="1200">
                <a:ln>
                  <a:noFill/>
                </a:ln>
                <a:solidFill>
                  <a:srgbClr val="660066"/>
                </a:solidFill>
                <a:latin typeface="Courier New" pitchFamily="49"/>
                <a:ea typeface="MS Gothic" pitchFamily="2"/>
                <a:cs typeface="Tahoma" pitchFamily="2"/>
              </a:rPr>
              <a:t>throws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IOException {</a:t>
            </a:r>
          </a:p>
          <a:p>
            <a:pPr marL="3960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solidFill>
                  <a:srgbClr val="660066"/>
                </a:solidFill>
                <a:latin typeface="Courier New" pitchFamily="49"/>
                <a:ea typeface="MS Gothic" pitchFamily="2"/>
                <a:cs typeface="Tahoma" pitchFamily="2"/>
              </a:rPr>
              <a:t>      </a:t>
            </a:r>
            <a:r>
              <a:rPr lang="en-US" sz="1800" b="1" i="0" u="none" strike="noStrike" kern="1200">
                <a:ln>
                  <a:noFill/>
                </a:ln>
                <a:solidFill>
                  <a:srgbClr val="660066"/>
                </a:solidFill>
                <a:latin typeface="Courier New" pitchFamily="49"/>
                <a:ea typeface="MS Gothic" pitchFamily="2"/>
                <a:cs typeface="Tahoma" pitchFamily="2"/>
              </a:rPr>
              <a:t>throw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660066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1800" b="1" i="0" u="none" strike="noStrike" kern="1200">
                <a:ln>
                  <a:noFill/>
                </a:ln>
                <a:solidFill>
                  <a:srgbClr val="660066"/>
                </a:solidFill>
                <a:latin typeface="Courier New" pitchFamily="49"/>
                <a:ea typeface="MS Gothic" pitchFamily="2"/>
                <a:cs typeface="Tahoma" pitchFamily="2"/>
              </a:rPr>
              <a:t>new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IOException(</a:t>
            </a:r>
            <a:r>
              <a: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"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Fichier manquant");</a:t>
            </a:r>
          </a:p>
          <a:p>
            <a:pPr marL="3960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3E913B37-BA2F-47AA-9275-DAEA2E77B3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F0862A7-B36B-48E9-9685-090D71872FAE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7D33873-9BAF-474B-98BE-DBE267511252}"/>
              </a:ext>
            </a:extLst>
          </p:cNvPr>
          <p:cNvSpPr txBox="1"/>
          <p:nvPr/>
        </p:nvSpPr>
        <p:spPr>
          <a:xfrm>
            <a:off x="252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Créer ses propres exceptions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DDA987A-352A-4334-8D77-C8C6FAD51E09}"/>
              </a:ext>
            </a:extLst>
          </p:cNvPr>
          <p:cNvSpPr txBox="1"/>
          <p:nvPr/>
        </p:nvSpPr>
        <p:spPr>
          <a:xfrm>
            <a:off x="540000" y="1656360"/>
            <a:ext cx="9000000" cy="880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Il faut seulement hériter de la classe Throwable ou une sous-classe (généralement la classe Exception)</a:t>
            </a:r>
          </a:p>
        </p:txBody>
      </p:sp>
      <p:sp>
        <p:nvSpPr>
          <p:cNvPr id="4" name="AutoShape 10">
            <a:extLst>
              <a:ext uri="{FF2B5EF4-FFF2-40B4-BE49-F238E27FC236}">
                <a16:creationId xmlns:a16="http://schemas.microsoft.com/office/drawing/2014/main" id="{E86EB0EA-7E33-47C1-9DA3-BDF4652966AF}"/>
              </a:ext>
            </a:extLst>
          </p:cNvPr>
          <p:cNvSpPr/>
          <p:nvPr/>
        </p:nvSpPr>
        <p:spPr>
          <a:xfrm>
            <a:off x="720000" y="2764800"/>
            <a:ext cx="8640000" cy="1054080"/>
          </a:xfrm>
          <a:custGeom>
            <a:avLst>
              <a:gd name="f0" fmla="val 390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0" tIns="0" rIns="40680" bIns="0" anchor="ctr" anchorCtr="0" compatLnSpc="0">
            <a:noAutofit/>
          </a:bodyPr>
          <a:lstStyle/>
          <a:p>
            <a:pPr marL="3960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kern="1200">
                <a:ln>
                  <a:noFill/>
                </a:ln>
                <a:solidFill>
                  <a:srgbClr val="660066"/>
                </a:solidFill>
                <a:latin typeface="Courier New" pitchFamily="49"/>
                <a:ea typeface="MS Gothic" pitchFamily="2"/>
                <a:cs typeface="Tahoma" pitchFamily="2"/>
              </a:rPr>
              <a:t>public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660066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200" b="1" i="0" u="none" strike="noStrike" kern="1200">
                <a:ln>
                  <a:noFill/>
                </a:ln>
                <a:solidFill>
                  <a:srgbClr val="660066"/>
                </a:solidFill>
                <a:latin typeface="Courier New" pitchFamily="49"/>
                <a:ea typeface="MS Gothic" pitchFamily="2"/>
                <a:cs typeface="Tahoma" pitchFamily="2"/>
              </a:rPr>
              <a:t>class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660066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MonException </a:t>
            </a:r>
            <a:r>
              <a:rPr lang="en-US" sz="2200" b="1" i="0" u="none" strike="noStrike" kern="1200">
                <a:ln>
                  <a:noFill/>
                </a:ln>
                <a:solidFill>
                  <a:srgbClr val="660066"/>
                </a:solidFill>
                <a:latin typeface="Courier New" pitchFamily="49"/>
                <a:ea typeface="MS Gothic" pitchFamily="2"/>
                <a:cs typeface="Tahoma" pitchFamily="2"/>
              </a:rPr>
              <a:t>extends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Exception {</a:t>
            </a:r>
          </a:p>
          <a:p>
            <a:pPr marL="3960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558E28"/>
                </a:solidFill>
                <a:latin typeface="Courier New" pitchFamily="49"/>
                <a:ea typeface="MS Gothic" pitchFamily="2"/>
                <a:cs typeface="Tahoma" pitchFamily="2"/>
              </a:rPr>
              <a:t>      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// Une exception valide !</a:t>
            </a:r>
          </a:p>
          <a:p>
            <a:pPr marL="3960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F3EB90EF-E295-44E3-84DB-D766B2D30A92}"/>
              </a:ext>
            </a:extLst>
          </p:cNvPr>
          <p:cNvSpPr/>
          <p:nvPr/>
        </p:nvSpPr>
        <p:spPr>
          <a:xfrm>
            <a:off x="720000" y="4098240"/>
            <a:ext cx="8640000" cy="2806920"/>
          </a:xfrm>
          <a:custGeom>
            <a:avLst>
              <a:gd name="f0" fmla="val 146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0" tIns="0" rIns="40680" bIns="0" anchor="ctr" anchorCtr="0" compatLnSpc="0">
            <a:noAutofit/>
          </a:bodyPr>
          <a:lstStyle/>
          <a:p>
            <a:pPr marL="3960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kern="1200">
                <a:ln>
                  <a:noFill/>
                </a:ln>
                <a:solidFill>
                  <a:srgbClr val="660066"/>
                </a:solidFill>
                <a:latin typeface="Courier New" pitchFamily="49"/>
                <a:ea typeface="MS Gothic" pitchFamily="2"/>
                <a:cs typeface="Tahoma" pitchFamily="2"/>
              </a:rPr>
              <a:t>public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660066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200" b="1" i="0" u="none" strike="noStrike" kern="1200">
                <a:ln>
                  <a:noFill/>
                </a:ln>
                <a:solidFill>
                  <a:srgbClr val="660066"/>
                </a:solidFill>
                <a:latin typeface="Courier New" pitchFamily="49"/>
                <a:ea typeface="MS Gothic" pitchFamily="2"/>
                <a:cs typeface="Tahoma" pitchFamily="2"/>
              </a:rPr>
              <a:t>class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660066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NegativeNumberException</a:t>
            </a:r>
          </a:p>
          <a:p>
            <a:pPr marL="3960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en-US" sz="2200" b="1" i="0" u="none" strike="noStrike" kern="1200">
                <a:ln>
                  <a:noFill/>
                </a:ln>
                <a:solidFill>
                  <a:srgbClr val="660066"/>
                </a:solidFill>
                <a:latin typeface="Courier New" pitchFamily="49"/>
                <a:ea typeface="MS Gothic" pitchFamily="2"/>
                <a:cs typeface="Tahoma" pitchFamily="2"/>
              </a:rPr>
              <a:t>extends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NumberException {</a:t>
            </a:r>
          </a:p>
          <a:p>
            <a:pPr marL="3960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b="1" i="0" u="none" strike="noStrike" kern="1200">
              <a:ln>
                <a:noFill/>
              </a:ln>
              <a:solidFill>
                <a:srgbClr val="660066"/>
              </a:solidFill>
              <a:latin typeface="Courier New" pitchFamily="49"/>
              <a:ea typeface="MS Gothic" pitchFamily="2"/>
              <a:cs typeface="Tahoma" pitchFamily="2"/>
            </a:endParaRPr>
          </a:p>
          <a:p>
            <a:pPr marL="3960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kern="1200">
                <a:ln>
                  <a:noFill/>
                </a:ln>
                <a:solidFill>
                  <a:srgbClr val="660066"/>
                </a:solidFill>
                <a:latin typeface="Courier New" pitchFamily="49"/>
                <a:ea typeface="MS Gothic" pitchFamily="2"/>
                <a:cs typeface="Tahoma" pitchFamily="2"/>
              </a:rPr>
              <a:t>      public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NegativeNumberException(</a:t>
            </a:r>
            <a:r>
              <a:rPr lang="en-US" sz="2200" b="1" i="0" u="none" strike="noStrike" kern="1200">
                <a:ln>
                  <a:noFill/>
                </a:ln>
                <a:solidFill>
                  <a:srgbClr val="660066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num) {</a:t>
            </a:r>
          </a:p>
          <a:p>
            <a:pPr marL="3960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kern="1200">
                <a:ln>
                  <a:noFill/>
                </a:ln>
                <a:solidFill>
                  <a:srgbClr val="660066"/>
                </a:solidFill>
                <a:latin typeface="Courier New" pitchFamily="49"/>
                <a:ea typeface="MS Gothic" pitchFamily="2"/>
                <a:cs typeface="Tahoma" pitchFamily="2"/>
              </a:rPr>
              <a:t>            super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(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003DCC"/>
                </a:solidFill>
                <a:latin typeface="Courier New" pitchFamily="49"/>
                <a:ea typeface="MS Gothic" pitchFamily="2"/>
                <a:cs typeface="Tahoma" pitchFamily="2"/>
              </a:rPr>
              <a:t>“Le nombre ”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+num+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003DCC"/>
                </a:solidFill>
                <a:latin typeface="Courier New" pitchFamily="49"/>
                <a:ea typeface="MS Gothic" pitchFamily="2"/>
                <a:cs typeface="Tahoma" pitchFamily="2"/>
              </a:rPr>
              <a:t>”est négatif”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);</a:t>
            </a:r>
          </a:p>
          <a:p>
            <a:pPr marL="3960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     }</a:t>
            </a:r>
          </a:p>
          <a:p>
            <a:pPr marL="3960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b="0" i="0" u="none" strike="noStrike" kern="1200">
              <a:ln>
                <a:noFill/>
              </a:ln>
              <a:solidFill>
                <a:srgbClr val="558E28"/>
              </a:solidFill>
              <a:latin typeface="Courier New" pitchFamily="49"/>
              <a:ea typeface="MS Gothic" pitchFamily="2"/>
              <a:cs typeface="Tahoma" pitchFamily="2"/>
            </a:endParaRPr>
          </a:p>
          <a:p>
            <a:pPr marL="3960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558E28"/>
                </a:solidFill>
                <a:latin typeface="Courier New" pitchFamily="49"/>
                <a:ea typeface="MS Gothic" pitchFamily="2"/>
                <a:cs typeface="Tahoma" pitchFamily="2"/>
              </a:rPr>
              <a:t>      </a:t>
            </a:r>
            <a:r>
              <a:rPr lang="en-US" sz="2200" b="0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// C'est une exception valide également  !</a:t>
            </a:r>
          </a:p>
          <a:p>
            <a:pPr marL="3960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09C18FF-ECBB-403E-B7F8-B4996F52DA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5EC201E-3D88-41BB-AC05-0F0B0721E7D5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98449E-1516-4A12-BC40-274A1D74D6F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000" y="85320"/>
            <a:ext cx="9071640" cy="1262520"/>
          </a:xfrm>
        </p:spPr>
        <p:txBody>
          <a:bodyPr>
            <a:spAutoFit/>
          </a:bodyPr>
          <a:lstStyle/>
          <a:p>
            <a:pPr lvl="0"/>
            <a:r>
              <a:rPr lang="fr-FR"/>
              <a:t>Conventions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A902E9-A34A-441F-9AA7-89AB483715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48640"/>
          </a:xfrm>
        </p:spPr>
        <p:txBody>
          <a:bodyPr/>
          <a:lstStyle/>
          <a:p>
            <a:pPr lvl="0"/>
            <a:r>
              <a:rPr lang="fr-FR" sz="2800" dirty="0"/>
              <a:t>Codage normalisé habituel :</a:t>
            </a:r>
          </a:p>
          <a:p>
            <a:pPr lvl="1"/>
            <a:r>
              <a:rPr lang="fr-FR" sz="2800" dirty="0"/>
              <a:t>Indentation significative (tabulation), 80 caractères par ligne, opérateur en début</a:t>
            </a:r>
          </a:p>
          <a:p>
            <a:pPr lvl="1"/>
            <a:r>
              <a:rPr lang="fr-FR" sz="2800" dirty="0"/>
              <a:t>Accolades : ouvrantes en fin de ligne, fermantes isolée</a:t>
            </a:r>
          </a:p>
          <a:p>
            <a:pPr lvl="1"/>
            <a:r>
              <a:rPr lang="fr-FR" sz="2800" b="1" dirty="0"/>
              <a:t>statiques</a:t>
            </a:r>
            <a:r>
              <a:rPr lang="fr-FR" sz="2800" dirty="0"/>
              <a:t> puis d'instance</a:t>
            </a:r>
            <a:r>
              <a:rPr lang="fr-FR" sz="2800" b="1" dirty="0"/>
              <a:t>, Attributs</a:t>
            </a:r>
            <a:r>
              <a:rPr lang="fr-FR" sz="2800" dirty="0"/>
              <a:t> puis </a:t>
            </a:r>
            <a:r>
              <a:rPr lang="fr-FR" sz="2800" b="1" dirty="0"/>
              <a:t>constructeurs</a:t>
            </a:r>
            <a:r>
              <a:rPr lang="fr-FR" sz="2800" dirty="0"/>
              <a:t> puis </a:t>
            </a:r>
            <a:r>
              <a:rPr lang="fr-FR" sz="2800" b="1" dirty="0"/>
              <a:t>méthodes</a:t>
            </a:r>
            <a:r>
              <a:rPr lang="fr-FR" sz="2800" dirty="0"/>
              <a:t>, </a:t>
            </a:r>
            <a:br>
              <a:rPr lang="fr-FR" sz="2800" dirty="0"/>
            </a:br>
            <a:r>
              <a:rPr lang="fr-FR" sz="2800" b="1" dirty="0"/>
              <a:t>public</a:t>
            </a:r>
            <a:r>
              <a:rPr lang="fr-FR" sz="2800" dirty="0"/>
              <a:t> puis </a:t>
            </a:r>
            <a:r>
              <a:rPr lang="fr-FR" sz="2800" b="1" dirty="0"/>
              <a:t>protégé</a:t>
            </a:r>
            <a:r>
              <a:rPr lang="fr-FR" sz="2800" dirty="0"/>
              <a:t> puis </a:t>
            </a:r>
            <a:r>
              <a:rPr lang="fr-FR" sz="2800" b="1" dirty="0"/>
              <a:t>privé</a:t>
            </a:r>
          </a:p>
          <a:p>
            <a:pPr lvl="1"/>
            <a:r>
              <a:rPr lang="fr-FR" sz="2800" dirty="0"/>
              <a:t>Intitulés : </a:t>
            </a:r>
            <a:r>
              <a:rPr lang="fr-FR" sz="2800" dirty="0" err="1"/>
              <a:t>un.package</a:t>
            </a:r>
            <a:r>
              <a:rPr lang="fr-FR" sz="2800" dirty="0"/>
              <a:t>, </a:t>
            </a:r>
            <a:r>
              <a:rPr lang="fr-FR" sz="2800" dirty="0" err="1"/>
              <a:t>UneClasse</a:t>
            </a:r>
            <a:r>
              <a:rPr lang="fr-FR" sz="2800" dirty="0"/>
              <a:t>, </a:t>
            </a:r>
            <a:r>
              <a:rPr lang="fr-FR" sz="2800" dirty="0" err="1"/>
              <a:t>IUneInterface</a:t>
            </a:r>
            <a:r>
              <a:rPr lang="fr-FR" sz="2800" dirty="0"/>
              <a:t>, </a:t>
            </a:r>
            <a:r>
              <a:rPr lang="fr-FR" sz="2800" dirty="0" err="1"/>
              <a:t>uneMethode</a:t>
            </a:r>
            <a:r>
              <a:rPr lang="fr-FR" sz="2800" dirty="0"/>
              <a:t>, </a:t>
            </a:r>
            <a:r>
              <a:rPr lang="fr-FR" sz="2800" dirty="0" err="1"/>
              <a:t>uneVariable</a:t>
            </a:r>
            <a:r>
              <a:rPr lang="fr-FR" sz="2800" dirty="0"/>
              <a:t>, </a:t>
            </a:r>
            <a:r>
              <a:rPr lang="fr-FR" sz="2800" dirty="0" err="1"/>
              <a:t>unAttribut</a:t>
            </a:r>
            <a:r>
              <a:rPr lang="fr-FR" sz="2800" dirty="0"/>
              <a:t>, UNE_CONSTANTE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Personnalisé</PresentationFormat>
  <Paragraphs>75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Courier New</vt:lpstr>
      <vt:lpstr>StarSymbol</vt:lpstr>
      <vt:lpstr>Times New Roman</vt:lpstr>
      <vt:lpstr>Trebuchet MS</vt:lpstr>
      <vt:lpstr>Wingdings</vt:lpstr>
      <vt:lpstr>Standard</vt:lpstr>
      <vt:lpstr>Présentation PowerPoint</vt:lpstr>
      <vt:lpstr>Présentation PowerPoint</vt:lpstr>
      <vt:lpstr>La classe Throwable</vt:lpstr>
      <vt:lpstr>Présentation PowerPoint</vt:lpstr>
      <vt:lpstr>Présentation PowerPoint</vt:lpstr>
      <vt:lpstr>Présentation PowerPoint</vt:lpstr>
      <vt:lpstr>Présentation PowerPoint</vt:lpstr>
      <vt:lpstr>Conventions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446</cp:revision>
  <cp:lastPrinted>2008-02-29T17:02:52Z</cp:lastPrinted>
  <dcterms:created xsi:type="dcterms:W3CDTF">2007-10-18T14:41:09Z</dcterms:created>
  <dcterms:modified xsi:type="dcterms:W3CDTF">2019-06-12T12:12:57Z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