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64F87-0C15-4A74-AA3F-7054ECE8B9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D7918CF-01A2-4540-873C-383D71A99C4E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7F4531-4CE4-45E1-9059-EEE1D5B841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C700DF-BC37-4858-B144-31BD293A26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53537A-7BFE-4F8B-AB2B-E6BAC4B5B5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11E3B4F-9EAF-401C-9853-C48079ABC32C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99D211-5085-4517-8360-F52CB3312D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47C809-5A2B-417F-9CFB-E22B277072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BF50B9-172B-4F84-A2B7-9135A12EBF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923440-B6E7-425D-AA90-22E0762586A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D15B39-1356-40A1-B2C3-5131D02E86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6B3118-BE9E-4990-B69E-7920647CEF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7DE6D-0CF6-4F6B-9333-8BD6EF3931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C35C57-BDE8-458E-BCE6-58A39AD157A4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8FEBA3-5746-447B-AD75-23BFD748C9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3C5CC4-4514-4F53-A534-5B2923B2BF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6159C1-6A71-4FEB-AC46-BF72CF981E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890235A-0320-4676-8B29-CC55D89AE28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E3895B-66D8-4B59-BF30-06624F497F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DBC6258-3320-46C0-A13D-F9C8CD6C7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3F38E-979F-4B73-A9B4-E8269F2476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74AD50-5FFE-4462-8DA7-436B3B395072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D1F3EDB-D533-40CB-8052-86B291F8FB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014B10-762F-4707-B969-667FC7ED55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4FB1C2-BBA0-4ACE-AB5A-B72FB144B2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E74DAD-A663-44E1-83E2-128227CB00AE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EB3E9D-0644-4D5A-ABEF-82BD564A27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3FC8D9-E147-48EA-B8F8-A6520473D0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3644D2-9133-49EE-ADF5-6FF1D41F43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473951-DE12-4FA8-890C-57F1C9C5E79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B7A450-639B-4CCE-8B07-E3206E83DD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04065F-48CC-4DD2-A80A-9C04CDA5DC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E027B694-6688-4D35-9A7B-CB528B9F2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00EB0C-BA54-485F-A93B-FF1C8E7FC63C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FCD658-B9AD-497A-B3E6-2A89ECF9622C}"/>
              </a:ext>
            </a:extLst>
          </p:cNvPr>
          <p:cNvSpPr txBox="1"/>
          <p:nvPr/>
        </p:nvSpPr>
        <p:spPr>
          <a:xfrm>
            <a:off x="540000" y="3240000"/>
            <a:ext cx="9000000" cy="1169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Classes essentielles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5FB66F1-13B5-44B2-8623-8921FCFED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84D0330-9A7B-4486-803B-9AE45E74452D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BBCD5E-01E5-47BD-97D8-949324BE3B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130320"/>
            <a:ext cx="9071640" cy="1172160"/>
          </a:xfrm>
        </p:spPr>
        <p:txBody>
          <a:bodyPr/>
          <a:lstStyle/>
          <a:p>
            <a:pPr lvl="0"/>
            <a:r>
              <a:rPr lang="fr-FR"/>
              <a:t>Package </a:t>
            </a:r>
            <a:r>
              <a:rPr lang="fr-FR" i="1"/>
              <a:t>java.lang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A91D0-D6C9-4BCA-BA5F-6F14CC9C6A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/>
            <a:r>
              <a:rPr lang="en-US">
                <a:latin typeface="Arial" pitchFamily="34"/>
              </a:rPr>
              <a:t>Le package </a:t>
            </a:r>
            <a:r>
              <a:rPr lang="en-US" i="1">
                <a:latin typeface="Arial" pitchFamily="34"/>
              </a:rPr>
              <a:t>java.</a:t>
            </a:r>
            <a:r>
              <a:rPr lang="en-US">
                <a:latin typeface="Arial" pitchFamily="34"/>
              </a:rPr>
              <a:t>lang est importé automatiquement</a:t>
            </a:r>
          </a:p>
          <a:p>
            <a:pPr lvl="0" hangingPunct="1"/>
            <a:r>
              <a:rPr lang="en-US">
                <a:latin typeface="Arial" pitchFamily="34"/>
              </a:rPr>
              <a:t>Contient les services que l'on retrouve éparpillés dans les langage proceduraux :</a:t>
            </a:r>
          </a:p>
          <a:p>
            <a:pPr lvl="1" hangingPunct="1"/>
            <a:r>
              <a:rPr lang="en-US" sz="2800">
                <a:latin typeface="Arial" pitchFamily="34"/>
              </a:rPr>
              <a:t>Wrappers (</a:t>
            </a:r>
            <a:r>
              <a:rPr lang="en-US" sz="2800" i="1">
                <a:latin typeface="Arial" pitchFamily="34"/>
              </a:rPr>
              <a:t>Integer, Double</a:t>
            </a:r>
            <a:r>
              <a:rPr lang="en-US" sz="2800">
                <a:latin typeface="Arial" pitchFamily="34"/>
              </a:rPr>
              <a:t>...)</a:t>
            </a:r>
          </a:p>
          <a:p>
            <a:pPr lvl="1" hangingPunct="1"/>
            <a:r>
              <a:rPr lang="en-US" sz="2800" i="1">
                <a:latin typeface="Arial" pitchFamily="34"/>
              </a:rPr>
              <a:t>Exception/RuntimeException/Error</a:t>
            </a:r>
          </a:p>
          <a:p>
            <a:pPr lvl="1" hangingPunct="1"/>
            <a:r>
              <a:rPr lang="en-US" sz="2800">
                <a:latin typeface="Arial" pitchFamily="34"/>
              </a:rPr>
              <a:t>Chaînes de caractères</a:t>
            </a:r>
          </a:p>
          <a:p>
            <a:pPr lvl="1" hangingPunct="1"/>
            <a:r>
              <a:rPr lang="en-US" sz="2800">
                <a:latin typeface="Arial" pitchFamily="34"/>
              </a:rPr>
              <a:t>Divers (</a:t>
            </a:r>
            <a:r>
              <a:rPr lang="en-US" sz="2800" i="1">
                <a:latin typeface="Arial" pitchFamily="34"/>
              </a:rPr>
              <a:t>Class, Math, Thread, System...</a:t>
            </a:r>
            <a:r>
              <a:rPr lang="en-US" sz="2800">
                <a:latin typeface="Arial" pitchFamily="34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A0AD243-3495-422B-86DF-6804BF2CA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8D4055-5F45-4769-BE34-11F9FDDDCC2D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847555-20B9-4608-9F37-46227BEB22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130320"/>
            <a:ext cx="9071640" cy="1172160"/>
          </a:xfrm>
        </p:spPr>
        <p:txBody>
          <a:bodyPr/>
          <a:lstStyle/>
          <a:p>
            <a:pPr lvl="0"/>
            <a:r>
              <a:rPr lang="fr-FR"/>
              <a:t>String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D4B07-C000-4D5E-B8A4-D76AB47AE3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23720"/>
          </a:xfrm>
        </p:spPr>
        <p:txBody>
          <a:bodyPr/>
          <a:lstStyle/>
          <a:p>
            <a:pPr lvl="0" hangingPunct="1"/>
            <a:r>
              <a:rPr lang="en-US">
                <a:latin typeface="Arial" pitchFamily="34"/>
              </a:rPr>
              <a:t>Chaîne </a:t>
            </a:r>
            <a:r>
              <a:rPr lang="en-US" i="1">
                <a:latin typeface="Arial" pitchFamily="34"/>
              </a:rPr>
              <a:t>non mutable</a:t>
            </a:r>
            <a:r>
              <a:rPr lang="en-US">
                <a:latin typeface="Arial" pitchFamily="34"/>
              </a:rPr>
              <a:t> de caractères unicodes</a:t>
            </a:r>
          </a:p>
          <a:p>
            <a:pPr lvl="0" hangingPunct="1"/>
            <a:r>
              <a:rPr lang="en-US">
                <a:latin typeface="Arial" pitchFamily="34"/>
              </a:rPr>
              <a:t>Méthodes nombreuses de lecture et modifications des chaînes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String s = "abcd".substring(2); //cd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String s = "abcd".substring(2,3); //c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String s = "   ab cd ".trim(); //ab cd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String s = "aba".replace("a","c"); //cbc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int i = "abcd".indexOf("bc"); //1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int i = "abcd".length(); //4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0819B4E-D5C1-457B-9E39-A65D4F523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3194982-0AAF-4FCA-B8DE-048888587866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CD6803-4EFF-430A-BD1D-92CAD3A170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130320"/>
            <a:ext cx="9071640" cy="1172160"/>
          </a:xfrm>
        </p:spPr>
        <p:txBody>
          <a:bodyPr/>
          <a:lstStyle/>
          <a:p>
            <a:pPr lvl="0"/>
            <a:r>
              <a:rPr lang="fr-FR"/>
              <a:t>Math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CFCD7A-B32D-4C6E-9E1C-AEEC3E40C9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/>
            <a:r>
              <a:rPr lang="en-US">
                <a:latin typeface="Arial" pitchFamily="34"/>
              </a:rPr>
              <a:t>Classe contenant des implémentations standard (</a:t>
            </a:r>
            <a:r>
              <a:rPr lang="en-US" i="1">
                <a:latin typeface="Arial" pitchFamily="34"/>
              </a:rPr>
              <a:t>abs(), cos(), floor(), min(), round()...</a:t>
            </a:r>
            <a:r>
              <a:rPr lang="en-US">
                <a:latin typeface="Arial" pitchFamily="34"/>
              </a:rPr>
              <a:t>)</a:t>
            </a:r>
          </a:p>
          <a:p>
            <a:pPr lvl="0" hangingPunct="1"/>
            <a:r>
              <a:rPr lang="en-US">
                <a:latin typeface="Arial" pitchFamily="34"/>
              </a:rPr>
              <a:t>Les méthodes sont toutes statiques</a:t>
            </a:r>
          </a:p>
          <a:p>
            <a:pPr lvl="0" hangingPunct="1"/>
            <a:r>
              <a:rPr lang="en-US">
                <a:latin typeface="Arial" pitchFamily="34"/>
              </a:rPr>
              <a:t>Constantes E et PI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int i = (int)Math.floor(3.99/2);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long l = Math.round(.51);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double d = Math.sin(Math.PI * .75);</a:t>
            </a:r>
          </a:p>
          <a:p>
            <a:pPr lvl="0" hangingPunct="1">
              <a:buNone/>
            </a:pPr>
            <a:r>
              <a:rPr lang="en-US" sz="2800">
                <a:solidFill>
                  <a:srgbClr val="008000"/>
                </a:solidFill>
                <a:latin typeface="Courier New" pitchFamily="49"/>
              </a:rPr>
              <a:t>double d2 = Math.pow(-1,.5);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C0ADCD3B-9B09-41CC-9C32-2CF134F39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0A9848-F191-4C84-BF00-FF4F686669B1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F499DD-F8FB-444C-96C7-CAD0409F8AF0}"/>
              </a:ext>
            </a:extLst>
          </p:cNvPr>
          <p:cNvSpPr txBox="1"/>
          <p:nvPr/>
        </p:nvSpPr>
        <p:spPr>
          <a:xfrm>
            <a:off x="540000" y="3240000"/>
            <a:ext cx="9000000" cy="1169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Les Collections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C76B742-A780-4759-B5DF-718DE4F3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71DCBE-DAC3-49DA-AF5C-400896555BA7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F0C1B74-F27B-41CF-9DBA-853DDB5E964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789DD9-738D-4EB8-AF72-FDD00E00B4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/>
            <a:r>
              <a:rPr lang="en-US" sz="2600">
                <a:latin typeface="Arial" pitchFamily="34"/>
              </a:rPr>
              <a:t>Les Collections sont un </a:t>
            </a:r>
            <a:r>
              <a:rPr lang="en-US" sz="2600" i="1">
                <a:latin typeface="Arial" pitchFamily="34"/>
              </a:rPr>
              <a:t>framework</a:t>
            </a:r>
            <a:r>
              <a:rPr lang="en-US" sz="2600">
                <a:latin typeface="Arial" pitchFamily="34"/>
              </a:rPr>
              <a:t> Java (depuis la version 1.2), le package est </a:t>
            </a:r>
            <a:r>
              <a:rPr lang="en-US" sz="2600" i="1">
                <a:latin typeface="Arial" pitchFamily="34"/>
              </a:rPr>
              <a:t>java.util</a:t>
            </a:r>
          </a:p>
          <a:p>
            <a:pPr lvl="0" hangingPunct="1">
              <a:buNone/>
            </a:pPr>
            <a:endParaRPr lang="en-US" sz="2600">
              <a:latin typeface="Arial" pitchFamily="34"/>
            </a:endParaRPr>
          </a:p>
          <a:p>
            <a:pPr lvl="0" hangingPunct="1"/>
            <a:r>
              <a:rPr lang="fr-FR" sz="2600" i="1">
                <a:latin typeface="Arial" pitchFamily="34"/>
              </a:rPr>
              <a:t>Collections framework</a:t>
            </a:r>
            <a:r>
              <a:rPr lang="fr-FR" sz="2600">
                <a:latin typeface="Arial" pitchFamily="34"/>
              </a:rPr>
              <a:t> est une architecture pour la représentation et la manipulation de collections.</a:t>
            </a:r>
          </a:p>
          <a:p>
            <a:pPr lvl="0" hangingPunct="1">
              <a:buNone/>
            </a:pPr>
            <a:r>
              <a:rPr lang="fr-FR" sz="2600">
                <a:latin typeface="Arial" pitchFamily="34"/>
              </a:rPr>
              <a:t>   Il contient des :</a:t>
            </a:r>
          </a:p>
          <a:p>
            <a:pPr lvl="1" algn="l" hangingPunct="1"/>
            <a:r>
              <a:rPr lang="en-US" sz="2600">
                <a:solidFill>
                  <a:srgbClr val="000000"/>
                </a:solidFill>
                <a:latin typeface="Arial" pitchFamily="34"/>
              </a:rPr>
              <a:t>Interfaces</a:t>
            </a:r>
          </a:p>
          <a:p>
            <a:pPr lvl="1" algn="l" hangingPunct="1"/>
            <a:r>
              <a:rPr lang="en-US" sz="2600">
                <a:solidFill>
                  <a:srgbClr val="000000"/>
                </a:solidFill>
                <a:latin typeface="Arial" pitchFamily="34"/>
              </a:rPr>
              <a:t>Implémentations</a:t>
            </a:r>
          </a:p>
          <a:p>
            <a:pPr lvl="1" algn="l" hangingPunct="1"/>
            <a:r>
              <a:rPr lang="en-US" sz="2600">
                <a:solidFill>
                  <a:srgbClr val="000000"/>
                </a:solidFill>
                <a:latin typeface="Arial" pitchFamily="34"/>
              </a:rPr>
              <a:t>Algorithmes</a:t>
            </a:r>
            <a:br>
              <a:rPr lang="en-US" sz="2000">
                <a:solidFill>
                  <a:srgbClr val="4D4D4D"/>
                </a:solidFill>
              </a:rPr>
            </a:br>
            <a:endParaRPr lang="en-US" sz="200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5302BAA6-BD5F-4EB7-8950-E67856C1B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71C738-4E45-4F85-9660-96BF0DBA432A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AA9FC81-5486-49E6-A21B-9E09CA0EBC5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Les générics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C62F9F-8F5D-4B82-BD20-98938CBD2D92}"/>
              </a:ext>
            </a:extLst>
          </p:cNvPr>
          <p:cNvSpPr txBox="1"/>
          <p:nvPr/>
        </p:nvSpPr>
        <p:spPr>
          <a:xfrm>
            <a:off x="540000" y="1896119"/>
            <a:ext cx="9000000" cy="2459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Utilisés pour typer une variable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Depuis Java 5.0, ils sont utilisés dans les collections (i.e. ArrayList est une collection générique, que l'on spécialise par les symboles &lt; &gt;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34CE92-4DA3-445A-ACAF-696A731497EB}"/>
              </a:ext>
            </a:extLst>
          </p:cNvPr>
          <p:cNvSpPr txBox="1"/>
          <p:nvPr/>
        </p:nvSpPr>
        <p:spPr>
          <a:xfrm>
            <a:off x="827999" y="4140000"/>
            <a:ext cx="8532000" cy="22377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ArrayList&lt;String&gt;l = 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new </a:t>
            </a: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ArrayList&lt;String&gt;();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l.add("Hell");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l.add("o world");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System.out.println(l.size()+" mots");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for</a:t>
            </a: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(String s:l)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System.out.print(s);</a:t>
            </a:r>
            <a:br>
              <a:rPr lang="fr-FR" sz="22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endParaRPr lang="fr-FR" sz="2200" b="0" i="0" u="none" strike="noStrike" kern="120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C3530D5-86B3-49EC-B876-2853A3BC26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64371C-A930-4895-B13D-78B9259372A0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C7F2E5-3816-4092-90C1-AE4C543B887B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 Collection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85F6E8D-F18C-4769-9E39-2BEE70396E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33880" y="2096639"/>
            <a:ext cx="7056360" cy="185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FA9C9C-C83E-4245-89A2-D60E3115B1A0}"/>
              </a:ext>
            </a:extLst>
          </p:cNvPr>
          <p:cNvSpPr txBox="1"/>
          <p:nvPr/>
        </p:nvSpPr>
        <p:spPr>
          <a:xfrm>
            <a:off x="576000" y="4392720"/>
            <a:ext cx="9000000" cy="2075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Application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Parcours de collections (iterator ...)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Manipulation des différentes implémentations de ces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interfaces (Vector, ArrayList, LinkedList, HashSet...)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Personnalisé</PresentationFormat>
  <Paragraphs>66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Présentation PowerPoint</vt:lpstr>
      <vt:lpstr>Package java.lang</vt:lpstr>
      <vt:lpstr>String</vt:lpstr>
      <vt:lpstr>Math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444</cp:revision>
  <cp:lastPrinted>2008-02-29T17:02:52Z</cp:lastPrinted>
  <dcterms:created xsi:type="dcterms:W3CDTF">2007-10-18T14:41:09Z</dcterms:created>
  <dcterms:modified xsi:type="dcterms:W3CDTF">2019-05-09T08:02:51Z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