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F9AA141-BB6E-4A41-8832-42A0CC1656F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70D951-A60A-4176-99CC-D0A34BD5651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C67CF8-5B9E-43E6-B84F-D28ABB454AF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83381F-8B47-43D6-B1AA-FC22B3CA7DE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5EE6BA7-8F3A-4556-B1DA-6A61C80AE4AC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5101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9FABA8-5D56-4B02-8ACB-D9560B5CE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1566A58-50E3-46A3-BA12-07F27D29433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AD06D516-32A4-4932-8F86-FB8C7B7488F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903333-4B63-42A0-8770-CE5FFF35721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BAE096-FE3D-4233-B6A7-0B323CAA0F7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487B5D-99DF-4840-AD20-2EE8B67685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B3251B1-7619-4718-93AD-EAE33DCC7DE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16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A54B87-A660-404E-9B0E-D7575155AD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59D582-B076-41F2-B404-1806EE8B7069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25FC3C-E775-4182-B8F3-0E7833A3F6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D0E351-E7CA-4529-B36A-6A4FE93591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4DD054-4B6D-499F-8ECE-FFA5CE7290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A0EFC3E-0D65-4DEC-977D-3C4BF40A1E5A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7795B1-12E2-4654-92D0-48F5F0F274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3B72C7D-6E32-44ED-A666-2004B8CD3B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6B65AD-6017-4AF2-BD79-21167D68CC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5A45C3D-ED88-44E7-B584-036EE29B6628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386A37-1856-4E12-8223-36EBF6A08BA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8D42928-CBA5-4D0F-9874-7AA8632C78C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8FC014-4817-4941-A903-681DEE6D34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F620DDE-9A36-424D-ABA0-3FE36AFF2338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9006734-9717-433F-B949-36DACFAAB5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8B07AB6-796C-46F8-9ACF-46CB61B77F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43DDBF-29A6-4048-9CF8-ECA5A64B0D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DAB60DB-6ABC-4F5D-8429-DD00D2820DD2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35F6034-BCE5-46A9-BD5D-3A52FDEF6A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3507161-7EE3-45EF-B831-F43C1239B6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C85FA8-F14B-4B46-AD1E-5FC4DC5C98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3911BD5-6B5E-49A1-AF67-C093EE06B05E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71B3E6-4332-4281-A742-575D070C82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B743752-D60A-4073-AF44-EACBB89FB2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A12EC6-2B17-4608-8BE2-775A0ABDA6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398117F-0CF8-40B5-8D35-4D8A4380390B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1B2B3F-E197-45FB-8539-89231FF791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1BE0C3C-B592-4C4B-A391-5BA153E1F3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6A32C0-6FEE-4E82-9E98-2AC4318BB7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E7CACE-9442-42B1-9075-7B5DC0A486FD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BDF6A8-1317-44CF-A451-8CAA8E4344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681E188-B4B8-4D64-8A14-54FFF3872E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4BFFD0-416D-43D0-A095-9A503144DB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7049838-312A-4499-B1D1-529F184EDEA6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66E881D-46FE-4BE9-825C-5C9AAF8A78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9A8B36C-976B-4866-ABFD-8E2A83953C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878B8D-75F4-4D11-9403-FCCCD507B2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7822E9-1249-40FD-8C5C-837BBA480247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89F88B-4BFE-433E-BBAD-40E5764287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BAA9D48-7F75-4966-AA20-75F9E53F4E8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55D5BB-E432-4B96-9411-D1CBCFC3AA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17A2396-9390-49FD-A510-B2A97CC42359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8E43996-2339-43A0-B574-09F860DCD0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C51C9E-BB73-4BAB-9438-1B2FC7C989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882B35-DAA0-4DD9-B70E-75915D2624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DE8B49C-2A53-4F4D-95C7-C3A9D1CC8E0E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F7F789C-EFD0-4636-8113-CDC9521F9F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2124CC-323D-4186-8A54-55A3345A00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B5005A-04F2-4C9F-9F5D-E278ADAC5D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2C3885A-BB28-4385-B47F-70DF92E18386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8173C0C-25C0-4BDE-B828-E501F774A6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71E1AC1-217C-49C7-AA90-EB55D1B045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0699F4-3AA0-4759-A4E2-63B270B626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092BEC2-AFF3-4ADD-8C99-0A36F51F01B5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56F3ACA-F84B-46EF-A256-F9587BA54F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B20BC7D-09F6-44EE-9FA8-3F10994C67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B83EA2-AC0A-4D0C-846C-9910C16BBF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8458ADE-C8F5-4E85-96C6-35EE712B62B6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0AEB5D-959E-4DD0-80E8-FA6635C81E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9DEA9F-9667-4F01-B892-62457BFE2F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A93712-FA24-4EAD-91C3-6D0C1A1826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F55BA0C-96D6-4AFF-8D20-3E45183171E6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AC0670-F062-46E6-8DFA-0A5176361C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7F5E093-FF69-4F48-96F0-632A1EABB2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59FF35-6AA2-4B1F-86B8-9E6B0BD8F3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6A7BEB7-F8F8-4DCE-87CA-4DDC5B733052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9D10700-CE76-4F0A-A7DD-AB68020A3F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FD01584-0FDE-4079-A97C-225AB27327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E7CF73-54B5-4799-8303-E8AFAE8DE3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CA8835E-7FA0-458A-A2E0-568AAC0693C4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BF88802-3969-4C2A-9809-11410DA598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1226919-B435-445A-8DF4-F131EE3535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8562E7-2F54-4043-B405-D4DEC3C388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B69A4B-7B13-4894-83C0-7588BAE11F88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EC8F27-5363-4C09-A4DB-F696E251D4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6A36557-EA42-4EF6-AC5E-F89DDE19B4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5BBBE4-6809-418D-A44E-8BE4010A6E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E0038B6-ED88-411A-B20A-A3851BCBD74D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E9B68C-90D1-41EE-B9F5-85887B176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0268A78-50EF-48FF-9DF1-709C187F63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B991FB-774B-4F2F-B438-76A5902D01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7666E32-DE06-4BFC-8BA2-FE530148B2E0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11D225F-7B01-4D10-9289-4C6FBB1A53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0A3493-AF44-45CD-99FA-20E8343584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D62D6E-55B3-4D6B-9E6D-72909CB598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0ECB14-018A-4760-8B12-57C8AF8765A1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E3C67E7-D3C4-480B-91AD-33E695A74F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DE7026-69EC-4877-B993-06716E0585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E0C085-4053-4E78-9617-FAE3B5B2BE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6002ADA-52CB-4454-9146-771DACBA3204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280435F-935E-43E4-8AF2-3B600D27BE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BC215D8-1A54-46B4-BA3D-50A0C3C7CA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3454C-EFA8-4EC9-A261-A14316230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2EC740-BB1D-4BDB-B670-34439DE5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806115-D847-47AB-B58F-0C87247B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E84432-1FC7-4FF9-9A92-D2813E0F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800031-9C50-4FB3-998D-22224025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6D8564-0F05-4686-B979-788C9A88032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76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65B8A-9241-419C-93E7-31AF51CD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7391BC-366F-4541-995D-565DE6237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D1850F-D382-45E4-9A38-65365360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73A613-FE1B-4C3F-AB30-D0A24FBB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982B87-AFDA-4319-BB34-401E2203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6831C0-8421-4BB5-AAB8-942A52EF271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3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8B52CB-2C81-46AA-80CD-7580FB231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20650"/>
            <a:ext cx="2266950" cy="66373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179770-4AFF-4532-9DB8-51D7A3D36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20650"/>
            <a:ext cx="6653212" cy="66373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808AAF-AEFA-4545-9F0D-83DF8C3F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6F2CAA-5712-41BA-91ED-4248B363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029A0-155C-449C-B487-61F25066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AB1564-1681-4491-82B3-362C42ADA60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38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8FD7A-88DC-4BB5-80B0-3F8B5FC1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A50020-2763-4E07-94B6-934BBDC5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141554-FCEE-4310-99F7-4D216E7E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B72084-6CA7-4A36-88E4-B8A643E0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058C70-58CE-4FE3-86EA-4FD77CA7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94B74F-1CA5-4F2B-9585-703754983E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41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28445-6963-487C-951C-58641638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C7A13A-9453-4A5B-92E9-0F87CB336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A1AC7F-3686-4E72-AD14-249AC14D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E55DA-9447-4E19-AB04-AE10214E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7A1C1-06FC-46A2-B48B-12592978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D5B29F-A811-4313-B52E-4B2369E10E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53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7C104-8281-4953-8CCA-E3C168DA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9D292F-2D1F-4953-93FD-82D2F61DA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B7B55B-6447-4BC0-A476-A9EB25705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A0139F-5466-453A-ADE5-00229415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7DBE03-15AD-4749-A5CF-F26A15A2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807B48-B293-48A3-B9DA-D65F53CB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3C4C29-7020-4807-A3BC-68F2C077BAF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90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214E8-9B01-4EAF-8BE4-2208FF36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79CE76-AB76-4E7D-AAF5-19C6CF273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874B68-AE4A-41F4-AF48-AAACB1DC0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2C55AA-FCEE-4012-9FF6-C08D39D70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2F414D-B4F4-4B6F-BA90-9F35FC1A1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24EFE9-FDFA-4EF8-A6C4-2E03E7BE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A028F9-F4C5-402D-A5D9-CFAAA137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59FA15-5E1B-4AC2-A6B0-86D0F87B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273605-E22C-4AD0-9B77-7E110BD9C0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77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84DCB-6209-4D2A-ADA0-A3BCF3D5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000547-3448-4D56-B1A6-FCB6F51E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FCA322-1385-4D1A-B148-0BF1B06F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82F34D-A31E-47DA-95E7-00B33DE9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94A804-00FB-47D6-95F5-204FC8FE1EC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99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B33CA8-E99D-4633-96D4-5B0DA7C7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5CB5F1-033F-448B-8829-01ABEF07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74AF36-C2BD-4981-BDA5-1D074B23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6AB33C-5277-44FC-B48E-31D2EBCDA5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903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B2976-0FC9-4AD2-9BDB-124E3AE2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B17E14-4863-4ABC-B636-71A2DB25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B9FEB1-750E-43B3-B5E9-1F8A84E0A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8F6739-2F95-4AE1-BF5F-0DDFEFDB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AF0464-588A-4B51-A8DB-EE1D688F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6391D2-52AF-4DD6-915C-B9868B63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2F7863-758A-49C0-A235-E32D0776C4F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78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CC4E4-91B7-4CB4-B1F9-E90572ED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C5DC15-3E57-45D7-9EE2-AF39410A3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9C87F0-34F4-480D-818B-6BE56A4A5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EB6BAF-75BF-4FA1-B50B-99C433D7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C22185-A61E-4E30-9979-41CB269D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484407-AB18-43DC-9017-F178D311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68D7AB-E849-43BD-A150-A3F90B5E062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04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F48106-03DF-46DE-A373-96800E191C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12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97905A-C38C-4038-BC48-440D381C7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51924F-C30C-49AB-9645-4D471435563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FD7FD7-48C2-48FB-AE0D-8018FD7FE79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611192-32AD-415F-9B28-5FF7B438CCA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103160"/>
            <a:ext cx="2348280" cy="27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2F74B10D-055A-47B7-BBD1-809EAF53535C}" type="slidenum"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EAA87-6AF6-45DB-A922-C379641C229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A2BA50C0-07DA-4F36-8FF0-DE831BAD4738}"/>
              </a:ext>
            </a:extLst>
          </p:cNvPr>
          <p:cNvSpPr/>
          <p:nvPr/>
        </p:nvSpPr>
        <p:spPr>
          <a:xfrm>
            <a:off x="72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A4C5BF-045E-4EB2-A368-5451252887A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72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0C731B11-71D4-4623-B0B3-A2C0F96B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535519-C7D8-4305-AD04-C1ACA539F1EC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FED7C8-1E2F-465F-B6AE-4C4D09EB86E1}"/>
              </a:ext>
            </a:extLst>
          </p:cNvPr>
          <p:cNvSpPr txBox="1"/>
          <p:nvPr/>
        </p:nvSpPr>
        <p:spPr>
          <a:xfrm>
            <a:off x="540000" y="3002040"/>
            <a:ext cx="9000000" cy="185795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Interfaces graphiques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AWT et Swing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029B0574-1193-45DB-A449-879E8E10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39541F-1922-4CB3-9B4E-8372063B9AD6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E50FD7-E48C-45ED-80A3-EBC848275408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Positionnement Absolu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537689-083A-40BC-9AC8-B94305CF3EB0}"/>
              </a:ext>
            </a:extLst>
          </p:cNvPr>
          <p:cNvSpPr/>
          <p:nvPr/>
        </p:nvSpPr>
        <p:spPr>
          <a:xfrm>
            <a:off x="540000" y="1618560"/>
            <a:ext cx="8673120" cy="8607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 programmeur détermine manuellement l'emplacement de chaque composant :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1B2B893F-7757-4A74-8453-7917A9CA8460}"/>
              </a:ext>
            </a:extLst>
          </p:cNvPr>
          <p:cNvSpPr/>
          <p:nvPr/>
        </p:nvSpPr>
        <p:spPr>
          <a:xfrm>
            <a:off x="540000" y="2562480"/>
            <a:ext cx="8593920" cy="4421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1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Coordonnées :</a:t>
            </a:r>
          </a:p>
          <a:p>
            <a:pPr marL="0" marR="0" lvl="1" indent="0" rtl="0" hangingPunct="1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x</a:t>
            </a:r>
          </a:p>
          <a:p>
            <a:pPr marL="0" marR="0" lvl="1" indent="0" rtl="0" hangingPunct="1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y</a:t>
            </a:r>
          </a:p>
          <a:p>
            <a:pPr marL="0" marR="0" lvl="1" indent="0" rtl="0" hangingPunct="1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width</a:t>
            </a:r>
          </a:p>
          <a:p>
            <a:pPr marL="0" marR="0" lvl="1" indent="0" rtl="0" hangingPunct="1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height</a:t>
            </a:r>
          </a:p>
          <a:p>
            <a:pPr marL="342720" marR="0" lvl="0" indent="-342720" rtl="0" hangingPunct="1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endParaRPr lang="en-US" sz="2400" b="1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Dimension dimension =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jComponent.getPreferredSize 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jComponent.setBounds (x, y, width, height);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EB3C5B-726C-4C6C-8866-48F1934733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82160" y="3391560"/>
            <a:ext cx="3217320" cy="1340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A6F8631-1B94-49A7-9FA7-531EA9EE6B6C}"/>
              </a:ext>
            </a:extLst>
          </p:cNvPr>
          <p:cNvSpPr/>
          <p:nvPr/>
        </p:nvSpPr>
        <p:spPr>
          <a:xfrm>
            <a:off x="4025520" y="3229200"/>
            <a:ext cx="1460159" cy="0"/>
          </a:xfrm>
          <a:prstGeom prst="line">
            <a:avLst/>
          </a:prstGeom>
          <a:noFill/>
          <a:ln w="12600">
            <a:solidFill>
              <a:srgbClr val="4D4D4D"/>
            </a:solidFill>
            <a:custDash>
              <a:ds d="402857" sp="100000"/>
            </a:custDash>
            <a:miter/>
            <a:tailEnd type="arrow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Connecteur droit 6">
            <a:extLst>
              <a:ext uri="{FF2B5EF4-FFF2-40B4-BE49-F238E27FC236}">
                <a16:creationId xmlns:a16="http://schemas.microsoft.com/office/drawing/2014/main" id="{C93C0A97-7AA1-4D8D-92B1-47F3D186B3D1}"/>
              </a:ext>
            </a:extLst>
          </p:cNvPr>
          <p:cNvSpPr/>
          <p:nvPr/>
        </p:nvSpPr>
        <p:spPr>
          <a:xfrm>
            <a:off x="3621600" y="3391560"/>
            <a:ext cx="0" cy="1378080"/>
          </a:xfrm>
          <a:prstGeom prst="line">
            <a:avLst/>
          </a:prstGeom>
          <a:noFill/>
          <a:ln w="12600">
            <a:solidFill>
              <a:srgbClr val="4D4D4D"/>
            </a:solidFill>
            <a:custDash>
              <a:ds d="402857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6F6EB0B2-8BAF-48E0-95D1-08C052CDD907}"/>
              </a:ext>
            </a:extLst>
          </p:cNvPr>
          <p:cNvSpPr/>
          <p:nvPr/>
        </p:nvSpPr>
        <p:spPr>
          <a:xfrm rot="5400000">
            <a:off x="2298419" y="5146020"/>
            <a:ext cx="1297440" cy="379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998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>
                <a:ln>
                  <a:noFill/>
                </a:ln>
                <a:solidFill>
                  <a:srgbClr val="4D4D4D"/>
                </a:solidFill>
                <a:latin typeface="Arial" pitchFamily="18"/>
                <a:ea typeface="MS Gothic" pitchFamily="2"/>
                <a:cs typeface="Tahoma" pitchFamily="2"/>
              </a:rPr>
              <a:t>height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9C5AF9CE-BF53-4AB1-84A7-0F00AC4EFD4A}"/>
              </a:ext>
            </a:extLst>
          </p:cNvPr>
          <p:cNvSpPr/>
          <p:nvPr/>
        </p:nvSpPr>
        <p:spPr>
          <a:xfrm>
            <a:off x="4025520" y="2742480"/>
            <a:ext cx="1297800" cy="380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998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>
                <a:ln>
                  <a:noFill/>
                </a:ln>
                <a:solidFill>
                  <a:srgbClr val="4D4D4D"/>
                </a:solidFill>
                <a:latin typeface="Arial" pitchFamily="18"/>
                <a:ea typeface="MS Gothic" pitchFamily="2"/>
                <a:cs typeface="Tahoma" pitchFamily="2"/>
              </a:rPr>
              <a:t>width</a:t>
            </a: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44B262C2-7A06-42BF-9638-69D9BDBA8EA3}"/>
              </a:ext>
            </a:extLst>
          </p:cNvPr>
          <p:cNvSpPr/>
          <p:nvPr/>
        </p:nvSpPr>
        <p:spPr>
          <a:xfrm>
            <a:off x="3296160" y="2905920"/>
            <a:ext cx="731159" cy="379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998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>
                <a:ln>
                  <a:noFill/>
                </a:ln>
                <a:solidFill>
                  <a:srgbClr val="4D4D4D"/>
                </a:solidFill>
                <a:latin typeface="Arial" pitchFamily="18"/>
                <a:ea typeface="MS Gothic" pitchFamily="2"/>
                <a:cs typeface="Tahoma" pitchFamily="2"/>
              </a:rPr>
              <a:t>(x,y)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869A8-7C54-4815-9258-C5DFFF6C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87CA28-B976-478B-BA1F-B57CF764D23A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A45F49-F5AB-4BD8-8784-35C6261DCC71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Positionnement Absolu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C077F651-2660-44AA-B2D5-7BA28C3AC745}"/>
              </a:ext>
            </a:extLst>
          </p:cNvPr>
          <p:cNvSpPr/>
          <p:nvPr/>
        </p:nvSpPr>
        <p:spPr>
          <a:xfrm>
            <a:off x="720000" y="1512360"/>
            <a:ext cx="8640000" cy="5327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D4D4D"/>
            </a:solidFill>
            <a:prstDash val="solid"/>
            <a:miter/>
          </a:ln>
          <a:effectLst>
            <a:outerShdw dist="63640" dir="2700000" algn="tl">
              <a:srgbClr val="969696">
                <a:alpha val="0"/>
              </a:srgbClr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S Gothic" pitchFamily="2"/>
                <a:cs typeface="Tahoma" pitchFamily="2"/>
              </a:rPr>
              <a:t>[…]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MS Gothic" pitchFamily="2"/>
                <a:cs typeface="Tahoma" pitchFamily="2"/>
              </a:rPr>
              <a:t>public</a:t>
            </a:r>
            <a:r>
              <a:rPr lang="fr-FR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MS Gothic" pitchFamily="2"/>
                <a:cs typeface="Tahoma" pitchFamily="2"/>
              </a:rPr>
              <a:t>void</a:t>
            </a:r>
            <a:r>
              <a:rPr lang="fr-FR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initialise( )  {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S Gothic" pitchFamily="2"/>
                <a:cs typeface="Tahoma" pitchFamily="2"/>
              </a:rPr>
              <a:t> 	// choisir un layout absolu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setLayout(</a:t>
            </a:r>
            <a:r>
              <a:rPr lang="en-US" sz="18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MS Gothic" pitchFamily="2"/>
                <a:cs typeface="Tahoma" pitchFamily="2"/>
              </a:rPr>
              <a:t>null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);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S Gothic" pitchFamily="2"/>
                <a:cs typeface="Tahoma" pitchFamily="2"/>
              </a:rPr>
              <a:t>// observer la taille préférée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Dimension size = jLabel.getPreferredSize();			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S Gothic" pitchFamily="2"/>
                <a:cs typeface="Tahoma" pitchFamily="2"/>
              </a:rPr>
              <a:t>	// et l'utiliser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jLabel.setBounds(25, 5, size.width, size.height);	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size = getJTextField().getPreferredSize();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getJTextField().setBounds(25, 20, size.width, size.height);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size = getJButton().getPreferredSize();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getJButton().setBounds(25, 40, size.width, size.height);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S Gothic" pitchFamily="2"/>
                <a:cs typeface="Tahoma" pitchFamily="2"/>
              </a:rPr>
              <a:t>// choisir la taille du conteneur (après </a:t>
            </a:r>
            <a:r>
              <a:rPr lang="en-US" sz="1800" b="0" i="1" u="none" strike="noStrike" kern="120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S Gothic" pitchFamily="2"/>
                <a:cs typeface="Tahoma" pitchFamily="2"/>
              </a:rPr>
              <a:t>pack()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S Gothic" pitchFamily="2"/>
                <a:cs typeface="Tahoma" pitchFamily="2"/>
              </a:rPr>
              <a:t>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setSize(300 , 125);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S Gothic" pitchFamily="2"/>
                <a:cs typeface="Tahoma" pitchFamily="2"/>
              </a:rPr>
              <a:t>[…]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3FDA8497-1683-427B-B40C-80DAECCB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5EC21F-B8DF-482B-BAA3-4582FEAF9AB0}" type="slidenum">
              <a:t>12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CCF7F-CA1F-4AD1-8FE8-CE99D83C2801}"/>
              </a:ext>
            </a:extLst>
          </p:cNvPr>
          <p:cNvGrpSpPr/>
          <p:nvPr/>
        </p:nvGrpSpPr>
        <p:grpSpPr>
          <a:xfrm>
            <a:off x="1835999" y="4824000"/>
            <a:ext cx="6660000" cy="1440000"/>
            <a:chOff x="1835999" y="4824000"/>
            <a:chExt cx="6660000" cy="144000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4C2ED79E-89DE-4466-B984-71A258B3F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1835999" y="4824000"/>
              <a:ext cx="6660000" cy="14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9CED22AB-1954-471F-B1C8-E6A0B333D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1931399" y="5331960"/>
              <a:ext cx="1168920" cy="405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F81D732-9B46-47E7-8289-EDCDFC208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3226320" y="5331960"/>
              <a:ext cx="1155240" cy="405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25B575C-5E41-4E54-ABB6-61745474D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4519440" y="5331960"/>
              <a:ext cx="1183320" cy="41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68A826B-AFF4-483D-B75E-8FDC8D6C8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/>
              <a:alphaModFix/>
            </a:blip>
            <a:srcRect/>
            <a:stretch>
              <a:fillRect/>
            </a:stretch>
          </p:blipFill>
          <p:spPr>
            <a:xfrm>
              <a:off x="5812560" y="5331960"/>
              <a:ext cx="2281680" cy="4330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97376D3-A093-4504-8066-E86158070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/>
              <a:alphaModFix/>
            </a:blip>
            <a:srcRect/>
            <a:stretch>
              <a:fillRect/>
            </a:stretch>
          </p:blipFill>
          <p:spPr>
            <a:xfrm>
              <a:off x="3226320" y="5860799"/>
              <a:ext cx="1198080" cy="321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287FAEC9-BF6F-4C20-8206-6206AB409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/>
              <a:alphaModFix/>
            </a:blip>
            <a:srcRect/>
            <a:stretch>
              <a:fillRect/>
            </a:stretch>
          </p:blipFill>
          <p:spPr>
            <a:xfrm>
              <a:off x="4519440" y="5860799"/>
              <a:ext cx="1283400" cy="293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C05EE23-E19C-4C8C-9243-82591F026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/>
              <a:alphaModFix/>
            </a:blip>
            <a:srcRect/>
            <a:stretch>
              <a:fillRect/>
            </a:stretch>
          </p:blipFill>
          <p:spPr>
            <a:xfrm>
              <a:off x="5812560" y="5756040"/>
              <a:ext cx="1825560" cy="41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itre 10">
            <a:extLst>
              <a:ext uri="{FF2B5EF4-FFF2-40B4-BE49-F238E27FC236}">
                <a16:creationId xmlns:a16="http://schemas.microsoft.com/office/drawing/2014/main" id="{CD50F320-374C-4ACA-BD26-1352643550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8360" y="180000"/>
            <a:ext cx="9071640" cy="117216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FlowLayout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0BB2084-0ADE-4BF1-B106-70810681F1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en-GB" sz="2600">
                <a:solidFill>
                  <a:srgbClr val="000000"/>
                </a:solidFill>
                <a:latin typeface="Arial" pitchFamily="34"/>
              </a:rPr>
              <a:t>Différents LayoutManagers utilisent des politiques différentes pour le placement des composants</a:t>
            </a:r>
          </a:p>
          <a:p>
            <a:pPr lvl="0" hangingPunct="1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fr-FR" sz="2600" b="1">
                <a:solidFill>
                  <a:srgbClr val="000000"/>
                </a:solidFill>
                <a:latin typeface="Arial" pitchFamily="34"/>
              </a:rPr>
              <a:t>Flow layout</a:t>
            </a:r>
            <a:r>
              <a:rPr lang="fr-FR" sz="2600">
                <a:solidFill>
                  <a:srgbClr val="000000"/>
                </a:solidFill>
                <a:latin typeface="Arial" pitchFamily="34"/>
              </a:rPr>
              <a:t> arrange les composants de gauche à droite jusqu'à ce que la ligne soit remplie</a:t>
            </a:r>
          </a:p>
          <a:p>
            <a:pPr lvl="0" hangingPunct="1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fr-FR" sz="2600"/>
              <a:t>Chaque ligne est centrée</a:t>
            </a:r>
          </a:p>
          <a:p>
            <a:pPr lvl="0" hangingPunct="1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fr-FR" sz="2600"/>
              <a:t>C'est le layout par défaut des panneaux et du </a:t>
            </a:r>
            <a:r>
              <a:rPr lang="fr-FR" sz="2600" i="1"/>
              <a:t>contentPane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du numéro de diapositive 3">
            <a:extLst>
              <a:ext uri="{FF2B5EF4-FFF2-40B4-BE49-F238E27FC236}">
                <a16:creationId xmlns:a16="http://schemas.microsoft.com/office/drawing/2014/main" id="{AE7CE171-659B-4185-8B54-C423E9A4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D47EA4-2E12-41A9-9E84-76B927EB9837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AD77966-0967-4575-9B0E-A8B1285DABE8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BorderLayout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9BC9859-EC04-4731-AB05-12536C80F7B8}"/>
              </a:ext>
            </a:extLst>
          </p:cNvPr>
          <p:cNvSpPr txBox="1"/>
          <p:nvPr/>
        </p:nvSpPr>
        <p:spPr>
          <a:xfrm>
            <a:off x="540000" y="1728360"/>
            <a:ext cx="9000000" cy="880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Il divise le conteneur en 5 régions - dans chaque région, un seul composant (qui occupe toute la place)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A59517-AC80-4865-BF8D-E9CD0A2B4C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08720" y="3671640"/>
            <a:ext cx="4294440" cy="16588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1FCA7040-6194-4DB4-8FFC-C6E4CA5DD846}"/>
              </a:ext>
            </a:extLst>
          </p:cNvPr>
          <p:cNvSpPr/>
          <p:nvPr/>
        </p:nvSpPr>
        <p:spPr>
          <a:xfrm>
            <a:off x="3060000" y="2808000"/>
            <a:ext cx="3420000" cy="52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>
                <a:ln>
                  <a:noFill/>
                </a:ln>
                <a:solidFill>
                  <a:srgbClr val="777777"/>
                </a:solidFill>
                <a:latin typeface="Arial" pitchFamily="18"/>
                <a:ea typeface="MS Gothic" pitchFamily="2"/>
                <a:cs typeface="Tahoma" pitchFamily="2"/>
              </a:rPr>
              <a:t>BorderLayout.PAGE_START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4DF463B-C85C-453B-ACC0-6D0347755420}"/>
              </a:ext>
            </a:extLst>
          </p:cNvPr>
          <p:cNvGrpSpPr/>
          <p:nvPr/>
        </p:nvGrpSpPr>
        <p:grpSpPr>
          <a:xfrm>
            <a:off x="4680000" y="3240000"/>
            <a:ext cx="540000" cy="720000"/>
            <a:chOff x="4680000" y="3240000"/>
            <a:chExt cx="540000" cy="720000"/>
          </a:xfrm>
        </p:grpSpPr>
        <p:sp>
          <p:nvSpPr>
            <p:cNvPr id="7" name="Connecteur droit 6">
              <a:extLst>
                <a:ext uri="{FF2B5EF4-FFF2-40B4-BE49-F238E27FC236}">
                  <a16:creationId xmlns:a16="http://schemas.microsoft.com/office/drawing/2014/main" id="{78521F91-DD17-49C7-9B42-04FC7B338FB4}"/>
                </a:ext>
              </a:extLst>
            </p:cNvPr>
            <p:cNvSpPr/>
            <p:nvPr/>
          </p:nvSpPr>
          <p:spPr>
            <a:xfrm flipH="1" flipV="1">
              <a:off x="4680000" y="3240000"/>
              <a:ext cx="540000" cy="72000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8" name="Connecteur droit 7">
              <a:extLst>
                <a:ext uri="{FF2B5EF4-FFF2-40B4-BE49-F238E27FC236}">
                  <a16:creationId xmlns:a16="http://schemas.microsoft.com/office/drawing/2014/main" id="{1BB307EB-7854-403D-9804-653B54767423}"/>
                </a:ext>
              </a:extLst>
            </p:cNvPr>
            <p:cNvSpPr/>
            <p:nvPr/>
          </p:nvSpPr>
          <p:spPr>
            <a:xfrm flipH="1" flipV="1">
              <a:off x="4680000" y="3240000"/>
              <a:ext cx="540000" cy="72000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AA1F424-B211-41B3-BFB9-E186428B51F4}"/>
              </a:ext>
            </a:extLst>
          </p:cNvPr>
          <p:cNvSpPr/>
          <p:nvPr/>
        </p:nvSpPr>
        <p:spPr>
          <a:xfrm>
            <a:off x="1620000" y="6046560"/>
            <a:ext cx="3205080" cy="52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>
                <a:ln>
                  <a:noFill/>
                </a:ln>
                <a:solidFill>
                  <a:srgbClr val="777777"/>
                </a:solidFill>
                <a:latin typeface="Arial" pitchFamily="18"/>
                <a:ea typeface="MS Gothic" pitchFamily="2"/>
                <a:cs typeface="Tahoma" pitchFamily="2"/>
              </a:rPr>
              <a:t>BorderLayout.PAGE_END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B5831260-0CAA-4F95-BE14-0EA40824C759}"/>
              </a:ext>
            </a:extLst>
          </p:cNvPr>
          <p:cNvGrpSpPr/>
          <p:nvPr/>
        </p:nvGrpSpPr>
        <p:grpSpPr>
          <a:xfrm>
            <a:off x="2880000" y="5220000"/>
            <a:ext cx="1800000" cy="720000"/>
            <a:chOff x="2880000" y="5220000"/>
            <a:chExt cx="1800000" cy="720000"/>
          </a:xfrm>
        </p:grpSpPr>
        <p:sp>
          <p:nvSpPr>
            <p:cNvPr id="11" name="Connecteur droit 10">
              <a:extLst>
                <a:ext uri="{FF2B5EF4-FFF2-40B4-BE49-F238E27FC236}">
                  <a16:creationId xmlns:a16="http://schemas.microsoft.com/office/drawing/2014/main" id="{6A17FDB0-4670-4610-802F-42E1A402C908}"/>
                </a:ext>
              </a:extLst>
            </p:cNvPr>
            <p:cNvSpPr/>
            <p:nvPr/>
          </p:nvSpPr>
          <p:spPr>
            <a:xfrm flipH="1">
              <a:off x="2880000" y="5220000"/>
              <a:ext cx="1800000" cy="72000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2" name="Connecteur droit 11">
              <a:extLst>
                <a:ext uri="{FF2B5EF4-FFF2-40B4-BE49-F238E27FC236}">
                  <a16:creationId xmlns:a16="http://schemas.microsoft.com/office/drawing/2014/main" id="{48282F30-24F3-4822-9FB1-79DBCE5ABB72}"/>
                </a:ext>
              </a:extLst>
            </p:cNvPr>
            <p:cNvSpPr/>
            <p:nvPr/>
          </p:nvSpPr>
          <p:spPr>
            <a:xfrm flipH="1">
              <a:off x="2880000" y="5220000"/>
              <a:ext cx="1800000" cy="72000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F703BC5-1AFA-4B84-B2C5-6A96212EF1F2}"/>
              </a:ext>
            </a:extLst>
          </p:cNvPr>
          <p:cNvSpPr/>
          <p:nvPr/>
        </p:nvSpPr>
        <p:spPr>
          <a:xfrm>
            <a:off x="6769800" y="3166919"/>
            <a:ext cx="2770200" cy="52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>
                <a:ln>
                  <a:noFill/>
                </a:ln>
                <a:solidFill>
                  <a:srgbClr val="777777"/>
                </a:solidFill>
                <a:latin typeface="Arial" pitchFamily="18"/>
                <a:ea typeface="MS Gothic" pitchFamily="2"/>
                <a:cs typeface="Tahoma" pitchFamily="2"/>
              </a:rPr>
              <a:t>BorderLayout.LINE_END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E931E90-61B3-438E-AA5E-EC966CC8CD8D}"/>
              </a:ext>
            </a:extLst>
          </p:cNvPr>
          <p:cNvGrpSpPr/>
          <p:nvPr/>
        </p:nvGrpSpPr>
        <p:grpSpPr>
          <a:xfrm>
            <a:off x="6821639" y="3852359"/>
            <a:ext cx="1041481" cy="353881"/>
            <a:chOff x="6821639" y="3852359"/>
            <a:chExt cx="1041481" cy="353881"/>
          </a:xfrm>
        </p:grpSpPr>
        <p:sp>
          <p:nvSpPr>
            <p:cNvPr id="15" name="Connecteur droit 14">
              <a:extLst>
                <a:ext uri="{FF2B5EF4-FFF2-40B4-BE49-F238E27FC236}">
                  <a16:creationId xmlns:a16="http://schemas.microsoft.com/office/drawing/2014/main" id="{A9026D15-C1C7-4A2A-B382-3F0261E44DF6}"/>
                </a:ext>
              </a:extLst>
            </p:cNvPr>
            <p:cNvSpPr/>
            <p:nvPr/>
          </p:nvSpPr>
          <p:spPr>
            <a:xfrm flipH="1">
              <a:off x="6821639" y="3852359"/>
              <a:ext cx="1041481" cy="353881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6" name="Connecteur droit 15">
              <a:extLst>
                <a:ext uri="{FF2B5EF4-FFF2-40B4-BE49-F238E27FC236}">
                  <a16:creationId xmlns:a16="http://schemas.microsoft.com/office/drawing/2014/main" id="{B02D9C29-D866-47DF-8512-60B1E953A456}"/>
                </a:ext>
              </a:extLst>
            </p:cNvPr>
            <p:cNvSpPr/>
            <p:nvPr/>
          </p:nvSpPr>
          <p:spPr>
            <a:xfrm flipH="1">
              <a:off x="6821639" y="3852359"/>
              <a:ext cx="1041481" cy="353881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A8C888D3-3A0B-4335-9680-D300D70E19DE}"/>
              </a:ext>
            </a:extLst>
          </p:cNvPr>
          <p:cNvSpPr/>
          <p:nvPr/>
        </p:nvSpPr>
        <p:spPr>
          <a:xfrm>
            <a:off x="720000" y="3168000"/>
            <a:ext cx="3240000" cy="52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>
                <a:ln>
                  <a:noFill/>
                </a:ln>
                <a:solidFill>
                  <a:srgbClr val="777777"/>
                </a:solidFill>
                <a:latin typeface="Arial" pitchFamily="18"/>
                <a:ea typeface="MS Gothic" pitchFamily="2"/>
                <a:cs typeface="Tahoma" pitchFamily="2"/>
              </a:rPr>
              <a:t>BorderLayout.LINE_START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E51BE3F-D6A2-44E1-9264-0D0C449389E1}"/>
              </a:ext>
            </a:extLst>
          </p:cNvPr>
          <p:cNvGrpSpPr/>
          <p:nvPr/>
        </p:nvGrpSpPr>
        <p:grpSpPr>
          <a:xfrm>
            <a:off x="2314800" y="3548880"/>
            <a:ext cx="627840" cy="860399"/>
            <a:chOff x="2314800" y="3548880"/>
            <a:chExt cx="627840" cy="860399"/>
          </a:xfrm>
        </p:grpSpPr>
        <p:sp>
          <p:nvSpPr>
            <p:cNvPr id="19" name="Connecteur droit 18">
              <a:extLst>
                <a:ext uri="{FF2B5EF4-FFF2-40B4-BE49-F238E27FC236}">
                  <a16:creationId xmlns:a16="http://schemas.microsoft.com/office/drawing/2014/main" id="{6F80BCEA-8462-4E95-9784-7E01E4CDCAA1}"/>
                </a:ext>
              </a:extLst>
            </p:cNvPr>
            <p:cNvSpPr/>
            <p:nvPr/>
          </p:nvSpPr>
          <p:spPr>
            <a:xfrm>
              <a:off x="2314800" y="3548880"/>
              <a:ext cx="627840" cy="860399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0" name="Connecteur droit 19">
              <a:extLst>
                <a:ext uri="{FF2B5EF4-FFF2-40B4-BE49-F238E27FC236}">
                  <a16:creationId xmlns:a16="http://schemas.microsoft.com/office/drawing/2014/main" id="{2047DABB-91E4-4040-9E69-46A22B869B43}"/>
                </a:ext>
              </a:extLst>
            </p:cNvPr>
            <p:cNvSpPr/>
            <p:nvPr/>
          </p:nvSpPr>
          <p:spPr>
            <a:xfrm>
              <a:off x="2314800" y="3548880"/>
              <a:ext cx="627840" cy="860399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192D7BD6-12E5-4ABF-A9A6-F6688C9CBD41}"/>
              </a:ext>
            </a:extLst>
          </p:cNvPr>
          <p:cNvSpPr/>
          <p:nvPr/>
        </p:nvSpPr>
        <p:spPr>
          <a:xfrm>
            <a:off x="5472720" y="6048360"/>
            <a:ext cx="3347279" cy="82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>
                <a:ln>
                  <a:noFill/>
                </a:ln>
                <a:solidFill>
                  <a:srgbClr val="777777"/>
                </a:solidFill>
                <a:latin typeface="Arial" pitchFamily="18"/>
                <a:ea typeface="MS Gothic" pitchFamily="2"/>
                <a:cs typeface="Tahoma" pitchFamily="2"/>
              </a:rPr>
              <a:t>BorderLayout.CENTER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solidFill>
                <a:srgbClr val="4D4D4D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7D07A87-395E-4A39-9730-AD82984CFC58}"/>
              </a:ext>
            </a:extLst>
          </p:cNvPr>
          <p:cNvSpPr/>
          <p:nvPr/>
        </p:nvSpPr>
        <p:spPr>
          <a:xfrm>
            <a:off x="4680360" y="3311279"/>
            <a:ext cx="304920" cy="304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777777">
              <a:alpha val="15000"/>
            </a:srgbClr>
          </a:solidFill>
          <a:ln w="12600">
            <a:solidFill>
              <a:srgbClr val="777777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1</a:t>
            </a: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87E649AC-F6E3-4DCB-AD9C-65140D175C6D}"/>
              </a:ext>
            </a:extLst>
          </p:cNvPr>
          <p:cNvSpPr/>
          <p:nvPr/>
        </p:nvSpPr>
        <p:spPr>
          <a:xfrm>
            <a:off x="3456720" y="5472000"/>
            <a:ext cx="304560" cy="304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777777">
              <a:alpha val="15000"/>
            </a:srgbClr>
          </a:solidFill>
          <a:ln w="12600">
            <a:solidFill>
              <a:srgbClr val="777777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2</a:t>
            </a: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9D3B6F34-8800-4D8A-85EB-3B83F43356B0}"/>
              </a:ext>
            </a:extLst>
          </p:cNvPr>
          <p:cNvSpPr/>
          <p:nvPr/>
        </p:nvSpPr>
        <p:spPr>
          <a:xfrm>
            <a:off x="7273080" y="3743280"/>
            <a:ext cx="304560" cy="304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777777">
              <a:alpha val="15000"/>
            </a:srgbClr>
          </a:solidFill>
          <a:ln w="12600">
            <a:solidFill>
              <a:srgbClr val="777777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3</a:t>
            </a: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0E8293C5-7529-4259-838C-EA782DB3B81C}"/>
              </a:ext>
            </a:extLst>
          </p:cNvPr>
          <p:cNvSpPr/>
          <p:nvPr/>
        </p:nvSpPr>
        <p:spPr>
          <a:xfrm>
            <a:off x="2377080" y="3671640"/>
            <a:ext cx="304920" cy="304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777777">
              <a:alpha val="15000"/>
            </a:srgbClr>
          </a:solidFill>
          <a:ln w="12600">
            <a:solidFill>
              <a:srgbClr val="777777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4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1F94CF0-39B1-4189-A05C-88FDDD95B13A}"/>
              </a:ext>
            </a:extLst>
          </p:cNvPr>
          <p:cNvGrpSpPr/>
          <p:nvPr/>
        </p:nvGrpSpPr>
        <p:grpSpPr>
          <a:xfrm>
            <a:off x="5171400" y="4680000"/>
            <a:ext cx="768600" cy="1260000"/>
            <a:chOff x="5171400" y="4680000"/>
            <a:chExt cx="768600" cy="1260000"/>
          </a:xfrm>
        </p:grpSpPr>
        <p:sp>
          <p:nvSpPr>
            <p:cNvPr id="27" name="Connecteur droit 26">
              <a:extLst>
                <a:ext uri="{FF2B5EF4-FFF2-40B4-BE49-F238E27FC236}">
                  <a16:creationId xmlns:a16="http://schemas.microsoft.com/office/drawing/2014/main" id="{92B398FB-EC08-443E-BD6F-9278AF04CF8D}"/>
                </a:ext>
              </a:extLst>
            </p:cNvPr>
            <p:cNvSpPr/>
            <p:nvPr/>
          </p:nvSpPr>
          <p:spPr>
            <a:xfrm flipH="1" flipV="1">
              <a:off x="5171400" y="5400720"/>
              <a:ext cx="768600" cy="539280"/>
            </a:xfrm>
            <a:prstGeom prst="line">
              <a:avLst/>
            </a:prstGeom>
            <a:noFill/>
            <a:ln w="57240">
              <a:solidFill>
                <a:srgbClr val="FFFFFF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8" name="Connecteur droit 27">
              <a:extLst>
                <a:ext uri="{FF2B5EF4-FFF2-40B4-BE49-F238E27FC236}">
                  <a16:creationId xmlns:a16="http://schemas.microsoft.com/office/drawing/2014/main" id="{71D324C4-C694-4E3A-992D-DD34D7E543C5}"/>
                </a:ext>
              </a:extLst>
            </p:cNvPr>
            <p:cNvSpPr/>
            <p:nvPr/>
          </p:nvSpPr>
          <p:spPr>
            <a:xfrm flipH="1" flipV="1">
              <a:off x="5207040" y="4680000"/>
              <a:ext cx="732960" cy="1260000"/>
            </a:xfrm>
            <a:prstGeom prst="line">
              <a:avLst/>
            </a:prstGeom>
            <a:noFill/>
            <a:ln w="28440">
              <a:solidFill>
                <a:srgbClr val="777777"/>
              </a:solidFill>
              <a:prstDash val="solid"/>
              <a:miter/>
              <a:headEnd type="arrow"/>
              <a:tailEnd type="arrow"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C713B822-4CF6-4AD9-836A-D77EAC62F4A4}"/>
              </a:ext>
            </a:extLst>
          </p:cNvPr>
          <p:cNvSpPr/>
          <p:nvPr/>
        </p:nvSpPr>
        <p:spPr>
          <a:xfrm>
            <a:off x="5545800" y="5472000"/>
            <a:ext cx="304560" cy="304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777777">
              <a:alpha val="15000"/>
            </a:srgbClr>
          </a:solidFill>
          <a:ln w="12600">
            <a:solidFill>
              <a:srgbClr val="777777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27978B-7A5D-451E-8943-F1F2CC02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FB0FDF-6CAA-4151-A3C6-EB9A387849F6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5445CAF-869A-48CD-B07F-9C7E2D3C19E3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BorderLayout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15B56FD-E6A6-4C3B-9458-A5479A761642}"/>
              </a:ext>
            </a:extLst>
          </p:cNvPr>
          <p:cNvSpPr/>
          <p:nvPr/>
        </p:nvSpPr>
        <p:spPr>
          <a:xfrm>
            <a:off x="1080000" y="1620000"/>
            <a:ext cx="7920000" cy="52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D4D4D"/>
            </a:solidFill>
            <a:prstDash val="solid"/>
            <a:miter/>
          </a:ln>
          <a:effectLst>
            <a:outerShdw dist="63640" dir="2700000" algn="tl">
              <a:srgbClr val="969696">
                <a:alpha val="0"/>
              </a:srgbClr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S Gothic" pitchFamily="2"/>
                <a:cs typeface="Tahoma" pitchFamily="2"/>
              </a:rPr>
              <a:t>[…]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/>
            </a:pPr>
            <a:r>
              <a:rPr lang="fr-FR" sz="18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MS Gothic" pitchFamily="2"/>
                <a:cs typeface="Tahoma" pitchFamily="2"/>
              </a:rPr>
              <a:t>public</a:t>
            </a:r>
            <a:r>
              <a:rPr lang="fr-FR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8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MS Gothic" pitchFamily="2"/>
                <a:cs typeface="Tahoma" pitchFamily="2"/>
              </a:rPr>
              <a:t>void</a:t>
            </a:r>
            <a:r>
              <a:rPr lang="fr-FR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initialise( )  {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…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 	JPanel p = </a:t>
            </a:r>
            <a:r>
              <a:rPr lang="en-US" sz="18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MS Gothic" pitchFamily="2"/>
                <a:cs typeface="Tahoma" pitchFamily="2"/>
              </a:rPr>
              <a:t>new 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JPanel();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	p.setLayout(</a:t>
            </a:r>
            <a:r>
              <a:rPr lang="en-US" sz="18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MS Gothic" pitchFamily="2"/>
                <a:cs typeface="Tahoma" pitchFamily="2"/>
              </a:rPr>
              <a:t>new 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BorderLayout());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		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S Gothic" pitchFamily="2"/>
                <a:cs typeface="Tahoma" pitchFamily="2"/>
              </a:rPr>
              <a:t>p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.add(</a:t>
            </a:r>
            <a:r>
              <a:rPr lang="en-US" sz="18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MS Gothic" pitchFamily="2"/>
                <a:cs typeface="Tahoma" pitchFamily="2"/>
              </a:rPr>
              <a:t>new 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Jlabel("Gauche &lt;-",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		BorderLayout.LINE_START);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		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S Gothic" pitchFamily="2"/>
                <a:cs typeface="Tahoma" pitchFamily="2"/>
              </a:rPr>
              <a:t>p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.add(</a:t>
            </a:r>
            <a:r>
              <a:rPr lang="en-US" sz="18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MS Gothic" pitchFamily="2"/>
                <a:cs typeface="Tahoma" pitchFamily="2"/>
              </a:rPr>
              <a:t>new 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Jlabel("Bas",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		BorderLayout.PAGE_END);</a:t>
            </a:r>
            <a:b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</a:b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…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	....add(p);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349"/>
              </a:spcBef>
              <a:spcAft>
                <a:spcPts val="524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S Gothic" pitchFamily="2"/>
                <a:cs typeface="Tahoma" pitchFamily="2"/>
              </a:rPr>
              <a:t>[…]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17ECC136-337C-4240-AA87-8873E9DA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721C05-16CD-4B75-8760-2175BDADE12A}" type="slidenum">
              <a:t>15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8DC99BA-C104-45A3-9D7B-ED667C9670D4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GridLayout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C0A865-BFE6-42AC-8E49-E3292B5C7C58}"/>
              </a:ext>
            </a:extLst>
          </p:cNvPr>
          <p:cNvSpPr txBox="1"/>
          <p:nvPr/>
        </p:nvSpPr>
        <p:spPr>
          <a:xfrm>
            <a:off x="540000" y="1584360"/>
            <a:ext cx="9000000" cy="880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Gère le conteneur comme un tableau.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L'insertion se fait soit de gauche à droite ou le contraire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973E6E-62A6-49BF-9929-098D492B209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40000" y="2844000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EA7ED1-6921-477D-BE3F-7BA8C350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C527EE-86D6-4AE3-BAFE-3A5585830A92}" type="slidenum">
              <a:t>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C3C9885-745A-491D-B999-9BFAEC7D9AEE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GridLayout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A0404633-31DB-460C-9345-C480062EF857}"/>
              </a:ext>
            </a:extLst>
          </p:cNvPr>
          <p:cNvSpPr/>
          <p:nvPr/>
        </p:nvSpPr>
        <p:spPr>
          <a:xfrm>
            <a:off x="2160360" y="1846079"/>
            <a:ext cx="6480000" cy="3959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4D4D4D"/>
            </a:solidFill>
            <a:prstDash val="solid"/>
            <a:miter/>
          </a:ln>
          <a:effectLst>
            <a:outerShdw dist="63640" dir="2700000" algn="tl">
              <a:srgbClr val="969696">
                <a:alpha val="0"/>
              </a:srgbClr>
            </a:outerShdw>
          </a:effectLst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S Gothic" pitchFamily="2"/>
                <a:cs typeface="Tahoma" pitchFamily="2"/>
              </a:rPr>
              <a:t>[…]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GridLayout gridLayout = </a:t>
            </a:r>
            <a:r>
              <a:rPr lang="en-US" sz="18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MS Gothic" pitchFamily="2"/>
                <a:cs typeface="Tahoma" pitchFamily="2"/>
              </a:rPr>
              <a:t>new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GridLayout();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gridLayout.setRows(1);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gridLayout.setColumns(2);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jPanel = </a:t>
            </a:r>
            <a:r>
              <a:rPr lang="en-US" sz="1800" b="1" i="0" u="none" strike="noStrike" kern="1200">
                <a:ln>
                  <a:noFill/>
                </a:ln>
                <a:solidFill>
                  <a:srgbClr val="7F0055"/>
                </a:solidFill>
                <a:latin typeface="Courier New" pitchFamily="49"/>
                <a:ea typeface="MS Gothic" pitchFamily="2"/>
                <a:cs typeface="Tahoma" pitchFamily="2"/>
              </a:rPr>
              <a:t>new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JPanel();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jPanel.setLayout(gridLayout);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jPanel.add(getJButton());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	jPanel.add(getJButtonReset());</a:t>
            </a:r>
            <a:b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</a:br>
            <a:r>
              <a:rPr lang="en-US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Gothic" pitchFamily="2"/>
                <a:cs typeface="Tahoma" pitchFamily="2"/>
              </a:rPr>
              <a:t> //le panneau est rempli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448"/>
              </a:spcBef>
              <a:spcAft>
                <a:spcPts val="675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S Gothic" pitchFamily="2"/>
                <a:cs typeface="Tahoma" pitchFamily="2"/>
              </a:rPr>
              <a:t>[…]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7FCD8F-381B-4E40-9F01-2E38EAE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30EB27-0BA8-42F1-8158-35D4FB398AAF}" type="slidenum">
              <a:t>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68B0EA2-4CDA-4F94-933A-1A5735F2BFC6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Autres Layouts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E8C8A5-76C4-4047-8171-8B25B9C3C286}"/>
              </a:ext>
            </a:extLst>
          </p:cNvPr>
          <p:cNvSpPr txBox="1"/>
          <p:nvPr/>
        </p:nvSpPr>
        <p:spPr>
          <a:xfrm>
            <a:off x="540000" y="1980360"/>
            <a:ext cx="9000000" cy="4601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D'autres gestionnaires de positionnement existent mais sont moins utilisés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1" indent="0" rtl="0" hangingPunct="0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en-US" sz="2800" b="0" i="1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CardLayout</a:t>
            </a:r>
          </a:p>
          <a:p>
            <a:pPr marL="0" marR="0" lvl="1" indent="0" rtl="0" hangingPunct="0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en-US" sz="2800" b="0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GridBagLayout</a:t>
            </a:r>
          </a:p>
          <a:p>
            <a:pPr marL="0" marR="0" lvl="1" indent="0" rtl="0" hangingPunct="0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en-US" sz="2800" b="0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BoxLayout</a:t>
            </a:r>
          </a:p>
          <a:p>
            <a:pPr marL="0" marR="0" lvl="1" indent="0" rtl="0" hangingPunct="0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en-US" sz="2800" b="0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OverlayLayout</a:t>
            </a:r>
          </a:p>
          <a:p>
            <a:pPr marL="0" marR="0" lvl="1" indent="0" rtl="0" hangingPunct="0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en-US" sz="2800" b="0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ScrollPaneLayout</a:t>
            </a:r>
          </a:p>
          <a:p>
            <a:pPr marL="0" marR="0" lvl="1" indent="0" rtl="0" hangingPunct="0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en-US" sz="2800" b="0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SpringLayout</a:t>
            </a:r>
          </a:p>
          <a:p>
            <a:pPr marL="0" marR="0" lvl="1" indent="0" rtl="0" hangingPunct="0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SzPct val="75000"/>
              <a:buFont typeface="StarSymbol"/>
              <a:buChar char="–"/>
              <a:tabLst/>
            </a:pPr>
            <a:r>
              <a:rPr lang="en-US" sz="2800" b="0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ViewPortLayout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8D970AB5-671B-4557-87D4-C5BDA380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61B891-CF7C-408B-9FB6-F98253B2AE58}" type="slidenum">
              <a:t>18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780A06E-4509-4D58-B3D3-C74069E5D875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Gestion des Evènements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C1C4C62-2054-43BA-8D14-29317C3B14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5280" y="5412960"/>
            <a:ext cx="2305080" cy="74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70B8C70A-4F30-490D-9068-E64407F541B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452000" y="1593360"/>
            <a:ext cx="1327320" cy="13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952D6CC1-4575-4C51-91F1-F965612EDF3E}"/>
              </a:ext>
            </a:extLst>
          </p:cNvPr>
          <p:cNvSpPr/>
          <p:nvPr/>
        </p:nvSpPr>
        <p:spPr>
          <a:xfrm>
            <a:off x="7453799" y="2961719"/>
            <a:ext cx="1511279" cy="429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solidFill>
                  <a:srgbClr val="4D4D4D"/>
                </a:solidFill>
                <a:latin typeface="Arial" pitchFamily="18"/>
                <a:ea typeface="MS Gothic" pitchFamily="2"/>
                <a:cs typeface="Tahoma" pitchFamily="2"/>
              </a:rPr>
              <a:t>Listener 1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E3D0067E-A80A-43A2-BED3-7C5491F4A869}"/>
              </a:ext>
            </a:extLst>
          </p:cNvPr>
          <p:cNvSpPr/>
          <p:nvPr/>
        </p:nvSpPr>
        <p:spPr>
          <a:xfrm flipH="1">
            <a:off x="5940360" y="2817360"/>
            <a:ext cx="1266840" cy="900000"/>
          </a:xfrm>
          <a:prstGeom prst="line">
            <a:avLst/>
          </a:prstGeom>
          <a:noFill/>
          <a:ln w="12600">
            <a:solidFill>
              <a:srgbClr val="4D4D4D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57AA5D76-7807-4741-B35A-6C1BD72CDE64}"/>
              </a:ext>
            </a:extLst>
          </p:cNvPr>
          <p:cNvSpPr/>
          <p:nvPr/>
        </p:nvSpPr>
        <p:spPr>
          <a:xfrm flipV="1">
            <a:off x="3420000" y="4617000"/>
            <a:ext cx="1620720" cy="1041479"/>
          </a:xfrm>
          <a:prstGeom prst="line">
            <a:avLst/>
          </a:prstGeom>
          <a:noFill/>
          <a:ln w="12600">
            <a:solidFill>
              <a:srgbClr val="4D4D4D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2F0B52EC-60F8-4C3C-A675-0AF1C0251690}"/>
              </a:ext>
            </a:extLst>
          </p:cNvPr>
          <p:cNvSpPr/>
          <p:nvPr/>
        </p:nvSpPr>
        <p:spPr>
          <a:xfrm>
            <a:off x="900000" y="1655999"/>
            <a:ext cx="4451400" cy="3501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Wingdings" pitchFamily="2"/>
              <a:buChar char=""/>
              <a:tabLst/>
            </a:pPr>
            <a:r>
              <a: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Pour intercepter un événement, un listener doit être associé au composant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Wingdings" pitchFamily="2"/>
              <a:buChar char=""/>
              <a:tabLst/>
            </a:pPr>
            <a:r>
              <a:rPr lang="en-GB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Le listener est appelé lors de l'évènement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Wingdings" pitchFamily="2"/>
              <a:buChar char=""/>
              <a:tabLst/>
            </a:pPr>
            <a:r>
              <a:rPr lang="en-GB" sz="24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Il peut y avoir plusieurs listener pour un même événement sur un même composant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763F3D80-878E-4B21-AD4D-3D70496312E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496120" y="5531760"/>
            <a:ext cx="1344600" cy="13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46B6C4CD-5C00-4311-A771-14E6FD1E48B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161080" y="5797080"/>
            <a:ext cx="504719" cy="43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C402EE-6E9A-4A2B-8300-8853811F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5A8D0D-92DB-49DC-B2F0-B36BE8094813}" type="slidenum">
              <a:t>19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FFC5461-7B39-4DB4-B88D-0306246EA699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Actions sur un JButton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C29C8-8636-4DC5-89A9-3BF5561E5850}"/>
              </a:ext>
            </a:extLst>
          </p:cNvPr>
          <p:cNvSpPr/>
          <p:nvPr/>
        </p:nvSpPr>
        <p:spPr>
          <a:xfrm>
            <a:off x="1045080" y="1919880"/>
            <a:ext cx="7630920" cy="4648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38040" marR="0" lvl="0" indent="-33804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ActionListener est une interface</a:t>
            </a:r>
          </a:p>
          <a:p>
            <a:pPr marL="338040" marR="0" lvl="0" indent="-33804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Chaque composant proposant des événements “action” dispose de :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GB" sz="2600" b="0" i="0" u="none" strike="noStrike" kern="120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addActionListener(ActionListener l)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GB" sz="2600" b="0" i="0" u="none" strike="noStrike" kern="120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removeActionListener(ActionListener l)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GB" sz="2600" b="0" i="0" u="none" strike="noStrike" kern="120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ActionListener[] getActionListeners()</a:t>
            </a:r>
          </a:p>
          <a:p>
            <a:pPr marL="338040" marR="0" lvl="0" indent="-33804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solidFill>
                <a:srgbClr val="4D4D4D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3FEC801-E7FE-421F-97F6-3C16E17D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B8F67C-9C1E-4FA5-8AF6-BA63C7B4A323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6D6389-B947-4025-842C-5F3C13319DB7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Définition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68814923-8F4D-4448-A60A-796153B7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00000" y="4789080"/>
            <a:ext cx="1620000" cy="18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35F61E1-9B66-4CBA-8251-366D51E657FC}"/>
              </a:ext>
            </a:extLst>
          </p:cNvPr>
          <p:cNvSpPr/>
          <p:nvPr/>
        </p:nvSpPr>
        <p:spPr>
          <a:xfrm>
            <a:off x="503999" y="1883880"/>
            <a:ext cx="9000000" cy="2796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Swing est une partie de « Java Foundation Class »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fr-FR" sz="2600" b="0" i="0" u="none" strike="noStrike" kern="120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Bibliothèques produisant des interfaces graphiques.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fr-FR" sz="2600" b="0" i="0" u="none" strike="noStrike" kern="120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Drag &amp; Drop, i18n, Java 2D, Accessibility, AWT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Avantages de Swing par rapport à AWT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fr-FR" sz="2600" b="0" i="0" u="none" strike="noStrike" kern="120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Résout les problèmes de portabilité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fr-FR" sz="2600" b="0" i="0" u="none" strike="noStrike" kern="120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AWT est utilisé dans les couches basses de Swing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106CCC-AF8C-437D-9180-49FA52ED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BA633F-90EA-4E5A-B604-4272751DA343}" type="slidenum">
              <a:t>20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757D6E-0C09-4BAB-BED7-42D2B8555384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Classe ActionEvent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7186C1B-B7C6-4205-AC80-AD4AE81592D7}"/>
              </a:ext>
            </a:extLst>
          </p:cNvPr>
          <p:cNvSpPr/>
          <p:nvPr/>
        </p:nvSpPr>
        <p:spPr>
          <a:xfrm>
            <a:off x="612000" y="1908000"/>
            <a:ext cx="8820000" cy="4648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Appartient au package java.awt.event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Permet de gérer les évènements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en-GB" sz="2600" b="0" i="0" u="none" strike="noStrike" kern="1200" baseline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Il existe d'autres types de Listener dans java.awt.event :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GB" sz="2200" b="0" i="0" u="none" strike="noStrike" kern="120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FocusListener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GB" sz="2200" b="0" i="0" u="none" strike="noStrike" kern="120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WindowListener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GB" sz="2200" b="0" i="0" u="none" strike="noStrike" kern="120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ContainerListener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GB" sz="2200" b="0" i="0" u="none" strike="noStrike" kern="120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MouseListener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GB" sz="2200" b="0" i="0" u="none" strike="noStrike" kern="120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KeyListener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GB" sz="2200" b="0" i="0" u="none" strike="noStrike" kern="1200" baseline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etc.</a:t>
            </a:r>
          </a:p>
          <a:p>
            <a:pPr marL="338040" marR="0" lvl="0" indent="-33804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en-GB" sz="2600" b="0" i="0" u="none" strike="noStrike" kern="1200">
              <a:ln>
                <a:noFill/>
              </a:ln>
              <a:solidFill>
                <a:srgbClr val="4D4D4D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D5BB510-DF81-4D8E-B075-017EDD3F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377452-93DB-4EAD-A03B-2F04B49B4F2D}" type="slidenum">
              <a:t>21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1AA00A-4327-46CD-9261-AEAE32EC616F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Interface ActionListener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EDFE041B-E27C-4AD3-A832-3E5484D6540E}"/>
              </a:ext>
            </a:extLst>
          </p:cNvPr>
          <p:cNvSpPr/>
          <p:nvPr/>
        </p:nvSpPr>
        <p:spPr>
          <a:xfrm>
            <a:off x="1151280" y="2649960"/>
            <a:ext cx="7921800" cy="378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JButton jButton = </a:t>
            </a:r>
            <a:r>
              <a:rPr lang="en-GB" sz="2200" b="1" i="0" u="none" strike="noStrike" kern="1200">
                <a:ln>
                  <a:noFill/>
                </a:ln>
                <a:solidFill>
                  <a:srgbClr val="800080"/>
                </a:solidFill>
                <a:latin typeface="Courier New" pitchFamily="49"/>
                <a:ea typeface="MS Gothic" pitchFamily="2"/>
                <a:cs typeface="Tahoma" pitchFamily="2"/>
              </a:rPr>
              <a:t>new</a:t>
            </a:r>
            <a:r>
              <a:rPr lang="en-GB" sz="22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 Jbutton(</a:t>
            </a:r>
            <a:r>
              <a:rPr lang="en-GB" sz="2200" b="1" i="0" u="none" strike="noStrike" kern="1200">
                <a:ln>
                  <a:noFill/>
                </a:ln>
                <a:solidFill>
                  <a:srgbClr val="212BF7"/>
                </a:solidFill>
                <a:latin typeface="Courier New" pitchFamily="49"/>
                <a:ea typeface="MS Gothic" pitchFamily="2"/>
                <a:cs typeface="Tahoma" pitchFamily="2"/>
              </a:rPr>
              <a:t>"Cliquer !"</a:t>
            </a:r>
            <a:r>
              <a:rPr lang="en-GB" sz="22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1" i="0" u="none" strike="noStrike" kern="1200">
              <a:ln>
                <a:noFill/>
              </a:ln>
              <a:solidFill>
                <a:srgbClr val="4D4D4D"/>
              </a:solidFill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MS Gothic" pitchFamily="2"/>
                <a:cs typeface="Tahoma" pitchFamily="2"/>
              </a:rPr>
              <a:t>// Ajout d'un action listener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jButton.addActionListener(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22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en-GB" sz="2200" b="1" i="0" u="none" strike="noStrike" kern="1200">
                <a:ln>
                  <a:noFill/>
                </a:ln>
                <a:solidFill>
                  <a:srgbClr val="800080"/>
                </a:solidFill>
                <a:latin typeface="Courier New" pitchFamily="49"/>
                <a:ea typeface="MS Gothic" pitchFamily="2"/>
                <a:cs typeface="Tahoma" pitchFamily="2"/>
              </a:rPr>
              <a:t>new</a:t>
            </a:r>
            <a:r>
              <a:rPr lang="en-GB" sz="22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GB" sz="22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java.awt.event.ActionListener()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22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MS Gothic" pitchFamily="2"/>
                <a:cs typeface="Tahoma" pitchFamily="2"/>
              </a:rPr>
              <a:t>		public</a:t>
            </a:r>
            <a:r>
              <a:rPr lang="en-GB" sz="22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GB" sz="22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MS Gothic" pitchFamily="2"/>
                <a:cs typeface="Tahoma" pitchFamily="2"/>
              </a:rPr>
              <a:t>void</a:t>
            </a:r>
            <a:r>
              <a:rPr lang="en-GB" sz="22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 actionPerformed(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22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			java.awt.event.ActionEvent e)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22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en-GB" sz="22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MS Gothic" pitchFamily="2"/>
                <a:cs typeface="Tahoma" pitchFamily="2"/>
              </a:rPr>
              <a:t>// Faire une action quand il est cliqué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22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		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22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	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);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7C0F72B-066E-4A50-BEDA-7EF4154702D6}"/>
              </a:ext>
            </a:extLst>
          </p:cNvPr>
          <p:cNvSpPr/>
          <p:nvPr/>
        </p:nvSpPr>
        <p:spPr>
          <a:xfrm>
            <a:off x="586440" y="1710720"/>
            <a:ext cx="8881560" cy="885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Association du Listener et actions en même temps (classe anonyme) 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DC66766B-CC42-4914-879E-C9734FEA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1A7A3B-5310-4DE7-87B9-3DF0CE532C44}" type="slidenum">
              <a:t>22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BB8CF3-25C1-4D7F-9952-7C1CD72F1DC4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Interface ActionListener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1C1C21F-F5D8-4EDC-837C-5E71507A83DD}"/>
              </a:ext>
            </a:extLst>
          </p:cNvPr>
          <p:cNvSpPr/>
          <p:nvPr/>
        </p:nvSpPr>
        <p:spPr>
          <a:xfrm>
            <a:off x="1114559" y="2193840"/>
            <a:ext cx="7921440" cy="2838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MS Gothic" pitchFamily="2"/>
                <a:cs typeface="Tahoma" pitchFamily="2"/>
              </a:rPr>
              <a:t>public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MS Gothic" pitchFamily="2"/>
                <a:cs typeface="Tahoma" pitchFamily="2"/>
              </a:rPr>
              <a:t>class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 SubscriptionAction 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MS Gothic" pitchFamily="2"/>
                <a:cs typeface="Tahoma" pitchFamily="2"/>
              </a:rPr>
              <a:t>implements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 ActionListener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MS Gothic" pitchFamily="2"/>
                <a:cs typeface="Tahoma" pitchFamily="2"/>
              </a:rPr>
              <a:t>public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MS Gothic" pitchFamily="2"/>
                <a:cs typeface="Tahoma" pitchFamily="2"/>
              </a:rPr>
              <a:t>void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 actionPerformed(ActionEvent e)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		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MS Gothic" pitchFamily="2"/>
                <a:cs typeface="Tahoma" pitchFamily="2"/>
              </a:rPr>
              <a:t>// action command permet d'utiliser un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20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MS Gothic" pitchFamily="2"/>
                <a:cs typeface="Tahoma" pitchFamily="2"/>
              </a:rPr>
              <a:t>      //Listener avec plusieurs composants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		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MS Gothic" pitchFamily="2"/>
                <a:cs typeface="Tahoma" pitchFamily="2"/>
              </a:rPr>
              <a:t>if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(e.getActionCommand().equals(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212BF7"/>
                </a:solidFill>
                <a:latin typeface="Courier New" pitchFamily="49"/>
                <a:ea typeface="MS Gothic" pitchFamily="2"/>
                <a:cs typeface="Tahoma" pitchFamily="2"/>
              </a:rPr>
              <a:t>"quitter"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))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		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479B8F"/>
                </a:solidFill>
                <a:latin typeface="Courier New" pitchFamily="49"/>
                <a:ea typeface="MS Gothic" pitchFamily="2"/>
                <a:cs typeface="Tahoma" pitchFamily="2"/>
              </a:rPr>
              <a:t>// Action Exit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     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2F8FCBBE-D63D-49DA-9220-287DDBF190C0}"/>
              </a:ext>
            </a:extLst>
          </p:cNvPr>
          <p:cNvSpPr/>
          <p:nvPr/>
        </p:nvSpPr>
        <p:spPr>
          <a:xfrm>
            <a:off x="1054080" y="1638719"/>
            <a:ext cx="7620120" cy="46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Plus propre, dans une autre classe :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8DABD42F-B998-452E-AFFE-F0A8302D11D9}"/>
              </a:ext>
            </a:extLst>
          </p:cNvPr>
          <p:cNvSpPr/>
          <p:nvPr/>
        </p:nvSpPr>
        <p:spPr>
          <a:xfrm>
            <a:off x="1077840" y="5832719"/>
            <a:ext cx="7921800" cy="1008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jButton.setActionCommand(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212BF7"/>
                </a:solidFill>
                <a:latin typeface="Courier New" pitchFamily="49"/>
                <a:ea typeface="MS Gothic" pitchFamily="2"/>
                <a:cs typeface="Tahoma" pitchFamily="2"/>
              </a:rPr>
              <a:t>"quitter");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jButton.addActionListener(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550055"/>
                </a:solidFill>
                <a:latin typeface="Courier New" pitchFamily="49"/>
                <a:ea typeface="MS Gothic" pitchFamily="2"/>
                <a:cs typeface="Tahoma" pitchFamily="2"/>
              </a:rPr>
              <a:t>new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2000" b="1" i="0" u="none" strike="noStrike" kern="1200">
                <a:ln>
                  <a:noFill/>
                </a:ln>
                <a:solidFill>
                  <a:srgbClr val="0A3C66"/>
                </a:solidFill>
                <a:latin typeface="Courier New" pitchFamily="49"/>
                <a:ea typeface="MS Gothic" pitchFamily="2"/>
                <a:cs typeface="Tahoma" pitchFamily="2"/>
              </a:rPr>
              <a:t>	 SubscriptionAction());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9B3FD363-2CA9-443A-B791-3C02E0C71804}"/>
              </a:ext>
            </a:extLst>
          </p:cNvPr>
          <p:cNvSpPr/>
          <p:nvPr/>
        </p:nvSpPr>
        <p:spPr>
          <a:xfrm>
            <a:off x="1079639" y="5223240"/>
            <a:ext cx="7619760" cy="462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Dans l'interface graphique 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82C5E0-553E-427C-8B39-898C6CCB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F0F9D2-0E87-4FCF-963D-0EA912F7CBE5}" type="slidenum">
              <a:t>23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9F70E0-B617-4590-A79C-3802B1FD0F64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Application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EE2B66-9056-4B52-B6FA-3FE4F86C2101}"/>
              </a:ext>
            </a:extLst>
          </p:cNvPr>
          <p:cNvSpPr txBox="1"/>
          <p:nvPr/>
        </p:nvSpPr>
        <p:spPr>
          <a:xfrm>
            <a:off x="503999" y="1835999"/>
            <a:ext cx="9000000" cy="14846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en-GB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Test de plusieurs actions :</a:t>
            </a:r>
          </a:p>
          <a:p>
            <a:pPr marL="338040" marR="0" lvl="0" indent="-33804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en-GB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338040" marR="0" lvl="0" indent="-33804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en-GB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 Implémentation d'ActionListener, MouseListener 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E8A01C-9A03-4EF4-A26F-BD2199B2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40B782-8CDB-4E6B-9937-62DA8E58862D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4F40EBB-4DBE-4285-9BF3-81F2DCABF778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Outils WYSIWYG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D7B918-5B33-4AB8-9A31-227F3ACF9F63}"/>
              </a:ext>
            </a:extLst>
          </p:cNvPr>
          <p:cNvSpPr txBox="1"/>
          <p:nvPr/>
        </p:nvSpPr>
        <p:spPr>
          <a:xfrm>
            <a:off x="540000" y="1908360"/>
            <a:ext cx="9000000" cy="4822302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en-GB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What You See Is What You Get</a:t>
            </a:r>
          </a:p>
          <a:p>
            <a:pPr marL="338040" marR="0" lvl="0" indent="-33804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en-GB" sz="2600" b="0" i="0" u="none" strike="noStrike" kern="1200" dirty="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en-GB" sz="26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Certains</a:t>
            </a:r>
            <a:r>
              <a:rPr lang="en-GB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IDE </a:t>
            </a:r>
            <a:r>
              <a:rPr lang="en-GB" sz="26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fournissent</a:t>
            </a:r>
            <a:r>
              <a:rPr lang="en-GB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6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leur</a:t>
            </a:r>
            <a:r>
              <a:rPr lang="en-GB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600" b="0" i="0" u="none" strike="noStrike" kern="120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propre</a:t>
            </a:r>
            <a:r>
              <a:rPr lang="en-GB" sz="2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plugin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Visual Editor Plugin (VEP) : le plugin </a:t>
            </a:r>
            <a:r>
              <a:rPr lang="en-GB" sz="2600" b="0" i="0" u="none" strike="noStrike" kern="120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officiel</a:t>
            </a: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, </a:t>
            </a:r>
            <a:r>
              <a:rPr lang="en-GB" sz="2600" b="0" i="0" u="none" strike="noStrike" kern="120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gratuit</a:t>
            </a: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, </a:t>
            </a:r>
            <a:r>
              <a:rPr lang="en-GB" sz="2600" b="0" i="0" u="none" strike="noStrike" kern="120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gère</a:t>
            </a: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swing et SWT.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Swing designer, SWT designer et </a:t>
            </a:r>
            <a:r>
              <a:rPr lang="en-GB" sz="2600" b="1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Window Builder</a:t>
            </a: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qui englobe les deux </a:t>
            </a:r>
            <a:r>
              <a:rPr lang="en-GB" sz="2600" b="0" i="0" u="none" strike="noStrike" kern="120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précédents</a:t>
            </a: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: </a:t>
            </a:r>
            <a:r>
              <a:rPr lang="en-GB" sz="2600" b="0" i="0" u="none" strike="noStrike" kern="120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parmi</a:t>
            </a: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les </a:t>
            </a:r>
            <a:r>
              <a:rPr lang="en-GB" sz="2600" b="0" i="0" u="none" strike="noStrike" kern="120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meilleurs</a:t>
            </a: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 </a:t>
            </a:r>
            <a:r>
              <a:rPr lang="en-GB" sz="2600" b="0" i="0" u="none" strike="noStrike" kern="120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Payants</a:t>
            </a: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, </a:t>
            </a:r>
            <a:r>
              <a:rPr lang="en-GB" sz="2600" b="0" i="0" u="none" strike="noStrike" kern="120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ils</a:t>
            </a: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600" b="0" i="0" u="none" strike="noStrike" kern="120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gèrent</a:t>
            </a: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Swing et/</a:t>
            </a:r>
            <a:r>
              <a:rPr lang="en-GB" sz="2600" b="0" i="0" u="none" strike="noStrike" kern="120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ou</a:t>
            </a: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SWT (</a:t>
            </a:r>
            <a:r>
              <a:rPr lang="en-GB" sz="2600" b="0" i="0" u="none" strike="noStrike" kern="120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en</a:t>
            </a: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600" b="0" i="0" u="none" strike="noStrike" kern="120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fonction</a:t>
            </a: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des versions).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969696"/>
              </a:buClr>
              <a:buSzPct val="100000"/>
              <a:buFont typeface="Wingdings" pitchFamily="2"/>
              <a:buChar char=""/>
              <a:tabLst/>
            </a:pPr>
            <a:r>
              <a:rPr lang="en-GB" sz="2600" b="0" i="0" u="none" strike="noStrike" kern="120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Jigloo</a:t>
            </a: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600" b="0" i="0" u="none" strike="noStrike" kern="120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Gratuit</a:t>
            </a: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pour usage non commercial, </a:t>
            </a:r>
            <a:r>
              <a:rPr lang="en-GB" sz="2600" b="0" i="0" u="none" strike="noStrike" kern="1200" baseline="0" dirty="0" err="1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gère</a:t>
            </a:r>
            <a:r>
              <a:rPr lang="en-GB" sz="2600" b="0" i="0" u="none" strike="noStrike" kern="1200" baseline="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SWT et Swing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ce réservé du numéro de diapositive 3">
            <a:extLst>
              <a:ext uri="{FF2B5EF4-FFF2-40B4-BE49-F238E27FC236}">
                <a16:creationId xmlns:a16="http://schemas.microsoft.com/office/drawing/2014/main" id="{3127B1D4-951A-463F-9CB6-36F5ADF6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78FF66-114D-455A-8D9D-DDB8B59E5305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1FFDE35-90DC-47B6-90ED-A30860CC1307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Conteneurs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20451F-5A1F-4546-9150-F4D2EE383E79}"/>
              </a:ext>
            </a:extLst>
          </p:cNvPr>
          <p:cNvSpPr txBox="1"/>
          <p:nvPr/>
        </p:nvSpPr>
        <p:spPr>
          <a:xfrm>
            <a:off x="540000" y="1620360"/>
            <a:ext cx="9000000" cy="485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Un Conteneur peut regrouper plusieurs composants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F70FFA4-67AE-418E-93BE-45C62CD2AC8F}"/>
              </a:ext>
            </a:extLst>
          </p:cNvPr>
          <p:cNvGrpSpPr/>
          <p:nvPr/>
        </p:nvGrpSpPr>
        <p:grpSpPr>
          <a:xfrm>
            <a:off x="608040" y="2232000"/>
            <a:ext cx="1371960" cy="3565440"/>
            <a:chOff x="608040" y="2232000"/>
            <a:chExt cx="1371960" cy="356544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345430F-2FC2-4AA0-8596-ADC83607196A}"/>
                </a:ext>
              </a:extLst>
            </p:cNvPr>
            <p:cNvSpPr txBox="1"/>
            <p:nvPr/>
          </p:nvSpPr>
          <p:spPr>
            <a:xfrm>
              <a:off x="608040" y="2232000"/>
              <a:ext cx="800280" cy="228960"/>
            </a:xfrm>
            <a:prstGeom prst="rect">
              <a:avLst/>
            </a:prstGeom>
            <a:solidFill>
              <a:srgbClr val="FFFFFF">
                <a:alpha val="15000"/>
              </a:srgbClr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7640" tIns="10800" rIns="17640" bIns="10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1" i="0" u="none" strike="noStrike" kern="1200">
                  <a:ln>
                    <a:noFill/>
                  </a:ln>
                  <a:latin typeface="Times New Roman" pitchFamily="18"/>
                  <a:ea typeface="Times New Roman" pitchFamily="18"/>
                  <a:cs typeface="Times New Roman" pitchFamily="18"/>
                </a:rPr>
                <a:t>Container</a:t>
              </a:r>
            </a:p>
          </p:txBody>
        </p:sp>
        <p:sp>
          <p:nvSpPr>
            <p:cNvPr id="6" name="Connecteur droit 5">
              <a:extLst>
                <a:ext uri="{FF2B5EF4-FFF2-40B4-BE49-F238E27FC236}">
                  <a16:creationId xmlns:a16="http://schemas.microsoft.com/office/drawing/2014/main" id="{4A783160-C4D0-4B1E-BE52-3B4468D52A1A}"/>
                </a:ext>
              </a:extLst>
            </p:cNvPr>
            <p:cNvSpPr/>
            <p:nvPr/>
          </p:nvSpPr>
          <p:spPr>
            <a:xfrm>
              <a:off x="672840" y="2488680"/>
              <a:ext cx="0" cy="31856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D73D43-EDC1-4A4A-B9A1-327EAAE33027}"/>
                </a:ext>
              </a:extLst>
            </p:cNvPr>
            <p:cNvSpPr txBox="1"/>
            <p:nvPr/>
          </p:nvSpPr>
          <p:spPr>
            <a:xfrm>
              <a:off x="760319" y="2521080"/>
              <a:ext cx="800280" cy="228960"/>
            </a:xfrm>
            <a:prstGeom prst="rect">
              <a:avLst/>
            </a:prstGeom>
            <a:solidFill>
              <a:srgbClr val="FFFFFF">
                <a:alpha val="15000"/>
              </a:srgbClr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7640" tIns="10800" rIns="17640" bIns="10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1" i="0" u="none" strike="noStrike" kern="1200">
                  <a:ln>
                    <a:noFill/>
                  </a:ln>
                  <a:latin typeface="Times New Roman" pitchFamily="18"/>
                  <a:ea typeface="Times New Roman" pitchFamily="18"/>
                  <a:cs typeface="Times New Roman" pitchFamily="18"/>
                </a:rPr>
                <a:t>Window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80DF243-CF37-4398-BA8B-7FAD3AAED8A5}"/>
                </a:ext>
              </a:extLst>
            </p:cNvPr>
            <p:cNvSpPr txBox="1"/>
            <p:nvPr/>
          </p:nvSpPr>
          <p:spPr>
            <a:xfrm>
              <a:off x="951120" y="2809800"/>
              <a:ext cx="800280" cy="228960"/>
            </a:xfrm>
            <a:prstGeom prst="rect">
              <a:avLst/>
            </a:prstGeom>
            <a:solidFill>
              <a:srgbClr val="FFFFFF">
                <a:alpha val="15000"/>
              </a:srgbClr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7640" tIns="10800" rIns="17640" bIns="10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1" i="0" u="none" strike="noStrike" kern="1200">
                  <a:ln>
                    <a:noFill/>
                  </a:ln>
                  <a:latin typeface="Times New Roman" pitchFamily="18"/>
                  <a:ea typeface="Times New Roman" pitchFamily="18"/>
                  <a:cs typeface="Times New Roman" pitchFamily="18"/>
                </a:rPr>
                <a:t>Frame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4C76556-FC0B-4927-8096-0176ED03642C}"/>
                </a:ext>
              </a:extLst>
            </p:cNvPr>
            <p:cNvSpPr txBox="1"/>
            <p:nvPr/>
          </p:nvSpPr>
          <p:spPr>
            <a:xfrm>
              <a:off x="1179720" y="3088080"/>
              <a:ext cx="800280" cy="228960"/>
            </a:xfrm>
            <a:prstGeom prst="rect">
              <a:avLst/>
            </a:prstGeom>
            <a:solidFill>
              <a:srgbClr val="FFFFFF">
                <a:alpha val="15000"/>
              </a:srgbClr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7640" tIns="10800" rIns="17640" bIns="10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1" i="0" u="none" strike="noStrike" kern="1200">
                  <a:ln>
                    <a:noFill/>
                  </a:ln>
                  <a:latin typeface="Times New Roman" pitchFamily="18"/>
                  <a:ea typeface="Times New Roman" pitchFamily="18"/>
                  <a:cs typeface="Times New Roman" pitchFamily="18"/>
                </a:rPr>
                <a:t>JFrame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8923598-FCE4-4562-8B2C-3322ADCF86A9}"/>
                </a:ext>
              </a:extLst>
            </p:cNvPr>
            <p:cNvSpPr txBox="1"/>
            <p:nvPr/>
          </p:nvSpPr>
          <p:spPr>
            <a:xfrm>
              <a:off x="951120" y="3366000"/>
              <a:ext cx="800280" cy="228960"/>
            </a:xfrm>
            <a:prstGeom prst="rect">
              <a:avLst/>
            </a:prstGeom>
            <a:solidFill>
              <a:srgbClr val="FFFFFF">
                <a:alpha val="15000"/>
              </a:srgbClr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7640" tIns="10800" rIns="17640" bIns="10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1" i="0" u="none" strike="noStrike" kern="1200">
                  <a:ln>
                    <a:noFill/>
                  </a:ln>
                  <a:latin typeface="Times New Roman" pitchFamily="18"/>
                  <a:ea typeface="Times New Roman" pitchFamily="18"/>
                  <a:cs typeface="Times New Roman" pitchFamily="18"/>
                </a:rPr>
                <a:t>Dialog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DEFCC4C-802B-4BB6-B436-986CF92F488D}"/>
                </a:ext>
              </a:extLst>
            </p:cNvPr>
            <p:cNvSpPr txBox="1"/>
            <p:nvPr/>
          </p:nvSpPr>
          <p:spPr>
            <a:xfrm>
              <a:off x="1179720" y="3633480"/>
              <a:ext cx="800280" cy="228960"/>
            </a:xfrm>
            <a:prstGeom prst="rect">
              <a:avLst/>
            </a:prstGeom>
            <a:solidFill>
              <a:srgbClr val="FFFFFF">
                <a:alpha val="15000"/>
              </a:srgbClr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7640" tIns="10800" rIns="17640" bIns="10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1" i="0" u="none" strike="noStrike" kern="1200">
                  <a:ln>
                    <a:noFill/>
                  </a:ln>
                  <a:latin typeface="Times New Roman" pitchFamily="18"/>
                  <a:ea typeface="Times New Roman" pitchFamily="18"/>
                  <a:cs typeface="Times New Roman" pitchFamily="18"/>
                </a:rPr>
                <a:t>FileDialog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F7D5644-F458-4908-91E3-669B16D280E1}"/>
                </a:ext>
              </a:extLst>
            </p:cNvPr>
            <p:cNvSpPr txBox="1"/>
            <p:nvPr/>
          </p:nvSpPr>
          <p:spPr>
            <a:xfrm>
              <a:off x="1179720" y="3911760"/>
              <a:ext cx="800280" cy="228960"/>
            </a:xfrm>
            <a:prstGeom prst="rect">
              <a:avLst/>
            </a:prstGeom>
            <a:solidFill>
              <a:srgbClr val="FFFFFF">
                <a:alpha val="15000"/>
              </a:srgbClr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7640" tIns="10800" rIns="17640" bIns="10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1" i="0" u="none" strike="noStrike" kern="1200">
                  <a:ln>
                    <a:noFill/>
                  </a:ln>
                  <a:latin typeface="Times New Roman" pitchFamily="18"/>
                  <a:ea typeface="Times New Roman" pitchFamily="18"/>
                  <a:cs typeface="Times New Roman" pitchFamily="18"/>
                </a:rPr>
                <a:t>JDialog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BACF8A4-B4BA-4BDE-BD95-99D7A13E1AD3}"/>
                </a:ext>
              </a:extLst>
            </p:cNvPr>
            <p:cNvSpPr txBox="1"/>
            <p:nvPr/>
          </p:nvSpPr>
          <p:spPr>
            <a:xfrm>
              <a:off x="951120" y="4200480"/>
              <a:ext cx="800280" cy="228960"/>
            </a:xfrm>
            <a:prstGeom prst="rect">
              <a:avLst/>
            </a:prstGeom>
            <a:solidFill>
              <a:srgbClr val="FFFFFF">
                <a:alpha val="15000"/>
              </a:srgbClr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7640" tIns="10800" rIns="17640" bIns="10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1" i="0" u="none" strike="noStrike" kern="1200">
                  <a:ln>
                    <a:noFill/>
                  </a:ln>
                  <a:latin typeface="Times New Roman" pitchFamily="18"/>
                  <a:ea typeface="Times New Roman" pitchFamily="18"/>
                  <a:cs typeface="Times New Roman" pitchFamily="18"/>
                </a:rPr>
                <a:t>JWindow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1D8DCD5-7980-4DBF-87D9-47AC1196B03E}"/>
                </a:ext>
              </a:extLst>
            </p:cNvPr>
            <p:cNvSpPr txBox="1"/>
            <p:nvPr/>
          </p:nvSpPr>
          <p:spPr>
            <a:xfrm>
              <a:off x="765360" y="4478760"/>
              <a:ext cx="800280" cy="228960"/>
            </a:xfrm>
            <a:prstGeom prst="rect">
              <a:avLst/>
            </a:prstGeom>
            <a:solidFill>
              <a:srgbClr val="FFFFFF">
                <a:alpha val="15000"/>
              </a:srgbClr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7640" tIns="10800" rIns="17640" bIns="10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1" i="0" u="none" strike="noStrike" kern="1200">
                  <a:ln>
                    <a:noFill/>
                  </a:ln>
                  <a:latin typeface="Times New Roman" pitchFamily="18"/>
                  <a:ea typeface="Times New Roman" pitchFamily="18"/>
                  <a:cs typeface="Times New Roman" pitchFamily="18"/>
                </a:rPr>
                <a:t>ScrollPane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8FCCB6C-4B36-454C-B698-BB0433DD02B4}"/>
                </a:ext>
              </a:extLst>
            </p:cNvPr>
            <p:cNvSpPr txBox="1"/>
            <p:nvPr/>
          </p:nvSpPr>
          <p:spPr>
            <a:xfrm>
              <a:off x="950400" y="5018400"/>
              <a:ext cx="800280" cy="228960"/>
            </a:xfrm>
            <a:prstGeom prst="rect">
              <a:avLst/>
            </a:prstGeom>
            <a:solidFill>
              <a:srgbClr val="FFFFFF">
                <a:alpha val="15000"/>
              </a:srgbClr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7640" tIns="10800" rIns="17640" bIns="10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1" i="0" u="none" strike="noStrike" kern="1200">
                  <a:ln>
                    <a:noFill/>
                  </a:ln>
                  <a:latin typeface="Times New Roman" pitchFamily="18"/>
                  <a:ea typeface="Times New Roman" pitchFamily="18"/>
                  <a:cs typeface="Times New Roman" pitchFamily="18"/>
                </a:rPr>
                <a:t>Applet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9E56843-3AAB-42A8-B83B-EFA07F7942AC}"/>
                </a:ext>
              </a:extLst>
            </p:cNvPr>
            <p:cNvSpPr txBox="1"/>
            <p:nvPr/>
          </p:nvSpPr>
          <p:spPr>
            <a:xfrm>
              <a:off x="1179720" y="5296680"/>
              <a:ext cx="800280" cy="228960"/>
            </a:xfrm>
            <a:prstGeom prst="rect">
              <a:avLst/>
            </a:prstGeom>
            <a:solidFill>
              <a:srgbClr val="FFFFFF">
                <a:alpha val="15000"/>
              </a:srgbClr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7640" tIns="10800" rIns="17640" bIns="10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1" i="0" u="none" strike="noStrike" kern="1200">
                  <a:ln>
                    <a:noFill/>
                  </a:ln>
                  <a:latin typeface="Times New Roman" pitchFamily="18"/>
                  <a:ea typeface="Times New Roman" pitchFamily="18"/>
                  <a:cs typeface="Times New Roman" pitchFamily="18"/>
                </a:rPr>
                <a:t>JApplet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0661A77-654A-418C-9B12-2DB1BB7499A8}"/>
                </a:ext>
              </a:extLst>
            </p:cNvPr>
            <p:cNvSpPr txBox="1"/>
            <p:nvPr/>
          </p:nvSpPr>
          <p:spPr>
            <a:xfrm>
              <a:off x="765360" y="5568480"/>
              <a:ext cx="985680" cy="228960"/>
            </a:xfrm>
            <a:prstGeom prst="rect">
              <a:avLst/>
            </a:prstGeom>
            <a:solidFill>
              <a:srgbClr val="FFFFFF">
                <a:alpha val="15000"/>
              </a:srgbClr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7640" tIns="10800" rIns="17640" bIns="10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1" i="0" u="none" strike="noStrike" kern="1200">
                  <a:ln>
                    <a:noFill/>
                  </a:ln>
                  <a:latin typeface="Times New Roman" pitchFamily="18"/>
                  <a:ea typeface="Times New Roman" pitchFamily="18"/>
                  <a:cs typeface="Times New Roman" pitchFamily="18"/>
                </a:rPr>
                <a:t>JComponent</a:t>
              </a:r>
            </a:p>
          </p:txBody>
        </p:sp>
        <p:sp>
          <p:nvSpPr>
            <p:cNvPr id="18" name="Connecteur droit 17">
              <a:extLst>
                <a:ext uri="{FF2B5EF4-FFF2-40B4-BE49-F238E27FC236}">
                  <a16:creationId xmlns:a16="http://schemas.microsoft.com/office/drawing/2014/main" id="{6D3735C0-A0E7-4D5C-B43E-EB31FEAFDB31}"/>
                </a:ext>
              </a:extLst>
            </p:cNvPr>
            <p:cNvSpPr/>
            <p:nvPr/>
          </p:nvSpPr>
          <p:spPr>
            <a:xfrm>
              <a:off x="722520" y="2689200"/>
              <a:ext cx="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9" name="Connecteur droit 18">
              <a:extLst>
                <a:ext uri="{FF2B5EF4-FFF2-40B4-BE49-F238E27FC236}">
                  <a16:creationId xmlns:a16="http://schemas.microsoft.com/office/drawing/2014/main" id="{F427132E-A6D1-45E8-B102-6AF88C9D96C4}"/>
                </a:ext>
              </a:extLst>
            </p:cNvPr>
            <p:cNvSpPr/>
            <p:nvPr/>
          </p:nvSpPr>
          <p:spPr>
            <a:xfrm>
              <a:off x="679320" y="2624400"/>
              <a:ext cx="7920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0" name="Connecteur droit 19">
              <a:extLst>
                <a:ext uri="{FF2B5EF4-FFF2-40B4-BE49-F238E27FC236}">
                  <a16:creationId xmlns:a16="http://schemas.microsoft.com/office/drawing/2014/main" id="{76123A34-7C26-4457-AC4F-649D4DA926B0}"/>
                </a:ext>
              </a:extLst>
            </p:cNvPr>
            <p:cNvSpPr/>
            <p:nvPr/>
          </p:nvSpPr>
          <p:spPr>
            <a:xfrm>
              <a:off x="672840" y="5671800"/>
              <a:ext cx="7920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1" name="Connecteur droit 20">
              <a:extLst>
                <a:ext uri="{FF2B5EF4-FFF2-40B4-BE49-F238E27FC236}">
                  <a16:creationId xmlns:a16="http://schemas.microsoft.com/office/drawing/2014/main" id="{AA016EC8-9E98-4623-A5D4-1B996137DBC1}"/>
                </a:ext>
              </a:extLst>
            </p:cNvPr>
            <p:cNvSpPr/>
            <p:nvPr/>
          </p:nvSpPr>
          <p:spPr>
            <a:xfrm>
              <a:off x="683640" y="4592880"/>
              <a:ext cx="79199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2" name="Connecteur droit 21">
              <a:extLst>
                <a:ext uri="{FF2B5EF4-FFF2-40B4-BE49-F238E27FC236}">
                  <a16:creationId xmlns:a16="http://schemas.microsoft.com/office/drawing/2014/main" id="{96182A23-8ACB-4DDA-BF04-D08582554AD1}"/>
                </a:ext>
              </a:extLst>
            </p:cNvPr>
            <p:cNvSpPr/>
            <p:nvPr/>
          </p:nvSpPr>
          <p:spPr>
            <a:xfrm>
              <a:off x="834839" y="2813760"/>
              <a:ext cx="0" cy="14756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3" name="Connecteur droit 22">
              <a:extLst>
                <a:ext uri="{FF2B5EF4-FFF2-40B4-BE49-F238E27FC236}">
                  <a16:creationId xmlns:a16="http://schemas.microsoft.com/office/drawing/2014/main" id="{961653E2-1C77-49BE-9AD1-1F657784BA93}"/>
                </a:ext>
              </a:extLst>
            </p:cNvPr>
            <p:cNvSpPr/>
            <p:nvPr/>
          </p:nvSpPr>
          <p:spPr>
            <a:xfrm>
              <a:off x="853199" y="3469679"/>
              <a:ext cx="792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4" name="Connecteur droit 23">
              <a:extLst>
                <a:ext uri="{FF2B5EF4-FFF2-40B4-BE49-F238E27FC236}">
                  <a16:creationId xmlns:a16="http://schemas.microsoft.com/office/drawing/2014/main" id="{A0035818-DE7B-44FF-A8D1-0602BD4870E4}"/>
                </a:ext>
              </a:extLst>
            </p:cNvPr>
            <p:cNvSpPr/>
            <p:nvPr/>
          </p:nvSpPr>
          <p:spPr>
            <a:xfrm>
              <a:off x="845639" y="4305960"/>
              <a:ext cx="864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5" name="Connecteur droit 24">
              <a:extLst>
                <a:ext uri="{FF2B5EF4-FFF2-40B4-BE49-F238E27FC236}">
                  <a16:creationId xmlns:a16="http://schemas.microsoft.com/office/drawing/2014/main" id="{EC6E8071-0CD0-44DD-A07D-D1D2B4E1FFA7}"/>
                </a:ext>
              </a:extLst>
            </p:cNvPr>
            <p:cNvSpPr/>
            <p:nvPr/>
          </p:nvSpPr>
          <p:spPr>
            <a:xfrm>
              <a:off x="853199" y="2924279"/>
              <a:ext cx="792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6" name="Connecteur droit 25">
              <a:extLst>
                <a:ext uri="{FF2B5EF4-FFF2-40B4-BE49-F238E27FC236}">
                  <a16:creationId xmlns:a16="http://schemas.microsoft.com/office/drawing/2014/main" id="{284CF0F5-DF7C-481A-96D3-39179D9AA0FF}"/>
                </a:ext>
              </a:extLst>
            </p:cNvPr>
            <p:cNvSpPr/>
            <p:nvPr/>
          </p:nvSpPr>
          <p:spPr>
            <a:xfrm>
              <a:off x="1065239" y="3070800"/>
              <a:ext cx="0" cy="1580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7" name="Connecteur droit 26">
              <a:extLst>
                <a:ext uri="{FF2B5EF4-FFF2-40B4-BE49-F238E27FC236}">
                  <a16:creationId xmlns:a16="http://schemas.microsoft.com/office/drawing/2014/main" id="{2BBD2D66-4609-4BD8-B165-A9999AC6D7C3}"/>
                </a:ext>
              </a:extLst>
            </p:cNvPr>
            <p:cNvSpPr/>
            <p:nvPr/>
          </p:nvSpPr>
          <p:spPr>
            <a:xfrm>
              <a:off x="1065239" y="3594600"/>
              <a:ext cx="0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8" name="Connecteur droit 27">
              <a:extLst>
                <a:ext uri="{FF2B5EF4-FFF2-40B4-BE49-F238E27FC236}">
                  <a16:creationId xmlns:a16="http://schemas.microsoft.com/office/drawing/2014/main" id="{1B0AD6EA-C9F1-4492-9503-30391BB4104D}"/>
                </a:ext>
              </a:extLst>
            </p:cNvPr>
            <p:cNvSpPr/>
            <p:nvPr/>
          </p:nvSpPr>
          <p:spPr>
            <a:xfrm>
              <a:off x="1067760" y="3245400"/>
              <a:ext cx="7920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9" name="Connecteur droit 28">
              <a:extLst>
                <a:ext uri="{FF2B5EF4-FFF2-40B4-BE49-F238E27FC236}">
                  <a16:creationId xmlns:a16="http://schemas.microsoft.com/office/drawing/2014/main" id="{42CDABE9-61A8-4C3A-89FD-9516E7C09278}"/>
                </a:ext>
              </a:extLst>
            </p:cNvPr>
            <p:cNvSpPr/>
            <p:nvPr/>
          </p:nvSpPr>
          <p:spPr>
            <a:xfrm>
              <a:off x="1070280" y="4050000"/>
              <a:ext cx="7920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0" name="Connecteur droit 29">
              <a:extLst>
                <a:ext uri="{FF2B5EF4-FFF2-40B4-BE49-F238E27FC236}">
                  <a16:creationId xmlns:a16="http://schemas.microsoft.com/office/drawing/2014/main" id="{004BFF9B-03D7-4FF6-9B75-BB9BE0356250}"/>
                </a:ext>
              </a:extLst>
            </p:cNvPr>
            <p:cNvSpPr/>
            <p:nvPr/>
          </p:nvSpPr>
          <p:spPr>
            <a:xfrm>
              <a:off x="1071720" y="3745080"/>
              <a:ext cx="7920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D2BF2EB-2CF6-4BF1-85FF-D5D1A901131F}"/>
                </a:ext>
              </a:extLst>
            </p:cNvPr>
            <p:cNvSpPr txBox="1"/>
            <p:nvPr/>
          </p:nvSpPr>
          <p:spPr>
            <a:xfrm>
              <a:off x="761040" y="4746600"/>
              <a:ext cx="800280" cy="228960"/>
            </a:xfrm>
            <a:prstGeom prst="rect">
              <a:avLst/>
            </a:prstGeom>
            <a:solidFill>
              <a:srgbClr val="FFFFFF">
                <a:alpha val="15000"/>
              </a:srgbClr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7640" tIns="10800" rIns="17640" bIns="108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200" b="1" i="0" u="none" strike="noStrike" kern="1200">
                  <a:ln>
                    <a:noFill/>
                  </a:ln>
                  <a:latin typeface="Times New Roman" pitchFamily="18"/>
                  <a:ea typeface="Times New Roman" pitchFamily="18"/>
                  <a:cs typeface="Times New Roman" pitchFamily="18"/>
                </a:rPr>
                <a:t>Panel</a:t>
              </a:r>
            </a:p>
          </p:txBody>
        </p:sp>
        <p:sp>
          <p:nvSpPr>
            <p:cNvPr id="32" name="Connecteur droit 31">
              <a:extLst>
                <a:ext uri="{FF2B5EF4-FFF2-40B4-BE49-F238E27FC236}">
                  <a16:creationId xmlns:a16="http://schemas.microsoft.com/office/drawing/2014/main" id="{0A083E80-CE3F-405B-9DFE-7431BD9D73E5}"/>
                </a:ext>
              </a:extLst>
            </p:cNvPr>
            <p:cNvSpPr/>
            <p:nvPr/>
          </p:nvSpPr>
          <p:spPr>
            <a:xfrm>
              <a:off x="672840" y="4853160"/>
              <a:ext cx="7920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3" name="Connecteur droit 32">
              <a:extLst>
                <a:ext uri="{FF2B5EF4-FFF2-40B4-BE49-F238E27FC236}">
                  <a16:creationId xmlns:a16="http://schemas.microsoft.com/office/drawing/2014/main" id="{22A5741E-C1A6-4158-BAEF-E7D7F104BC6D}"/>
                </a:ext>
              </a:extLst>
            </p:cNvPr>
            <p:cNvSpPr/>
            <p:nvPr/>
          </p:nvSpPr>
          <p:spPr>
            <a:xfrm>
              <a:off x="836640" y="4996800"/>
              <a:ext cx="0" cy="1144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4" name="Connecteur droit 33">
              <a:extLst>
                <a:ext uri="{FF2B5EF4-FFF2-40B4-BE49-F238E27FC236}">
                  <a16:creationId xmlns:a16="http://schemas.microsoft.com/office/drawing/2014/main" id="{0C59A75B-82CF-4ECE-927E-FAB2AFA3ECC5}"/>
                </a:ext>
              </a:extLst>
            </p:cNvPr>
            <p:cNvSpPr/>
            <p:nvPr/>
          </p:nvSpPr>
          <p:spPr>
            <a:xfrm>
              <a:off x="836640" y="5110560"/>
              <a:ext cx="11448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5" name="Connecteur droit 34">
              <a:extLst>
                <a:ext uri="{FF2B5EF4-FFF2-40B4-BE49-F238E27FC236}">
                  <a16:creationId xmlns:a16="http://schemas.microsoft.com/office/drawing/2014/main" id="{42B4A097-4DCB-47F1-9292-8746844B0018}"/>
                </a:ext>
              </a:extLst>
            </p:cNvPr>
            <p:cNvSpPr/>
            <p:nvPr/>
          </p:nvSpPr>
          <p:spPr>
            <a:xfrm>
              <a:off x="1042919" y="5410800"/>
              <a:ext cx="11448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36" name="Connecteur droit 35">
              <a:extLst>
                <a:ext uri="{FF2B5EF4-FFF2-40B4-BE49-F238E27FC236}">
                  <a16:creationId xmlns:a16="http://schemas.microsoft.com/office/drawing/2014/main" id="{73540887-3013-4ED1-B3F4-ABB03040D37E}"/>
                </a:ext>
              </a:extLst>
            </p:cNvPr>
            <p:cNvSpPr/>
            <p:nvPr/>
          </p:nvSpPr>
          <p:spPr>
            <a:xfrm>
              <a:off x="1032120" y="5285880"/>
              <a:ext cx="0" cy="1144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60" tIns="82440" rIns="158760" bIns="8244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DF7E38E8-D745-4DDA-8167-87EFC8EC2D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93960" y="2412000"/>
            <a:ext cx="2066040" cy="1256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790F5581-C5DC-4320-86F8-FAD8548BF72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020000" y="2014919"/>
            <a:ext cx="2100960" cy="219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414820D8-AC6C-4130-9DFB-5D3FF07A67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231520" y="3491999"/>
            <a:ext cx="1428480" cy="114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1BA8A6C5-10F1-475A-BAD5-798111B9A5A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700000" y="3964320"/>
            <a:ext cx="1980000" cy="168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93167A3-CF10-4F74-BCF5-02732824E16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040000" y="4752000"/>
            <a:ext cx="3960000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876E508A-2B1F-4446-A68C-6AF6FCEC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895F94-F97A-4228-8A19-B90BFE448D9D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A7C265-144C-40A7-BDE8-1D770BD66AA4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JFrame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2CF8FB-6074-488B-BA51-EF85747D4FC1}"/>
              </a:ext>
            </a:extLst>
          </p:cNvPr>
          <p:cNvSpPr txBox="1"/>
          <p:nvPr/>
        </p:nvSpPr>
        <p:spPr>
          <a:xfrm>
            <a:off x="540000" y="1620360"/>
            <a:ext cx="9000000" cy="485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Créer une fenêtre principale visible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1F07F6-BA36-41D5-B796-11DDAF71A2D1}"/>
              </a:ext>
            </a:extLst>
          </p:cNvPr>
          <p:cNvSpPr txBox="1"/>
          <p:nvPr/>
        </p:nvSpPr>
        <p:spPr>
          <a:xfrm>
            <a:off x="540000" y="2160000"/>
            <a:ext cx="9000000" cy="49381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…</a:t>
            </a:r>
            <a:b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</a:br>
            <a:r>
              <a:rPr lang="fr-FR" sz="22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public </a:t>
            </a:r>
            <a:r>
              <a:rPr lang="fr-FR" sz="22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static</a:t>
            </a:r>
            <a:r>
              <a:rPr lang="fr-FR" sz="22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2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void</a:t>
            </a: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main(String [] a)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//décoration pour toutes les fenêtres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JFrame.setDefaultLookAndFeelDecorated</a:t>
            </a: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fr-FR" sz="22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true</a:t>
            </a: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JFrame</a:t>
            </a: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200" b="0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jf</a:t>
            </a: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= </a:t>
            </a:r>
            <a:r>
              <a:rPr lang="fr-FR" sz="22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new</a:t>
            </a: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200" b="0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JFrame</a:t>
            </a: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("ma fenêtre");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jf.setDefaultCloseOperation</a:t>
            </a: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(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	</a:t>
            </a:r>
            <a:r>
              <a:rPr lang="fr-FR" sz="2200" b="0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JFrame.EXIT_ON_CLOSE</a:t>
            </a: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jf.getContentPane</a:t>
            </a: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().</a:t>
            </a:r>
            <a:r>
              <a:rPr lang="fr-FR" sz="2200" b="0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add</a:t>
            </a: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fr-FR" sz="22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new</a:t>
            </a: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2200" b="0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JButton</a:t>
            </a: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//autres </a:t>
            </a:r>
            <a:r>
              <a:rPr lang="fr-FR" sz="2200" b="0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creations</a:t>
            </a:r>
            <a:r>
              <a:rPr lang="fr-FR" sz="22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MS Gothic" pitchFamily="2"/>
                <a:cs typeface="Tahoma" pitchFamily="2"/>
              </a:rPr>
              <a:t>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jf.pack</a:t>
            </a: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();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2200" b="0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jf.setVisible</a:t>
            </a: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(</a:t>
            </a:r>
            <a:r>
              <a:rPr lang="fr-FR" sz="22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true</a:t>
            </a: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E5FF64E4-A08C-4FA5-82EB-6052622B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763C24-E7F6-4DEB-912C-6EC546BB5869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429FB60-AE1B-46E5-A863-537ABCB28C14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Boîtes de message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B50A28-7F0F-442F-8BC3-AD88CF836DC6}"/>
              </a:ext>
            </a:extLst>
          </p:cNvPr>
          <p:cNvSpPr txBox="1"/>
          <p:nvPr/>
        </p:nvSpPr>
        <p:spPr>
          <a:xfrm>
            <a:off x="540000" y="1620360"/>
            <a:ext cx="9000000" cy="16700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Parmis les conteneurs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Déclenchées depuis un conteneur (la fenêtre « mère »)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Modales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8B1CC1-C88C-4C13-9101-1A5C98C03D5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0" y="3240000"/>
            <a:ext cx="39546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091A1BC-1FCC-481B-B5A2-E1E2A08AF95A}"/>
              </a:ext>
            </a:extLst>
          </p:cNvPr>
          <p:cNvSpPr txBox="1"/>
          <p:nvPr/>
        </p:nvSpPr>
        <p:spPr>
          <a:xfrm>
            <a:off x="720000" y="5364000"/>
            <a:ext cx="8280000" cy="140075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JOptionPane.showMessageDialog(jf,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   "Les oeufs ne doivent pas être verts.",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   "Avertissement",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   JOptionPane.WARNING_MESSAGE);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DC7AB0A7-0290-4D70-9A5C-B9253DE1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4FF8BE-E167-46B2-AF52-C5E672B80ABE}" type="slidenum">
              <a:t>7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DE32246-5196-4D5B-ACF3-4C0350A7044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0" y="1620000"/>
            <a:ext cx="1759680" cy="85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FA198CBC-261F-4508-B2BE-B0A2EC0CBB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87840"/>
            <a:ext cx="9071640" cy="117216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Composants simples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1CE517-3D10-4F14-9B17-03FD777B88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fr-FR"/>
              <a:t>JButton</a:t>
            </a:r>
            <a:br>
              <a:rPr lang="fr-FR"/>
            </a:br>
            <a:endParaRPr lang="fr-FR"/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JLabel et JTextfield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JComboBox</a:t>
            </a:r>
            <a:br>
              <a:rPr lang="fr-FR"/>
            </a:br>
            <a:endParaRPr lang="fr-FR"/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JList</a:t>
            </a:r>
            <a:br>
              <a:rPr lang="fr-FR"/>
            </a:br>
            <a:endParaRPr lang="fr-FR"/>
          </a:p>
          <a:p>
            <a:pPr lvl="0">
              <a:buSzPct val="45000"/>
              <a:buFont typeface="StarSymbol"/>
              <a:buChar char="●"/>
            </a:pPr>
            <a:r>
              <a:rPr lang="fr-FR"/>
              <a:t>JCheckBox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5DFAB0-EA30-4E4F-80F4-D43D6B7469D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0" y="2880000"/>
            <a:ext cx="2997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37D8E10-AB95-4E48-89F1-4D7D04570FE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600000" y="5400000"/>
            <a:ext cx="1980000" cy="114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EDE5945-38D5-4D26-9296-82D864381DE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300000" y="4140000"/>
            <a:ext cx="2255039" cy="15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502EF16-23E0-4398-B65D-70789E3B66D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420000" y="3420000"/>
            <a:ext cx="217836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4C68C45C-A3AC-490D-847C-A352954A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6BA904-66A2-4771-838C-AD146682EA34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F782C1-FA9F-4510-99BB-0B8AC161D73D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Widgets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E41DAE-9592-443D-82D0-C8EBEDD1DF3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63879" y="1577519"/>
            <a:ext cx="2076119" cy="159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92239B8-9F4E-4A73-A874-0CFDB4C0C37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020000" y="1504080"/>
            <a:ext cx="2009520" cy="292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1C9498-60ED-4005-9F39-0E5AA091822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42680" y="1579680"/>
            <a:ext cx="2857320" cy="122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2702531-E00A-4E9C-B8F9-780C3251BF0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260000" y="2959559"/>
            <a:ext cx="1980720" cy="182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1E5191-9E6D-4C98-A7A2-2A5F361B9CF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960000" y="3354120"/>
            <a:ext cx="2401200" cy="215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DA4BA3C-5507-4AA6-9603-FF0E2A2B0A2C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03800" y="4968000"/>
            <a:ext cx="3076200" cy="16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45CF9A8-BA0D-4C03-B9E3-06647BDC64B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5963760" y="4834440"/>
            <a:ext cx="3216239" cy="211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483A67-41DC-45C2-8EF8-D94B6747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142AEF-F856-498C-8B20-E4C5C6C0773F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D38AC7-45D0-4A98-8F07-DDA4A846B314}"/>
              </a:ext>
            </a:extLst>
          </p:cNvPr>
          <p:cNvSpPr txBox="1"/>
          <p:nvPr/>
        </p:nvSpPr>
        <p:spPr>
          <a:xfrm>
            <a:off x="540000" y="-18000"/>
            <a:ext cx="9000000" cy="15080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Positionnement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des composants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01A2740-3016-4512-B916-1FABC79DA9E5}"/>
              </a:ext>
            </a:extLst>
          </p:cNvPr>
          <p:cNvSpPr txBox="1"/>
          <p:nvPr/>
        </p:nvSpPr>
        <p:spPr>
          <a:xfrm>
            <a:off x="540000" y="1836360"/>
            <a:ext cx="9000000" cy="3443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SzPct val="100000"/>
              <a:buFont typeface="Wingdings" pitchFamily="2"/>
              <a:buChar char="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Il existe plusieurs gestionnaires de positionnement (Layout Managers) :</a:t>
            </a:r>
          </a:p>
          <a:p>
            <a:pPr marL="338040" marR="0" lvl="0" indent="-33804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en-GB" sz="2800" b="0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432000" marR="0" lvl="0" indent="-324000" rtl="0" hangingPunct="0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 - Positionnement absolu</a:t>
            </a:r>
          </a:p>
          <a:p>
            <a:pPr marL="432000" marR="0" lvl="0" indent="-324000" rtl="0" hangingPunct="0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</a:t>
            </a:r>
            <a:r>
              <a:rPr lang="en-US" sz="2800" b="0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FlowLayout</a:t>
            </a:r>
          </a:p>
          <a:p>
            <a:pPr marL="432000" marR="0" lvl="0" indent="-324000" rtl="0" hangingPunct="0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</a:t>
            </a:r>
            <a:r>
              <a:rPr lang="en-US" sz="2800" b="0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BorderLayout</a:t>
            </a:r>
          </a:p>
          <a:p>
            <a:pPr marL="432000" marR="0" lvl="0" indent="-324000" rtl="0" hangingPunct="0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</a:t>
            </a:r>
            <a:r>
              <a:rPr lang="en-US" sz="2800" b="0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GridLayout</a:t>
            </a:r>
          </a:p>
          <a:p>
            <a:pPr marL="432000" marR="0" lvl="0" indent="-324000" rtl="0" hangingPunct="0">
              <a:lnSpc>
                <a:spcPct val="80000"/>
              </a:lnSpc>
              <a:spcBef>
                <a:spcPts val="499"/>
              </a:spcBef>
              <a:spcAft>
                <a:spcPts val="748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</a:t>
            </a:r>
            <a:r>
              <a:rPr lang="en-US" sz="2800" b="0" i="1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GroupLayout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1097</Words>
  <Application>Microsoft Office PowerPoint</Application>
  <PresentationFormat>Personnalisé</PresentationFormat>
  <Paragraphs>256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StarSymbol</vt:lpstr>
      <vt:lpstr>Times New Roman</vt:lpstr>
      <vt:lpstr>Trebuchet MS</vt:lpstr>
      <vt:lpstr>Wingdings</vt:lpstr>
      <vt:lpstr>Standard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Composants simples</vt:lpstr>
      <vt:lpstr>Présentation PowerPoint</vt:lpstr>
      <vt:lpstr>Présentation PowerPoint</vt:lpstr>
      <vt:lpstr>Présentation PowerPoint</vt:lpstr>
      <vt:lpstr>Présentation PowerPoint</vt:lpstr>
      <vt:lpstr>FlowLayout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388</cp:revision>
  <cp:lastPrinted>2008-02-29T17:02:52Z</cp:lastPrinted>
  <dcterms:created xsi:type="dcterms:W3CDTF">2007-10-18T14:41:09Z</dcterms:created>
  <dcterms:modified xsi:type="dcterms:W3CDTF">2020-03-06T14:48:56Z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