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A142E-FDDB-4DB7-AF41-72D63AF474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849A03-F91D-4310-A9F1-42FE1DC456C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98C9DE-18DB-418E-88DE-835E5F1927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64738B-7313-4D38-B70A-6B5B670C38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E3810-C6AB-4D87-A613-E0CFD7A13A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EB0F10C-70AE-4C16-82C3-FE4A9F3ADB76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33D285-7090-4E9C-B65D-C411BE5ACB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412D3A-4770-4694-9CFB-B13C40A30B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168AC-8DF4-4277-980C-C3B4A2CF35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290094-EB24-4B03-A0C3-EA3873E31B7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5DEA56-957D-40D9-973A-4B12414D54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D06698-0045-45F9-945C-F573779922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B074D-303C-4FA7-BB1A-8B1B07C02B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A79253-A032-4202-B330-D99F9CF14437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1D98C7-4443-417E-9B53-983A6F1EF4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97FF315-8FD2-4B55-B332-0AF90F2B19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DF95-D7C5-40B7-872B-097974B620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C93153-F14B-44F0-AFB0-EBB4D1242A1B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764B22-8F80-4DC0-94C8-9217A1C9FE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185A54-FDAB-4FE2-B11F-E4AF797041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608B83-1CE2-4896-B8EC-046487CAE7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060B86-557F-4EC3-B89F-7C3373CD8F9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E7C15C-A47F-43B5-85DC-F320F01430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5D1112-FC41-40F8-B159-E6308A143E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E49AA1-A440-4423-B983-8C87BBF4A7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66340D-76C4-452C-B1AB-C30B4D02AD3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E383FE-353F-45EF-8D84-F910B17E81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6F0E75-70A3-48C4-91C7-700B7A014C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7EE0C16-0813-43EA-8B5C-C2E0A9A87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45C822-BF8D-4A04-BC46-0B5CE9FEE967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8A564C-4599-457C-8C41-593D8EEF1998}"/>
              </a:ext>
            </a:extLst>
          </p:cNvPr>
          <p:cNvSpPr txBox="1"/>
          <p:nvPr/>
        </p:nvSpPr>
        <p:spPr>
          <a:xfrm>
            <a:off x="540000" y="2196000"/>
            <a:ext cx="9000000" cy="2252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Orientée Objet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02A2092-8BA9-480D-82C3-D52A12855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10DB832-4F16-4BE6-A9D6-C4494BBB1E69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29D37D-5DC4-43C6-AC85-64D044CE56DA}"/>
              </a:ext>
            </a:extLst>
          </p:cNvPr>
          <p:cNvSpPr txBox="1"/>
          <p:nvPr/>
        </p:nvSpPr>
        <p:spPr>
          <a:xfrm>
            <a:off x="540000" y="1584000"/>
            <a:ext cx="8820000" cy="53431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L’orienté-objet = approche de résolution algorithmique de problèmes permettant de produire des programmes modulaires de qualité..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LCMSS8" pitchFamily="2"/>
                <a:cs typeface="LCMSS8" pitchFamily="2"/>
              </a:rPr>
              <a:t>Objectifs 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- développer une partie d’un programme sans qu’il soit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nécessaire de connaître les détails internes aux autres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parties;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A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pporter des modifications locales à un module, sans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que cela affecte le reste du programme;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Ré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utiliser des fragments de code développés dans un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cadre différent.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B21BED-BAEE-428B-884A-7D6B7FA65A17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DD3051E-2A58-4579-9A20-6EA75DA5C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A49372-6AED-4D9C-A7E3-5CAFBFF8F97C}" type="slidenum">
              <a:t>3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36882B7-B87D-4267-822F-887773BAF1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1600" y="1853999"/>
            <a:ext cx="8798400" cy="45180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b="1">
                <a:solidFill>
                  <a:srgbClr val="008000"/>
                </a:solidFill>
                <a:cs typeface="Times New Roman" pitchFamily="18"/>
              </a:rPr>
              <a:t>Objet = élément identifiable du monde réel, soit concret (voiture, stylo,...), soit abstrait (entreprise, temps,...)</a:t>
            </a:r>
          </a:p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b="1">
              <a:solidFill>
                <a:srgbClr val="FF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Un objet est caractérisé par :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état (les données de l'objet)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comportement (opérations : ce qu'il sait faire)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BED9EF-7338-476F-9FB0-D83082FC9A7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 ce qu'un objet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5046F720-6221-4772-ADAB-AA6086C5D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F4970D-1A1B-4E32-B043-F91B210B505D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D13869-DB60-402C-981D-AC0D57BCFFD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qu'une Classe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FBC037-F98E-4BCC-BF49-DB94AEFD204C}"/>
              </a:ext>
            </a:extLst>
          </p:cNvPr>
          <p:cNvSpPr txBox="1"/>
          <p:nvPr/>
        </p:nvSpPr>
        <p:spPr>
          <a:xfrm>
            <a:off x="396000" y="1620000"/>
            <a:ext cx="9180000" cy="20714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432000" marR="0" lvl="0" indent="-32400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Une classe est un type de structure ayant des attributs et des méthodes.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On peut construire plusieures </a:t>
            </a:r>
            <a:r>
              <a:rPr lang="fr-FR" sz="28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instances</a:t>
            </a: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d'une classe.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C956E7-200C-4851-AA25-28641E2040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8000" y="3060000"/>
            <a:ext cx="612000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B76F40-198E-49C8-BAA3-33CDB3273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434064-995A-4856-A236-DFA479EE211F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FD1566-3C79-4607-8D64-D4A7C4F693F6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Déclaration d'une Classe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FA86E2-5988-4720-8578-253F62C520AC}"/>
              </a:ext>
            </a:extLst>
          </p:cNvPr>
          <p:cNvSpPr txBox="1"/>
          <p:nvPr/>
        </p:nvSpPr>
        <p:spPr>
          <a:xfrm>
            <a:off x="756000" y="2014560"/>
            <a:ext cx="8532000" cy="30045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Attributs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Méthodes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88A67DE-B1BF-426F-A8DF-103FA8D8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8A71C6-C247-411A-9DE1-8E9BAEE5B978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C4CA67-73F7-453F-96EB-4637FF69593E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 principale (main)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723CB3-7A5D-406B-B2A6-5B2F3A01B623}"/>
              </a:ext>
            </a:extLst>
          </p:cNvPr>
          <p:cNvSpPr txBox="1"/>
          <p:nvPr/>
        </p:nvSpPr>
        <p:spPr>
          <a:xfrm>
            <a:off x="540000" y="1800000"/>
            <a:ext cx="9000000" cy="208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La méthode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main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représente le point d'entrée d'une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application en exécution.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Elle peut être intégrée dans une classe existante ou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écrite dans une classe séparée.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A0CA02-A4C0-44B5-8778-20625AA6F9BF}"/>
              </a:ext>
            </a:extLst>
          </p:cNvPr>
          <p:cNvSpPr txBox="1"/>
          <p:nvPr/>
        </p:nvSpPr>
        <p:spPr>
          <a:xfrm>
            <a:off x="792000" y="4104360"/>
            <a:ext cx="8532000" cy="23835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Launch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1" i="0" u="none" strike="noStrike" kern="1200">
              <a:ln>
                <a:noFill/>
              </a:ln>
              <a:solidFill>
                <a:srgbClr val="4D4D4D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Méthode principale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static void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main (String [] args)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006600"/>
                </a:solidFill>
                <a:latin typeface="Courier New" pitchFamily="49"/>
                <a:ea typeface="Courier New" pitchFamily="49"/>
                <a:cs typeface="Courier New" pitchFamily="49"/>
              </a:rPr>
              <a:t>// Création d'une instance de la classe Voiture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Voiture Clio =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new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Voiture();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  </a:t>
            </a:r>
            <a:r>
              <a:rPr lang="fr-FR" sz="20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8C34AE7-9AC1-426D-A31C-58B55DA98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6FAEB3-6C2E-48A8-9762-73EA3E558B33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B9B54A-3B28-4602-A40E-D451F28235BD}"/>
              </a:ext>
            </a:extLst>
          </p:cNvPr>
          <p:cNvSpPr txBox="1"/>
          <p:nvPr/>
        </p:nvSpPr>
        <p:spPr>
          <a:xfrm>
            <a:off x="540000" y="-536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Packages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ou Espaces de noms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4BFD09-EF5F-45AB-807F-6AA610F87A26}"/>
              </a:ext>
            </a:extLst>
          </p:cNvPr>
          <p:cNvSpPr txBox="1"/>
          <p:nvPr/>
        </p:nvSpPr>
        <p:spPr>
          <a:xfrm>
            <a:off x="540000" y="1813320"/>
            <a:ext cx="9000000" cy="5254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Package = groupement de classes qui traitent un même problème pour former des « bibliothèques de classes ».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 appartient à un package s'il existe une ligne au début renseignant cette option :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MS Gothic" pitchFamily="2"/>
                <a:cs typeface="Tahoma" pitchFamily="2"/>
              </a:rPr>
              <a:t>package</a:t>
            </a:r>
            <a:r>
              <a:rPr lang="fr-FR" sz="24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4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nompackage</a:t>
            </a:r>
            <a:r>
              <a:rPr lang="fr-FR" sz="24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;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Pour utiliser une classe (au choix) :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Etre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dans le même package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Préfixer par le package (à chaque utilisation)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Au début du fichier, importer la classe, ou le package entier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solidFill>
                <a:srgbClr val="FF0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MS Gothic" pitchFamily="2"/>
                <a:cs typeface="Tahoma" pitchFamily="2"/>
              </a:rPr>
              <a:t>import</a:t>
            </a:r>
            <a:r>
              <a:rPr lang="fr-FR" sz="24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4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nompackage</a:t>
            </a:r>
            <a:r>
              <a:rPr lang="fr-FR" sz="24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.*;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Personnalisé</PresentationFormat>
  <Paragraphs>75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439</cp:revision>
  <cp:lastPrinted>2008-02-29T17:02:52Z</cp:lastPrinted>
  <dcterms:created xsi:type="dcterms:W3CDTF">2007-10-18T14:41:09Z</dcterms:created>
  <dcterms:modified xsi:type="dcterms:W3CDTF">2019-06-11T09:50:31Z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