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2C297C-8D1C-4B9F-BC2F-F5A54B9432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EA87A6-3CBF-4879-A59C-19DE042F0C02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FB3FE2-E254-4C14-A5D3-D618D374AB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D92D8C-8193-4963-938B-799941A2E8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AFF142-EA0A-461E-BC5B-A49CF82AB7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B486623-C469-4D8A-8D53-A6D88AFB6DFB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4C09CD-6C6B-4523-883A-66CE09BFF1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3CAD5F-3893-4658-8DDF-C1413785E3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D764B8-6927-4F8C-9F4C-E58E2F8600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FD2DBF-E7B6-4074-A71B-9C47A83738B4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3C254-CE28-4709-B059-C52BD362FA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B2A8B5-54E9-4BF6-96A8-38D0F321AA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0DE5AD-CA0C-48FC-B519-07E502970F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36884C-64B1-4F1B-8821-0086047839DB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CD5511-D62F-4688-A23A-664B5D9500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72BC1D-FC40-492C-94B3-4BB1D03A5E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A9D056-DFDD-42CD-979E-A27797FE38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26727F-4B59-416D-9DCD-0FB665A7099D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E34517-1BAE-4184-8467-2810C2FDAF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DBAFA1-92AB-4BCD-9BDF-E8A2968282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D443A2-3410-4F1A-8A11-036F998CEA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1630D9-6C74-4954-8177-A0F2F46909C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E48817-F51F-4685-88D0-BAC4901994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E6954E-C504-43DD-A61F-C7778EF087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0CCE09-7728-4CF3-BED3-F214926A60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B382B7-C817-4A3B-83B8-AB3C85FAC2FA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A80F6C-8574-4FF0-9E85-05CD7C3F9D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C4CEB9-8540-4007-8AAA-E253E1E1C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9298F-994A-4AE5-8231-36DA066A36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D86409-1DE9-477E-A68B-FA528812436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82567E-8FD2-4838-946A-A0D33D87FD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5C770B7-5F97-43B2-8C4D-40F748E532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77CF53-C6B5-49CF-942F-5C389E8874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1FABB2-4CF7-46C2-AE41-F708AB62662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31ABBC-5119-40D5-AC86-6F7864C87A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D82CAA-B25E-4379-930E-46587E28B0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C1036-304A-4F17-BBB4-2B5A07721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B3A59A-6007-452A-8BEC-95F131341AAE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B12A51-E629-423E-A0A5-4018B499AD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4A7A5E-4692-459E-A2B6-4067AA234C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D215A7-A6F7-4183-A8B1-AC7EDB5B07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07D3D5-5490-4ACD-BF07-797BFE6EE21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1AAD9B-6D0B-45F2-AE48-697B481AF1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677680-DB7B-4F9A-9CCB-811DE5E9C8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E38C546C-7FEB-4208-852B-82452CF66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B7872B-3F4C-4A2E-A94A-89A8D26E57BB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D7D80F-C921-433A-A080-E620E7CF9815}"/>
              </a:ext>
            </a:extLst>
          </p:cNvPr>
          <p:cNvSpPr txBox="1"/>
          <p:nvPr/>
        </p:nvSpPr>
        <p:spPr>
          <a:xfrm>
            <a:off x="540000" y="2196000"/>
            <a:ext cx="9000000" cy="2252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Déclaration d'attributs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et de méthodes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ED1C08AD-600E-42D4-B906-C9D6051DB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BEA702-2E46-4333-A7CA-53D89640810E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334015-C940-4643-85DE-8A8E107B42BB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Le mot clé « this 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7B338C-A338-4E74-A7EC-0D699042D1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692000"/>
            <a:ext cx="9000000" cy="45486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Fait référence à l'objet en cours</a:t>
            </a:r>
          </a:p>
          <a:p>
            <a:pPr lvl="0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On  peut l'utiliser pour :</a:t>
            </a:r>
          </a:p>
          <a:p>
            <a:pPr lvl="1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Manipuler l'objet en cours</a:t>
            </a:r>
          </a:p>
          <a:p>
            <a:pPr marL="864000" lvl="0" indent="-288000" algn="l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None/>
            </a:pPr>
            <a:br>
              <a:rPr lang="en-US" sz="2800" dirty="0"/>
            </a:br>
            <a:endParaRPr lang="en-US" sz="2800" dirty="0"/>
          </a:p>
          <a:p>
            <a:pPr lvl="1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Faire référence à une variable d'instance</a:t>
            </a:r>
          </a:p>
          <a:p>
            <a:pPr marL="864000" lvl="0" indent="-288000" algn="l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None/>
            </a:pPr>
            <a:br>
              <a:rPr lang="en-US" sz="2800" dirty="0"/>
            </a:br>
            <a:endParaRPr lang="en-US" sz="2800" dirty="0"/>
          </a:p>
          <a:p>
            <a:pPr lvl="1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Faire appel au constructeur propre de la classe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1CCF147-6F5F-465E-81ED-FFDC57C789AB}"/>
              </a:ext>
            </a:extLst>
          </p:cNvPr>
          <p:cNvSpPr/>
          <p:nvPr/>
        </p:nvSpPr>
        <p:spPr>
          <a:xfrm>
            <a:off x="1800000" y="3240000"/>
            <a:ext cx="6473879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maMethode(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this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239C005-AD81-45E7-A33C-7F00F17015CA}"/>
              </a:ext>
            </a:extLst>
          </p:cNvPr>
          <p:cNvSpPr/>
          <p:nvPr/>
        </p:nvSpPr>
        <p:spPr>
          <a:xfrm>
            <a:off x="1835999" y="4608000"/>
            <a:ext cx="6473879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this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.maVariable;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A04945D-3BA1-40F6-91B5-1F9C0939DC51}"/>
              </a:ext>
            </a:extLst>
          </p:cNvPr>
          <p:cNvSpPr/>
          <p:nvPr/>
        </p:nvSpPr>
        <p:spPr>
          <a:xfrm>
            <a:off x="1856519" y="6282000"/>
            <a:ext cx="6473879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this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("w44","BMW");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9B3CFBD-ECB3-4C6F-AE88-598389BF8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67DBA4-D7A8-40EB-8292-15746DCB79D4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CE2C213-3D7A-410F-9F01-5B8C9442EB73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5E65FF-FB09-4364-935C-02BDE217A821}"/>
              </a:ext>
            </a:extLst>
          </p:cNvPr>
          <p:cNvSpPr txBox="1"/>
          <p:nvPr/>
        </p:nvSpPr>
        <p:spPr>
          <a:xfrm>
            <a:off x="576000" y="2015999"/>
            <a:ext cx="9000000" cy="3042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Ajout d'une variable statique « Nbre de voitures » à la classe Voiture.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Cette variable devra être incrémentée à chaque instanciation de la classe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Utilisation du mot clé </a:t>
            </a:r>
            <a:r>
              <a:rPr lang="fr-FR" sz="26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this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à l'intérieur du constructeur pour changer la valeur de ses attributs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573D06C8-4A2D-477F-8394-6001FE98B7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D4638B-8AAB-49CA-A076-87A8EF60C6B4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E4F2D5-4E9D-47A2-80FF-74869C7CB5E6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Variables d'instance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05FEB4-DDAA-4698-B5A6-1EDFEB299ECA}"/>
              </a:ext>
            </a:extLst>
          </p:cNvPr>
          <p:cNvSpPr txBox="1"/>
          <p:nvPr/>
        </p:nvSpPr>
        <p:spPr>
          <a:xfrm>
            <a:off x="540000" y="1475999"/>
            <a:ext cx="9000000" cy="16700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Définissent l'état de l'objet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On les appelle également « attributs ».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La valeur d'un attribut est propre à chaque instance.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5C22FD-4655-4AB7-913D-FEB015B5E434}"/>
              </a:ext>
            </a:extLst>
          </p:cNvPr>
          <p:cNvSpPr txBox="1"/>
          <p:nvPr/>
        </p:nvSpPr>
        <p:spPr>
          <a:xfrm>
            <a:off x="792000" y="2988360"/>
            <a:ext cx="8532000" cy="20923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0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String marque;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String plaque;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String couleur;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C3F468-9F1B-470E-8242-7C919080A87E}"/>
              </a:ext>
            </a:extLst>
          </p:cNvPr>
          <p:cNvSpPr txBox="1"/>
          <p:nvPr/>
        </p:nvSpPr>
        <p:spPr>
          <a:xfrm>
            <a:off x="540000" y="5328000"/>
            <a:ext cx="9000000" cy="168047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L'appel de ses variables se fait comme suit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</a:t>
            </a:r>
            <a:r>
              <a:rPr lang="fr-FR" sz="2800" b="1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monInstance.monAttribut</a:t>
            </a:r>
            <a:r>
              <a:rPr lang="fr-FR" sz="2800" b="1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 :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clio.couleur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536E8FE-90BE-4503-BF0E-84ABADA63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E85E214-9595-4838-B766-5FE29E0A5159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836F6-13B1-4F83-88FD-978C90C1737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Variables locales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848858-DB63-48D4-A344-7AEB5713DB79}"/>
              </a:ext>
            </a:extLst>
          </p:cNvPr>
          <p:cNvSpPr txBox="1"/>
          <p:nvPr/>
        </p:nvSpPr>
        <p:spPr>
          <a:xfrm>
            <a:off x="540000" y="1728000"/>
            <a:ext cx="9000000" cy="880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Variables temporaires qui existent seulement pendant  l'exécution de la méthode.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CF85C-BFE0-4EC4-BE47-08003C29FEFB}"/>
              </a:ext>
            </a:extLst>
          </p:cNvPr>
          <p:cNvSpPr txBox="1"/>
          <p:nvPr/>
        </p:nvSpPr>
        <p:spPr>
          <a:xfrm>
            <a:off x="792000" y="3096359"/>
            <a:ext cx="8532000" cy="300275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MaClasse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void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maMethode()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0008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monNombre = 10;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void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maMethode2(){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System.out.println(monNombre);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Erreur de compilation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699C0748-635A-4660-B428-F94DA56DD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82925D-E96F-4474-9C10-CDF1D4164211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C0BDD6-5ED5-47AA-A915-21921A9ABCD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Méthodes d'instances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ADE62-DE72-4908-8455-799D81618EBF}"/>
              </a:ext>
            </a:extLst>
          </p:cNvPr>
          <p:cNvSpPr txBox="1"/>
          <p:nvPr/>
        </p:nvSpPr>
        <p:spPr>
          <a:xfrm>
            <a:off x="540000" y="1620360"/>
            <a:ext cx="9000000" cy="2459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Bloc d'instructions définissant un comportement d'une instance.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déclarées à l'intérieur d'une classe.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peuvent être surchargées (même nom, différents paramètres,...)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EFDEE8-4DD7-4D3A-89CB-DDFDC7000522}"/>
              </a:ext>
            </a:extLst>
          </p:cNvPr>
          <p:cNvSpPr txBox="1"/>
          <p:nvPr/>
        </p:nvSpPr>
        <p:spPr>
          <a:xfrm>
            <a:off x="792000" y="3996720"/>
            <a:ext cx="8532000" cy="183779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MaClasse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void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maMethode()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les actions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93E803-2E00-46A0-B0A6-4476F28A5546}"/>
              </a:ext>
            </a:extLst>
          </p:cNvPr>
          <p:cNvSpPr txBox="1"/>
          <p:nvPr/>
        </p:nvSpPr>
        <p:spPr>
          <a:xfrm>
            <a:off x="540000" y="6012719"/>
            <a:ext cx="9000000" cy="8906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L'appel de ses méthodes 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monInstance.maMethode();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1FDACF67-BF68-43FF-99BD-7E7944645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A8A61F-EE96-40BD-83D9-C750C4BCA9D7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104C85-FF09-4F01-9869-B0A274AB710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516BC0-90EE-416C-848F-F2B21B307C31}"/>
              </a:ext>
            </a:extLst>
          </p:cNvPr>
          <p:cNvSpPr txBox="1"/>
          <p:nvPr/>
        </p:nvSpPr>
        <p:spPr>
          <a:xfrm>
            <a:off x="540000" y="1620000"/>
            <a:ext cx="9180000" cy="189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Le constructeur est une méthode spéciale dans la classe appelée à la création d'instances.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si on ne définit pas de constructeur, le compilateur en créera un par défaut).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Un constructeur porte le nom de la classe</a:t>
            </a:r>
            <a:r>
              <a:rPr lang="fr-FR" sz="10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24735A-9409-4862-ACD0-5A5E9449AB88}"/>
              </a:ext>
            </a:extLst>
          </p:cNvPr>
          <p:cNvSpPr txBox="1"/>
          <p:nvPr/>
        </p:nvSpPr>
        <p:spPr>
          <a:xfrm>
            <a:off x="720000" y="3612239"/>
            <a:ext cx="8532000" cy="21477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Voiture() {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//pas de void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// Corps du constructeur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22B7DC-76CA-48E6-9508-0221FF32EE35}"/>
              </a:ext>
            </a:extLst>
          </p:cNvPr>
          <p:cNvSpPr txBox="1"/>
          <p:nvPr/>
        </p:nvSpPr>
        <p:spPr>
          <a:xfrm>
            <a:off x="540000" y="5944680"/>
            <a:ext cx="9180000" cy="895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Il peut aussi y avoir un destructeur, appelé aussi automatiquement ( 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MS Gothic" pitchFamily="2"/>
                <a:cs typeface="Tahoma" pitchFamily="2"/>
              </a:rPr>
              <a:t>public void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finalize(){...}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0C531482-F0A4-4263-9C56-F1F69BA3D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AFF93FF-DC69-44B9-BC91-3CEB2AFFFF43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7655F2-50AA-4CAB-A463-86D20C0AC717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Constructeurs multiples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B1C081-A4B3-4E21-A9A4-EE54B6BEA3CC}"/>
              </a:ext>
            </a:extLst>
          </p:cNvPr>
          <p:cNvSpPr txBox="1"/>
          <p:nvPr/>
        </p:nvSpPr>
        <p:spPr>
          <a:xfrm>
            <a:off x="540000" y="1518119"/>
            <a:ext cx="9000000" cy="144971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Il est possible de déclarer plusieurs constructeurs différents pour une même classe afin de permettre plusieurs manières d'initialiser un objet. Les constructeurs diffèrent alors par leur signature.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79C492-59A1-4C35-B46D-8982FFFF8FC5}"/>
              </a:ext>
            </a:extLst>
          </p:cNvPr>
          <p:cNvSpPr txBox="1"/>
          <p:nvPr/>
        </p:nvSpPr>
        <p:spPr>
          <a:xfrm>
            <a:off x="792000" y="3024360"/>
            <a:ext cx="8532000" cy="38214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Contructeur par défaut sans paramètres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Voiture()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1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	// Contructeur avec un paramètre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Voiture(String couleur)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4350E5A-552E-4B8E-99C2-491CCFF31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4233F3-5E1D-4887-BE5B-EFC6E560A81C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544DBF7-C73B-4647-A9C2-A43980C8E118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BD6C5E-4566-4B5D-B69C-92C8669A827E}"/>
              </a:ext>
            </a:extLst>
          </p:cNvPr>
          <p:cNvSpPr txBox="1"/>
          <p:nvPr/>
        </p:nvSpPr>
        <p:spPr>
          <a:xfrm>
            <a:off x="576000" y="1980000"/>
            <a:ext cx="9000000" cy="3780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Créez une classe Voiture.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Ajoutez un constructeur avec comme paramètres sa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marque et sa plaque d'immatriculation.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Ajoutez un constructeur avec comme paramètres sa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marque, sa plaque d'immatriculation et sa couleur.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Ecrivez une méthode principale permettant de créer deux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objets avec les différents constructeurs.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03801561-7B10-41C4-9329-56F112B2F5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F0C8CD-FBFE-4F2E-898E-EC16B25C279A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377C89-DF76-4EA4-953E-46065EF9BA2B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Variables de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3C11E5-F480-4E51-A536-FC55471947C7}"/>
              </a:ext>
            </a:extLst>
          </p:cNvPr>
          <p:cNvSpPr txBox="1"/>
          <p:nvPr/>
        </p:nvSpPr>
        <p:spPr>
          <a:xfrm>
            <a:off x="503999" y="1620360"/>
            <a:ext cx="9180000" cy="20649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Variables partagées par toutes les instances de classe.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Variables déclarées avec le mot clé </a:t>
            </a:r>
            <a:r>
              <a:rPr lang="en-US" sz="2600" b="1" i="0" u="none" strike="noStrike" kern="120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static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Pas besoin d'instancier la classe pour utiliser 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variables statiques (</a:t>
            </a:r>
            <a:r>
              <a:rPr lang="en-US" sz="2600" b="1" i="0" u="none" strike="noStrike" kern="120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static</a:t>
            </a: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Chaque objet détient la même valeur de cette variable.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7A02C7-5586-437E-ADC9-03095F3DD747}"/>
              </a:ext>
            </a:extLst>
          </p:cNvPr>
          <p:cNvSpPr txBox="1"/>
          <p:nvPr/>
        </p:nvSpPr>
        <p:spPr>
          <a:xfrm>
            <a:off x="827999" y="3888360"/>
            <a:ext cx="8532000" cy="20923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String type;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  static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nbVoitures;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8ABB3D-2D6F-47A4-9320-212EA04E9571}"/>
              </a:ext>
            </a:extLst>
          </p:cNvPr>
          <p:cNvSpPr txBox="1"/>
          <p:nvPr/>
        </p:nvSpPr>
        <p:spPr>
          <a:xfrm>
            <a:off x="540000" y="6120720"/>
            <a:ext cx="9000000" cy="8906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L'appel de ses variables  :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maClasse.maVarStatic;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exple : Voiture.nbVoiture;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DB9A85CB-9D0D-4EB6-B646-1914E7A3E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26E6E4-B0F6-413B-B4F8-6D58EB081D33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ED7FE3-DAD4-42B6-A9A7-3BBA41F47B8D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Méthodes de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C322B4-9CBF-4006-8475-7C694C37DE12}"/>
              </a:ext>
            </a:extLst>
          </p:cNvPr>
          <p:cNvSpPr txBox="1"/>
          <p:nvPr/>
        </p:nvSpPr>
        <p:spPr>
          <a:xfrm>
            <a:off x="540000" y="1656360"/>
            <a:ext cx="9000000" cy="16700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Bloc d'instructions définissant un comportement global ou un service particulier.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Déclarées avec le mot clé </a:t>
            </a:r>
            <a:r>
              <a:rPr lang="en-US" sz="2600" b="1" i="0" u="none" strike="noStrike" kern="120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static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Peuvent être surchargées (même nom, 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≠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paramètres).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804038-26AE-4354-926E-175C3F1E51AE}"/>
              </a:ext>
            </a:extLst>
          </p:cNvPr>
          <p:cNvSpPr txBox="1"/>
          <p:nvPr/>
        </p:nvSpPr>
        <p:spPr>
          <a:xfrm>
            <a:off x="792000" y="3565080"/>
            <a:ext cx="8532000" cy="183779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MaClasse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static void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maMethode()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les actions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D91F05-2A56-4E6C-B30A-4AB5216D1E14}"/>
              </a:ext>
            </a:extLst>
          </p:cNvPr>
          <p:cNvSpPr txBox="1"/>
          <p:nvPr/>
        </p:nvSpPr>
        <p:spPr>
          <a:xfrm>
            <a:off x="540000" y="5565960"/>
            <a:ext cx="9000000" cy="1285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N'utilisent pas de variables d'instances parce qu'elles doivent être appelées depuis la classe.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L'appel de ses méthodes  :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MaClasse.maMethode;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Personnalisé</PresentationFormat>
  <Paragraphs>144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441</cp:revision>
  <cp:lastPrinted>2008-02-29T17:02:52Z</cp:lastPrinted>
  <dcterms:created xsi:type="dcterms:W3CDTF">2007-10-18T14:41:09Z</dcterms:created>
  <dcterms:modified xsi:type="dcterms:W3CDTF">2019-06-11T13:01:06Z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