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10" r:id="rId2"/>
    <p:sldId id="311" r:id="rId3"/>
    <p:sldId id="312" r:id="rId4"/>
    <p:sldId id="313" r:id="rId5"/>
    <p:sldId id="314" r:id="rId6"/>
    <p:sldId id="315" r:id="rId7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C48EE16-4397-4911-B6BC-A944A314249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684FEF-FE3A-42A9-B833-B189E08F1B3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F0C70C-ADA4-48E0-B63C-CE5D204866D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DE1BEC-D33E-41AC-8E4F-0E18479D61B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DA3C3B1-AA86-4833-95F2-12742B499534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1490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9792890-88FD-47D8-945D-C92E25D700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62A85FE-75E9-49D9-A416-A101F6C9C05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9D6BC193-359E-48F3-898A-2E6B024370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A86309-2CE7-47FC-BF83-5783F7C0981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69F8BE-4F1D-47B8-8226-ECBE86C68F8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0D83DD-2320-4C57-BA88-266D1CAD60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F5582E9A-9841-408C-A51F-8A6D56105D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5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A6682E-85BD-4319-98AF-9A1854C68E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E346E88-18E7-4F64-B6E7-6AC998B98C00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DF7780-06F1-4C72-A329-FD3C95121B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3EA2D6-0001-4FB3-BE3B-8F242B4682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1B7E9C-59E1-4701-BC60-6032EE803A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B4BEB88-3E95-4210-B343-88B4B290AC7C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A665F6F-F11A-4645-8E41-C2B7754D5CE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F80B775-47CE-4186-9CD7-F4E163DF5E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511093-8EC9-4258-8D54-DD972232CE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F28350-5CE6-4ACD-B892-FFD6E2146850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90FDC0C-3E4C-456F-B463-FDABC90CADE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D3F7661-E867-429A-8EC7-5CC9DF74F4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4A76D0-90D5-4A17-A782-41FF3639A5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D1E2397-8984-4DD9-8B53-6D76FFF2F616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FA4DB26-466F-491C-8F4B-F14E3CB4AF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742A745-11CD-4B88-8C35-9E4601829A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6">
            <a:extLst>
              <a:ext uri="{FF2B5EF4-FFF2-40B4-BE49-F238E27FC236}">
                <a16:creationId xmlns:a16="http://schemas.microsoft.com/office/drawing/2014/main" id="{245AC6FF-76D0-4C49-A2BA-39F2FE5779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44E1B96-E4C4-4489-8256-B8824301BAEF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14964C1-03C8-4944-9575-A38E1E249F74}"/>
              </a:ext>
            </a:extLst>
          </p:cNvPr>
          <p:cNvSpPr txBox="1"/>
          <p:nvPr/>
        </p:nvSpPr>
        <p:spPr>
          <a:xfrm>
            <a:off x="7054560" y="10155960"/>
            <a:ext cx="502200" cy="535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520" tIns="46080" rIns="92520" bIns="46080" anchor="b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D276E0B-1214-4728-899E-5C7192BAAB8C}" type="slidenum">
              <a:t>5</a:t>
            </a:fld>
            <a:endParaRPr lang="en-US" sz="900" b="0" i="0" u="none" strike="noStrike" kern="1200">
              <a:ln>
                <a:noFill/>
              </a:ln>
              <a:solidFill>
                <a:srgbClr val="5F5F5F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865DCC9-B770-470E-8E55-4D31A15239B5}"/>
              </a:ext>
            </a:extLst>
          </p:cNvPr>
          <p:cNvSpPr txBox="1"/>
          <p:nvPr/>
        </p:nvSpPr>
        <p:spPr>
          <a:xfrm>
            <a:off x="0" y="10155960"/>
            <a:ext cx="6213960" cy="535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520" tIns="46080" rIns="92520" bIns="46080" anchor="b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>
              <a:ln>
                <a:noFill/>
              </a:ln>
              <a:solidFill>
                <a:srgbClr val="5F5F5F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C765C5-3FEF-4225-B47C-7CE544772B60}"/>
              </a:ext>
            </a:extLst>
          </p:cNvPr>
          <p:cNvSpPr txBox="1"/>
          <p:nvPr/>
        </p:nvSpPr>
        <p:spPr>
          <a:xfrm>
            <a:off x="2519280" y="0"/>
            <a:ext cx="5038920" cy="535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520" tIns="46080" rIns="92520" bIns="4608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>
              <a:ln>
                <a:noFill/>
              </a:ln>
              <a:solidFill>
                <a:srgbClr val="5F5F5F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E94E57-B133-47B0-9650-7596750F1AFF}"/>
              </a:ext>
            </a:extLst>
          </p:cNvPr>
          <p:cNvSpPr txBox="1"/>
          <p:nvPr/>
        </p:nvSpPr>
        <p:spPr>
          <a:xfrm>
            <a:off x="0" y="0"/>
            <a:ext cx="2268360" cy="535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520" tIns="46080" rIns="92520" bIns="4608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33A2E71-17F9-4A6F-8130-9BCDCA5C50E0}" type="datetime1">
              <a:rPr lang="en-US" sz="900" b="0" i="0" u="none" strike="noStrike" kern="120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Tahoma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6/12/2019</a:t>
            </a:fld>
            <a:endParaRPr lang="en-US" sz="900" b="0" i="0" u="none" strike="noStrike" kern="1200">
              <a:ln>
                <a:noFill/>
              </a:ln>
              <a:solidFill>
                <a:srgbClr val="5F5F5F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FB1F75-8D38-44CD-813E-634E408F6248}"/>
              </a:ext>
            </a:extLst>
          </p:cNvPr>
          <p:cNvSpPr/>
          <p:nvPr/>
        </p:nvSpPr>
        <p:spPr>
          <a:xfrm>
            <a:off x="1229040" y="799560"/>
            <a:ext cx="5105520" cy="4010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0974FF1F-8BA5-402F-B3C5-3E6714E6E4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446508-1847-4F82-B40F-BEA7BF33E7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2C24ECF-A134-46BC-9440-74091A0EC8D0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D5DE39-5273-47A6-8898-28DDE729F0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EBD17DE-C1AF-4765-BA4E-7C821CA48A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FBBDF-9E40-49A4-84A0-B119D826C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792226-8A8C-4EF1-829A-39D6ABA3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0F2EB8-9EC3-47E0-A9FA-607B18B35C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F4467B-1021-4669-BED6-8C14825108FC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E9F67A-21D3-462D-831C-F86847A7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E9A480B-383B-49B6-96EF-2AFDDB9C9E5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1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A0B47-24C2-4D1F-A0ED-22FFBFDA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C46641-9260-4E2D-B827-A6A18B6D2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1E48F6-6FDA-402C-A2EE-F118CCF594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19CB23-96C1-414F-8D1D-BC6B81443019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8EA96-FCE8-4B84-AB2A-50DA64D5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2DE00A2-B485-4028-B9C2-D9CE8CA008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0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EDAEEA-9290-41FC-8EE4-BE8144568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85725"/>
            <a:ext cx="2286000" cy="667226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F67282-11FD-4AEC-A58C-BD280D05F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1800" y="85725"/>
            <a:ext cx="6705600" cy="667226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11ABAC-9E99-4E4F-A7E0-F258B458D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E678C88-797C-46E7-8332-42CF2C307E97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3E0A1-BC03-459C-B18D-F8C18F0C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2C4013F-35EF-4D87-978D-C8F296FDD70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2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33291-B415-4E13-9010-3444FB1E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2AADF-11E5-4067-9CF4-FA5AAC54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CF4A8E-5857-4540-A6A5-A189E8DA17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80EE355-8763-4D38-8139-22EF5B6869DF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60663F-6C33-4940-B224-62C5E0C5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471D740-34DA-4456-B6D8-9DCE9D13ED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8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1A808-DB8C-4CF5-BA1D-3141C4BB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6F3508-4B14-4257-AAE1-3321192D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488F6-063F-4AE8-BB4E-ABAFF2F67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5D0F97-4253-4098-B147-55351B2F1E79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F97E09-4548-4605-9F3D-059FF73F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78A2BAA-492B-48CF-BF9E-47CC92B4FF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3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D4A00-C9C2-4718-B193-534FEC1C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F96D7C-763A-4F13-B216-A6928703A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130A92-E14F-466B-A2B7-08FAFEE87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970E96-4E04-4375-ACF2-10C543972E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626E5D6-4581-41AB-BCF5-EB347215792E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42DA7A-51DB-4915-8455-FCB68935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48BE39-4C89-4C13-960A-1CC504EECF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49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7A5B5-4F7E-4469-8992-CEA1900B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4F920-708A-4327-9DC4-B98109075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CCC6C0-1026-4237-9746-020722646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FB3DD8-0168-422F-B2B1-4201F9341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835FCF-D5A9-4F3D-BE23-638C872A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FC948E-99B8-4CA4-8DC3-008968B8F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A7A1F8B-BC13-498D-BEB5-F30C73B5DD68}" type="slidenum">
              <a:t>‹N°›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562C93-017F-4345-B567-74470B2E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91BF8776-CF81-42D7-BCF3-EAA2BFE78AF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87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44FE4-3607-4108-BF8A-99848331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C4D6C6-662C-4778-9B15-5809668A9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BD722E-17EA-4273-A977-94830F73070C}" type="slidenum">
              <a:t>‹N°›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C87412-2F9D-49B3-B3D5-AE36A740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46DC4B-FFBA-46A2-B23D-BA488C4B6E8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78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F13855-A92C-4479-A454-34F2E1B909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177C853-8620-4C15-B5CC-CC5281CACD6F}" type="slidenum">
              <a:t>‹N°›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8D9059-24E3-440D-8597-C99FB825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18142-D039-490B-9B97-AB87E33DD0C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1535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50290-81CC-4AF6-836B-90C0FE03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E1C4DE-595A-4D6E-B484-4ABD25D0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38E1BA-E1BD-43E9-9558-436A7C004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DC84A5-48F0-4AF6-854B-92B3A627EA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A7B8D00-C3B3-4FE4-8657-6F490D80D3F2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007B38-2B85-43AC-874B-344F14BD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15F37E-5FE4-4FB8-8271-C5A5DD82CF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32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833F9-79A3-4D6A-91BC-D487DAD1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0BF115-A632-4CC0-BBE9-9FEE1847A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E5DD3C-9F38-4589-A7FC-D05F551E4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3D7FEE-9A24-45F2-8B73-ABE497DABE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3A22B05-151F-4758-BF3D-D55CFCB69592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DF995-C7D8-4539-BB76-EB793DFA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7E6AD2-40BD-4FDB-8811-73660A1ED98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62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DE1CAB-3331-40CC-84DB-08C887A6F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00" y="8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576F0-F095-4B36-9CA1-21135BC071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6D619B-B534-4A68-9350-A058293E9EB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51360" y="7092000"/>
            <a:ext cx="234828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E821C6B-9052-4823-B38B-7B58B40B9490}" type="slidenum">
              <a:t>‹N°›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08AF4-7B32-4E30-A1AF-7665F1480A2E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01C32D-C8A7-4723-B5A0-95BA51A4FF7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56DE06-0EC7-4FE7-8F9D-2615BC4443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B77A57E-90C5-4460-B5BD-27AF49EA3A6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36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E0AD8E5C-8E00-49E5-AA57-892CDE74C472}"/>
              </a:ext>
            </a:extLst>
          </p:cNvPr>
          <p:cNvSpPr/>
          <p:nvPr/>
        </p:nvSpPr>
        <p:spPr>
          <a:xfrm>
            <a:off x="360" y="1440000"/>
            <a:ext cx="10076759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Arial" pitchFamily="18"/>
          <a:ea typeface="Lucida Sans Unicode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21061F7-2013-41E9-87B0-331FF246C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7513982-8409-45A8-922B-A7DE9565D846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9425C21-F66D-464B-9097-04AAA989FCE8}"/>
              </a:ext>
            </a:extLst>
          </p:cNvPr>
          <p:cNvSpPr txBox="1"/>
          <p:nvPr/>
        </p:nvSpPr>
        <p:spPr>
          <a:xfrm>
            <a:off x="468000" y="2376000"/>
            <a:ext cx="9000000" cy="11692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Héritage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1">
            <a:extLst>
              <a:ext uri="{FF2B5EF4-FFF2-40B4-BE49-F238E27FC236}">
                <a16:creationId xmlns:a16="http://schemas.microsoft.com/office/drawing/2014/main" id="{4922C1C1-4972-4906-B6FE-F30A9B7BE1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8CDEBD5-440A-4F12-8414-587FFCCB44E2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7E4D189-3A60-4FDC-B782-497E74798A9F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Héritage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94BF375-6CB0-4D41-9FB8-70B63B38C786}"/>
              </a:ext>
            </a:extLst>
          </p:cNvPr>
          <p:cNvSpPr txBox="1"/>
          <p:nvPr/>
        </p:nvSpPr>
        <p:spPr>
          <a:xfrm>
            <a:off x="540000" y="1764360"/>
            <a:ext cx="5400000" cy="34916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L'héritage </a:t>
            </a:r>
            <a:r>
              <a:rPr lang="fr-BE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permet de créer la structure d'une classe à partir des membres d'une autre classe.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La sous-classe </a:t>
            </a: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hérite de tous les attributs et méthodes de sa classe mère.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8619057-6F8A-404B-B50A-8E2ABB30865A}"/>
              </a:ext>
            </a:extLst>
          </p:cNvPr>
          <p:cNvGrpSpPr/>
          <p:nvPr/>
        </p:nvGrpSpPr>
        <p:grpSpPr>
          <a:xfrm>
            <a:off x="6192000" y="1584000"/>
            <a:ext cx="2785744" cy="5286092"/>
            <a:chOff x="6192000" y="1584000"/>
            <a:chExt cx="2785744" cy="5286092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87B9BF10-0BC4-43BE-B75C-48AE09D121F9}"/>
                </a:ext>
              </a:extLst>
            </p:cNvPr>
            <p:cNvGrpSpPr/>
            <p:nvPr/>
          </p:nvGrpSpPr>
          <p:grpSpPr>
            <a:xfrm>
              <a:off x="6192000" y="1584000"/>
              <a:ext cx="2592000" cy="3228120"/>
              <a:chOff x="6192000" y="1584000"/>
              <a:chExt cx="2592000" cy="3228120"/>
            </a:xfrm>
          </p:grpSpPr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6579033-7870-4268-AC35-F425DB46F31C}"/>
                  </a:ext>
                </a:extLst>
              </p:cNvPr>
              <p:cNvSpPr txBox="1"/>
              <p:nvPr/>
            </p:nvSpPr>
            <p:spPr>
              <a:xfrm>
                <a:off x="6192000" y="1584000"/>
                <a:ext cx="2592000" cy="322812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lIns="90000" tIns="45000" rIns="90000" bIns="45000" compatLnSpc="0">
                <a:spAutoFit/>
              </a:bodyPr>
              <a:lstStyle/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0" u="none" strike="noStrike" kern="1200">
                    <a:ln>
                      <a:noFill/>
                    </a:ln>
                    <a:solidFill>
                      <a:srgbClr val="000080"/>
                    </a:solidFill>
                    <a:latin typeface="Arial" pitchFamily="18"/>
                    <a:ea typeface="MS Gothic" pitchFamily="2"/>
                    <a:cs typeface="Tahoma" pitchFamily="2"/>
                  </a:rPr>
                  <a:t>Voiture</a:t>
                </a:r>
              </a:p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plaque  : chaine</a:t>
                </a: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marque : chaine</a:t>
                </a: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couleur : chaine</a:t>
                </a: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état       : booléen</a:t>
                </a: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vitesse  : entier</a:t>
                </a: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démarrer()         : void</a:t>
                </a: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accélerer()         : void</a:t>
                </a: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récupVitesse()   :entier</a:t>
                </a: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arrêter()             : void</a:t>
                </a:r>
              </a:p>
            </p:txBody>
          </p:sp>
          <p:sp>
            <p:nvSpPr>
              <p:cNvPr id="7" name="Connecteur droit 6">
                <a:extLst>
                  <a:ext uri="{FF2B5EF4-FFF2-40B4-BE49-F238E27FC236}">
                    <a16:creationId xmlns:a16="http://schemas.microsoft.com/office/drawing/2014/main" id="{78537604-6B95-4FB3-B02B-B757335A1D41}"/>
                  </a:ext>
                </a:extLst>
              </p:cNvPr>
              <p:cNvSpPr/>
              <p:nvPr/>
            </p:nvSpPr>
            <p:spPr>
              <a:xfrm>
                <a:off x="6192000" y="2015999"/>
                <a:ext cx="25920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8" name="Connecteur droit 7">
                <a:extLst>
                  <a:ext uri="{FF2B5EF4-FFF2-40B4-BE49-F238E27FC236}">
                    <a16:creationId xmlns:a16="http://schemas.microsoft.com/office/drawing/2014/main" id="{8D3C7B04-EFBA-4315-A7A2-8243659BDA83}"/>
                  </a:ext>
                </a:extLst>
              </p:cNvPr>
              <p:cNvSpPr/>
              <p:nvPr/>
            </p:nvSpPr>
            <p:spPr>
              <a:xfrm>
                <a:off x="6192000" y="3514320"/>
                <a:ext cx="25920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sp>
          <p:nvSpPr>
            <p:cNvPr id="9" name="Connecteur droit 8">
              <a:extLst>
                <a:ext uri="{FF2B5EF4-FFF2-40B4-BE49-F238E27FC236}">
                  <a16:creationId xmlns:a16="http://schemas.microsoft.com/office/drawing/2014/main" id="{E654628E-4926-4901-A63D-165E2ABD90A9}"/>
                </a:ext>
              </a:extLst>
            </p:cNvPr>
            <p:cNvSpPr/>
            <p:nvPr/>
          </p:nvSpPr>
          <p:spPr>
            <a:xfrm flipV="1">
              <a:off x="7523999" y="4806000"/>
              <a:ext cx="0" cy="327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BFBB3261-2DEA-4F4E-AF23-F4F1CE9F6565}"/>
                </a:ext>
              </a:extLst>
            </p:cNvPr>
            <p:cNvGrpSpPr/>
            <p:nvPr/>
          </p:nvGrpSpPr>
          <p:grpSpPr>
            <a:xfrm>
              <a:off x="6227999" y="5127479"/>
              <a:ext cx="2749745" cy="1742613"/>
              <a:chOff x="6227999" y="5127479"/>
              <a:chExt cx="2749745" cy="1742613"/>
            </a:xfrm>
          </p:grpSpPr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AB334F0D-2E2C-4B22-8C87-099DB05D3179}"/>
                  </a:ext>
                </a:extLst>
              </p:cNvPr>
              <p:cNvSpPr txBox="1"/>
              <p:nvPr/>
            </p:nvSpPr>
            <p:spPr>
              <a:xfrm>
                <a:off x="6227999" y="5127479"/>
                <a:ext cx="2749745" cy="174261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square" lIns="90000" tIns="45000" rIns="90000" bIns="45000" compatLnSpc="0">
                <a:spAutoFit/>
              </a:bodyPr>
              <a:lstStyle/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0" u="none" strike="noStrike" kern="1200" dirty="0">
                    <a:ln>
                      <a:noFill/>
                    </a:ln>
                    <a:solidFill>
                      <a:srgbClr val="000080"/>
                    </a:solidFill>
                    <a:latin typeface="Arial" pitchFamily="18"/>
                    <a:ea typeface="MS Gothic" pitchFamily="2"/>
                    <a:cs typeface="Tahoma" pitchFamily="2"/>
                  </a:rPr>
                  <a:t>Batmobile</a:t>
                </a:r>
              </a:p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000" b="0" i="0" u="none" strike="noStrike" kern="1200" dirty="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dirty="0">
                    <a:latin typeface="Arial" pitchFamily="18"/>
                    <a:ea typeface="MS Gothic" pitchFamily="2"/>
                    <a:cs typeface="Tahoma" pitchFamily="2"/>
                  </a:rPr>
                  <a:t>réacteur</a:t>
                </a:r>
                <a:r>
                  <a:rPr lang="fr-FR" sz="1800" b="0" i="0" u="none" strike="noStrike" kern="1200" dirty="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  : booléen</a:t>
                </a: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 dirty="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 dirty="0" err="1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allumerReacteur</a:t>
                </a:r>
                <a:r>
                  <a:rPr lang="fr-FR" sz="1800" b="0" i="0" u="none" strike="noStrike" kern="1200" dirty="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() : </a:t>
                </a:r>
                <a:r>
                  <a:rPr lang="fr-FR" sz="1800" b="0" i="0" u="none" strike="noStrike" kern="1200" dirty="0" err="1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void</a:t>
                </a:r>
                <a:endParaRPr lang="fr-FR" sz="1800" b="0" i="0" u="none" strike="noStrike" kern="1200" dirty="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 dirty="0" err="1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eteindreReacteur</a:t>
                </a:r>
                <a:r>
                  <a:rPr lang="fr-FR" sz="1800" b="0" i="0" u="none" strike="noStrike" kern="1200" dirty="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() : </a:t>
                </a:r>
                <a:r>
                  <a:rPr lang="fr-FR" sz="1800" b="0" i="0" u="none" strike="noStrike" kern="1200" dirty="0" err="1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void</a:t>
                </a:r>
                <a:endParaRPr lang="fr-FR" sz="1800" b="0" i="0" u="none" strike="noStrike" kern="1200" dirty="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2" name="Connecteur droit 11">
                <a:extLst>
                  <a:ext uri="{FF2B5EF4-FFF2-40B4-BE49-F238E27FC236}">
                    <a16:creationId xmlns:a16="http://schemas.microsoft.com/office/drawing/2014/main" id="{A98BAA5B-D604-416C-BA2E-80FC6BE59B72}"/>
                  </a:ext>
                </a:extLst>
              </p:cNvPr>
              <p:cNvSpPr/>
              <p:nvPr/>
            </p:nvSpPr>
            <p:spPr>
              <a:xfrm>
                <a:off x="6228000" y="5559480"/>
                <a:ext cx="25920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3" name="Connecteur droit 12">
                <a:extLst>
                  <a:ext uri="{FF2B5EF4-FFF2-40B4-BE49-F238E27FC236}">
                    <a16:creationId xmlns:a16="http://schemas.microsoft.com/office/drawing/2014/main" id="{7F5294F1-A0AA-4B7A-AD26-1369A76B0F64}"/>
                  </a:ext>
                </a:extLst>
              </p:cNvPr>
              <p:cNvSpPr/>
              <p:nvPr/>
            </p:nvSpPr>
            <p:spPr>
              <a:xfrm>
                <a:off x="6228000" y="6019919"/>
                <a:ext cx="25920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 dirty="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D388123C-A1B3-42EA-904D-9E88E9AFF52D}"/>
                </a:ext>
              </a:extLst>
            </p:cNvPr>
            <p:cNvSpPr/>
            <p:nvPr/>
          </p:nvSpPr>
          <p:spPr>
            <a:xfrm>
              <a:off x="7416000" y="4821840"/>
              <a:ext cx="180000" cy="164160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-2147483647"/>
                <a:gd name="f9" fmla="val 2147483647"/>
                <a:gd name="f10" fmla="+- 0 0 0"/>
                <a:gd name="f11" fmla="*/ f4 1 21600"/>
                <a:gd name="f12" fmla="*/ f5 1 21600"/>
                <a:gd name="f13" fmla="pin 0 f0 21600"/>
                <a:gd name="f14" fmla="*/ f10 f1 1"/>
                <a:gd name="f15" fmla="val f13"/>
                <a:gd name="f16" fmla="*/ f13 1 2"/>
                <a:gd name="f17" fmla="*/ f13 f11 1"/>
                <a:gd name="f18" fmla="*/ f6 f12 1"/>
                <a:gd name="f19" fmla="*/ 18000 f12 1"/>
                <a:gd name="f20" fmla="*/ 10800 f12 1"/>
                <a:gd name="f21" fmla="*/ 10800 f11 1"/>
                <a:gd name="f22" fmla="*/ 0 f12 1"/>
                <a:gd name="f23" fmla="*/ f14 1 f3"/>
                <a:gd name="f24" fmla="*/ 0 f11 1"/>
                <a:gd name="f25" fmla="*/ 21600 f12 1"/>
                <a:gd name="f26" fmla="*/ 21600 f11 1"/>
                <a:gd name="f27" fmla="+- f16 10800 0"/>
                <a:gd name="f28" fmla="+- 21600 0 f15"/>
                <a:gd name="f29" fmla="*/ f16 f11 1"/>
                <a:gd name="f30" fmla="+- f23 0 f2"/>
                <a:gd name="f31" fmla="*/ f28 1 2"/>
                <a:gd name="f32" fmla="*/ f27 f11 1"/>
                <a:gd name="f33" fmla="+- 21600 0 f31"/>
                <a:gd name="f34" fmla="*/ f33 f11 1"/>
              </a:gdLst>
              <a:ahLst>
                <a:ahXY gdRefX="f0" minX="f6" maxX="f7">
                  <a:pos x="f17" y="f1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21" y="f22"/>
                </a:cxn>
                <a:cxn ang="f30">
                  <a:pos x="f29" y="f20"/>
                </a:cxn>
                <a:cxn ang="f30">
                  <a:pos x="f24" y="f25"/>
                </a:cxn>
                <a:cxn ang="f30">
                  <a:pos x="f21" y="f25"/>
                </a:cxn>
                <a:cxn ang="f30">
                  <a:pos x="f26" y="f25"/>
                </a:cxn>
                <a:cxn ang="f30">
                  <a:pos x="f34" y="f20"/>
                </a:cxn>
              </a:cxnLst>
              <a:rect l="f29" t="f20" r="f32" b="f19"/>
              <a:pathLst>
                <a:path w="21600" h="21600">
                  <a:moveTo>
                    <a:pt x="f15" y="f6"/>
                  </a:moveTo>
                  <a:lnTo>
                    <a:pt x="f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99CCFF">
                <a:alpha val="15000"/>
              </a:srgbClr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6369827D-7241-4F0A-8D75-57CC66837E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AEDD3A1-ACC3-40BC-BC9A-986A7CF1FB9C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1FA3FE4-E2F2-4CD8-8011-41B2DE947CFF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Héritage multiple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D05FD5-10B9-4791-867C-D318B521B921}"/>
              </a:ext>
            </a:extLst>
          </p:cNvPr>
          <p:cNvSpPr txBox="1"/>
          <p:nvPr/>
        </p:nvSpPr>
        <p:spPr>
          <a:xfrm>
            <a:off x="540000" y="1548360"/>
            <a:ext cx="8820000" cy="20156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26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L'héritage multiple permet à une classe d'hériter simultanément de plusieurs autres classes.</a:t>
            </a:r>
          </a:p>
          <a:p>
            <a:pPr marL="419040" marR="0" lvl="0" indent="-41904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BE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  <a:tabLst/>
            </a:pPr>
            <a:r>
              <a:rPr lang="fr-FR" sz="2200" b="1" i="0" u="none" strike="noStrike" kern="1200">
                <a:ln>
                  <a:noFill/>
                </a:ln>
                <a:solidFill>
                  <a:srgbClr val="4D4D4D"/>
                </a:solidFill>
                <a:latin typeface="Arial" pitchFamily="18"/>
                <a:ea typeface="MS Gothic" pitchFamily="2"/>
                <a:cs typeface="Tahoma" pitchFamily="2"/>
              </a:rPr>
              <a:t>Problème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523777-9CCE-4AC5-B6FD-B40E8F7EC52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20000" y="2484000"/>
            <a:ext cx="3420000" cy="30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418F138-2F46-4A60-9002-17940694E460}"/>
              </a:ext>
            </a:extLst>
          </p:cNvPr>
          <p:cNvSpPr txBox="1"/>
          <p:nvPr/>
        </p:nvSpPr>
        <p:spPr>
          <a:xfrm>
            <a:off x="540000" y="5544000"/>
            <a:ext cx="8704440" cy="14158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419040" marR="0" lvl="0" indent="-41904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BE" sz="2600" b="1" i="0" u="none" strike="noStrike" kern="1200">
                <a:ln>
                  <a:noFill/>
                </a:ln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Non disponible dans Java.</a:t>
            </a:r>
          </a:p>
          <a:p>
            <a:pPr marL="419040" marR="0" lvl="0" indent="-41904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BE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L'héritage multiple peut être partiellement comblé par une</a:t>
            </a:r>
          </a:p>
          <a:p>
            <a:pPr marL="419040" marR="0" lvl="0" indent="-41904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BE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approche d'héritage en cascade des classes.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7993104E-7B60-4B31-B70D-9A480AE3D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76547F-9882-45AC-B44C-2943B9AC80F6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8EB1ECB-7402-4DFD-8049-4E827E732C54}"/>
              </a:ext>
            </a:extLst>
          </p:cNvPr>
          <p:cNvSpPr txBox="1"/>
          <p:nvPr/>
        </p:nvSpPr>
        <p:spPr>
          <a:xfrm>
            <a:off x="540000" y="306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Héritage en Java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9CE0BB-1912-49A4-9032-3055837FC0C5}"/>
              </a:ext>
            </a:extLst>
          </p:cNvPr>
          <p:cNvSpPr txBox="1"/>
          <p:nvPr/>
        </p:nvSpPr>
        <p:spPr>
          <a:xfrm>
            <a:off x="792000" y="2449440"/>
            <a:ext cx="8532000" cy="125532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public class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Batmobile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extends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Voiture{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private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boolean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reacteur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		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6600"/>
                </a:solidFill>
                <a:latin typeface="Courier New" pitchFamily="49"/>
                <a:ea typeface="Courier New" pitchFamily="49"/>
                <a:cs typeface="Courier New" pitchFamily="49"/>
              </a:rPr>
              <a:t>// les actions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B87505-0E8C-4FFF-AD88-32AFA1BF9ACF}"/>
              </a:ext>
            </a:extLst>
          </p:cNvPr>
          <p:cNvSpPr txBox="1"/>
          <p:nvPr/>
        </p:nvSpPr>
        <p:spPr>
          <a:xfrm>
            <a:off x="612000" y="1666439"/>
            <a:ext cx="8820000" cy="13348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419040" marR="0" lvl="0" indent="-41904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BE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Utilisation du mot clé </a:t>
            </a:r>
            <a:r>
              <a:rPr lang="fr-BE" sz="2600" b="1" i="0" u="none" strike="noStrike" kern="1200" dirty="0" err="1">
                <a:ln>
                  <a:noFill/>
                </a:ln>
                <a:solidFill>
                  <a:srgbClr val="800080"/>
                </a:solidFill>
                <a:latin typeface="Arial" pitchFamily="18"/>
                <a:ea typeface="MS Gothic" pitchFamily="2"/>
                <a:cs typeface="Tahoma" pitchFamily="2"/>
              </a:rPr>
              <a:t>extends</a:t>
            </a:r>
            <a:r>
              <a:rPr lang="fr-BE" sz="2600" b="0" i="0" u="none" strike="noStrike" kern="1200" dirty="0">
                <a:ln>
                  <a:noFill/>
                </a:ln>
                <a:solidFill>
                  <a:srgbClr val="800080"/>
                </a:solidFill>
                <a:latin typeface="Arial" pitchFamily="18"/>
                <a:ea typeface="MS Gothic" pitchFamily="2"/>
                <a:cs typeface="Tahoma" pitchFamily="2"/>
              </a:rPr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C9C91F-5FCF-410E-85FD-D517DF2E378D}"/>
              </a:ext>
            </a:extLst>
          </p:cNvPr>
          <p:cNvSpPr txBox="1"/>
          <p:nvPr/>
        </p:nvSpPr>
        <p:spPr>
          <a:xfrm>
            <a:off x="597600" y="4355280"/>
            <a:ext cx="8762400" cy="4698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Tahoma" pitchFamily="2"/>
              </a:rPr>
              <a:t>- Utilisation du mot clé </a:t>
            </a:r>
            <a:r>
              <a:rPr lang="fr-FR" sz="2600" b="1" i="0" u="none" strike="noStrike" kern="120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S Gothic" pitchFamily="2"/>
                <a:cs typeface="Tahoma" pitchFamily="2"/>
              </a:rPr>
              <a:t>super</a:t>
            </a:r>
            <a:r>
              <a:rPr lang="fr-FR" sz="26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Tahoma" pitchFamily="2"/>
              </a:rPr>
              <a:t>  (référence à la classe mère)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BD9F669-BD85-4D28-945E-FD1A510A1F48}"/>
              </a:ext>
            </a:extLst>
          </p:cNvPr>
          <p:cNvSpPr txBox="1"/>
          <p:nvPr/>
        </p:nvSpPr>
        <p:spPr>
          <a:xfrm>
            <a:off x="720000" y="5080680"/>
            <a:ext cx="8532000" cy="125532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private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demarrer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()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fr-FR" sz="2000" b="1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reacteur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true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800080"/>
                </a:solidFill>
                <a:latin typeface="Courier New" pitchFamily="49"/>
                <a:ea typeface="Courier New" pitchFamily="49"/>
                <a:cs typeface="Courier New" pitchFamily="49"/>
              </a:rPr>
              <a:t>super.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demarrer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E146309-6E3C-47F5-9A27-5DBAE5F254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E43763A-C07F-40BA-8C57-EB7158FF568A}" type="slidenum">
              <a:t>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E2FB5E54-0784-4924-BAD7-ADEEBC7D0BF5}"/>
              </a:ext>
            </a:extLst>
          </p:cNvPr>
          <p:cNvSpPr/>
          <p:nvPr/>
        </p:nvSpPr>
        <p:spPr>
          <a:xfrm>
            <a:off x="611280" y="1967760"/>
            <a:ext cx="8694000" cy="3792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algn="just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La </a:t>
            </a:r>
            <a:r>
              <a:rPr lang="fr-FR" sz="2600" b="1" i="0" u="none" strike="noStrike" kern="1200">
                <a:ln>
                  <a:noFill/>
                </a:ln>
                <a:solidFill>
                  <a:srgbClr val="C95F5F"/>
                </a:solidFill>
                <a:latin typeface="Arial" pitchFamily="18"/>
                <a:ea typeface="MS Gothic" pitchFamily="2"/>
                <a:cs typeface="Tahoma" pitchFamily="2"/>
              </a:rPr>
              <a:t>redéfinition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</a:t>
            </a:r>
            <a:r>
              <a:rPr lang="fr-FR" sz="2600" b="1" i="1" u="none" strike="noStrike" kern="1200">
                <a:ln>
                  <a:noFill/>
                </a:ln>
                <a:solidFill>
                  <a:srgbClr val="C95F5F"/>
                </a:solidFill>
                <a:latin typeface="Arial" pitchFamily="18"/>
                <a:ea typeface="MS Gothic" pitchFamily="2"/>
                <a:cs typeface="Tahoma" pitchFamily="2"/>
              </a:rPr>
              <a:t>overriding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 consiste à réimplémenter une version spécialisée d'une méthode héritée d'une classe mère (les signatures des méthodes dans la classe mère et la classe fille doivent être identiques).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249"/>
              </a:spcBef>
              <a:spcAft>
                <a:spcPts val="374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algn="just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La </a:t>
            </a:r>
            <a:r>
              <a:rPr lang="fr-FR" sz="2600" b="1" i="0" u="none" strike="noStrike" kern="1200">
                <a:ln>
                  <a:noFill/>
                </a:ln>
                <a:solidFill>
                  <a:srgbClr val="C95F5F"/>
                </a:solidFill>
                <a:latin typeface="Arial" pitchFamily="18"/>
                <a:ea typeface="MS Gothic" pitchFamily="2"/>
                <a:cs typeface="Tahoma" pitchFamily="2"/>
              </a:rPr>
              <a:t>surcharge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</a:t>
            </a:r>
            <a:r>
              <a:rPr lang="fr-FR" sz="2600" b="1" i="1" u="none" strike="noStrike" kern="1200">
                <a:ln>
                  <a:noFill/>
                </a:ln>
                <a:solidFill>
                  <a:srgbClr val="C95F5F"/>
                </a:solidFill>
                <a:latin typeface="Arial" pitchFamily="18"/>
                <a:ea typeface="MS Gothic" pitchFamily="2"/>
                <a:cs typeface="Tahoma" pitchFamily="2"/>
              </a:rPr>
              <a:t>overloading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 consiste à proposer, au sein d'une même classe, </a:t>
            </a:r>
            <a:r>
              <a:rPr lang="fr-FR" sz="2600" b="1" i="0" u="none" strike="noStrike" kern="1200">
                <a:ln>
                  <a:noFill/>
                </a:ln>
                <a:solidFill>
                  <a:srgbClr val="C95F5F"/>
                </a:solidFill>
                <a:latin typeface="Arial" pitchFamily="18"/>
                <a:ea typeface="MS Gothic" pitchFamily="2"/>
                <a:cs typeface="Tahoma" pitchFamily="2"/>
              </a:rPr>
              <a:t>plusieurs « versions » d'une même méthode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qui diffèrent simplement par le nombre et le type des arguments (le nom et le type de retour doivent être identiques).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017FCE-E2DE-4BBC-AB4F-E0BFE931EC66}"/>
              </a:ext>
            </a:extLst>
          </p:cNvPr>
          <p:cNvSpPr txBox="1"/>
          <p:nvPr/>
        </p:nvSpPr>
        <p:spPr>
          <a:xfrm>
            <a:off x="576000" y="333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Surcharge et redéfinition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1C8E543C-6D42-483C-8A9B-5D5F5CF4CA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49676FA-9DC8-4A73-8670-00C4AB4FF52D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CFC9D1D-80E1-40E1-9E3B-B235BD3F771B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Utilisation de « final »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7B5F07-59D4-4C6B-ADD3-BEE567782A79}"/>
              </a:ext>
            </a:extLst>
          </p:cNvPr>
          <p:cNvSpPr txBox="1"/>
          <p:nvPr/>
        </p:nvSpPr>
        <p:spPr>
          <a:xfrm>
            <a:off x="540000" y="1800000"/>
            <a:ext cx="9000000" cy="2865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Tahoma" pitchFamily="2"/>
              </a:rPr>
              <a:t> Le mot clé </a:t>
            </a:r>
            <a:r>
              <a:rPr lang="en-US" sz="2800" b="1" i="0" u="none" strike="noStrike" kern="120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S Gothic" pitchFamily="2"/>
                <a:cs typeface="Tahoma" pitchFamily="2"/>
              </a:rPr>
              <a:t>final </a:t>
            </a:r>
            <a:r>
              <a:rPr lang="en-US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permet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Tahoma" pitchFamily="2"/>
              </a:rPr>
              <a:t>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Tahoma" pitchFamily="2"/>
              </a:rPr>
              <a:t>  - d'interdir l'héritage à partir de la classe.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Tahoma" pitchFamily="2"/>
              </a:rPr>
              <a:t>  - d'interdir la redéfinition d'une méthode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Tahoma" pitchFamily="2"/>
              </a:rPr>
              <a:t>  - de déclarer une constante</a:t>
            </a:r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A2031D62-38FF-423C-8D92-A7CC86C314C4}"/>
              </a:ext>
            </a:extLst>
          </p:cNvPr>
          <p:cNvSpPr/>
          <p:nvPr/>
        </p:nvSpPr>
        <p:spPr>
          <a:xfrm>
            <a:off x="1405440" y="4885920"/>
            <a:ext cx="7414560" cy="1954080"/>
          </a:xfrm>
          <a:custGeom>
            <a:avLst>
              <a:gd name="f0" fmla="val 390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0" tIns="0" rIns="40680" bIns="0" anchor="ctr" anchorCtr="0" compatLnSpc="0">
            <a:noAutofit/>
          </a:bodyPr>
          <a:lstStyle/>
          <a:p>
            <a:pPr marL="3960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public final class C1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 { …</a:t>
            </a:r>
          </a:p>
          <a:p>
            <a:pPr marL="3960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}</a:t>
            </a:r>
            <a:b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</a:br>
            <a:b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</a:br>
            <a:r>
              <a:rPr lang="en-US" sz="1800" b="1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public final void M1()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 { …</a:t>
            </a:r>
          </a:p>
          <a:p>
            <a:pPr marL="3960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  <a:p>
            <a:pPr marL="3960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solidFill>
                <a:srgbClr val="000000"/>
              </a:solidFill>
              <a:latin typeface="Courier New" pitchFamily="49"/>
              <a:ea typeface="MS Gothic" pitchFamily="2"/>
              <a:cs typeface="Tahoma" pitchFamily="2"/>
            </a:endParaRPr>
          </a:p>
          <a:p>
            <a:pPr marL="3960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public static final int X = 3;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Personnalisé</PresentationFormat>
  <Paragraphs>72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StarSymbol</vt:lpstr>
      <vt:lpstr>Times New Roman</vt:lpstr>
      <vt:lpstr>Trebuchet MS</vt:lpstr>
      <vt:lpstr>Standard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445</cp:revision>
  <cp:lastPrinted>2008-02-29T17:02:52Z</cp:lastPrinted>
  <dcterms:created xsi:type="dcterms:W3CDTF">2007-10-18T14:41:09Z</dcterms:created>
  <dcterms:modified xsi:type="dcterms:W3CDTF">2019-06-12T06:50:06Z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