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3" r:id="rId4"/>
    <p:sldId id="435" r:id="rId5"/>
    <p:sldId id="258" r:id="rId6"/>
    <p:sldId id="259" r:id="rId7"/>
    <p:sldId id="260" r:id="rId8"/>
    <p:sldId id="324" r:id="rId9"/>
    <p:sldId id="325" r:id="rId10"/>
    <p:sldId id="326" r:id="rId11"/>
    <p:sldId id="327" r:id="rId12"/>
    <p:sldId id="43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323DF4-15EF-44BA-AC89-4153234CE4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E2D20C4-5BB8-4C25-9F0F-7E2ECD023610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3AAE601-99F1-4862-939C-E17AAF1FB6F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2A957-BE99-4D66-8243-0DA2EA71BE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127-D964-42DE-B106-1C2EB00A0A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7B3ADD-5A30-4BBB-993F-1083F9CE6FD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883159-1965-4C81-9D0A-A904D5B819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8E8E21-E060-45B5-A1B3-15503E1B8A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D3823-6EDC-4B45-8A98-3D72152321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E61EB6-823B-4943-ACB1-357B9DBB02D9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8725C2-9A19-415A-BA90-41BC19A905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028BBF-6774-45ED-A673-F7B4BDFC1B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340CF3C-3F40-49F2-AFA1-90B3BF6D6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E9590E3-EBD3-416D-8E09-7C0C4B75A4A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BC678F-0EBA-41FE-85F8-C8A8DB56AF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EEDCFA-8FD6-492D-8D38-7B739D067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6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253C4D-2FB7-4D3B-9AA1-B85038DB5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3EBDF2-65FC-48D2-8F6C-96F1B94C1A0D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73C452-E051-4EB0-B828-76D5CD4559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F1BD91-9CC4-4803-9B27-2A1515FE48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2D922-1FED-4A47-8CEB-B393473056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8C9E30-6C23-466B-A9F1-EA769808104C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00A72-BEA6-4D4B-83FB-004B5DE09A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12121-352F-43ED-9B48-AAD6264B9F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E45DE-B025-42E4-832A-6E7FD1D6E7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01EB8A-706F-40F8-AF5A-3BDCAAB62276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E7D34-5AA1-4258-9575-61F41E8BDB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58ADD5-3768-4A14-98BD-28A9779631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62438-DAE9-4A5B-B6FF-9E2C0490D9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C40B87-2CCA-42F9-BB7C-D07AD827FB9B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EB0D50-690A-4D42-A073-30900B07B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82F061-1F55-4BB2-B261-1251C8C6E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CA25C-4BD7-4207-A332-197B17B076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7C76A4-8232-44D0-A1D9-34DEFB0D155A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C27B6F-2331-4AC4-BA40-5ACE6839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459C0B-0EE0-43CD-93E0-DAC3679ED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D2A9E-1AFD-4495-BCBD-1E2119E19F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D7EEC6-87B5-47C1-BC3D-17B7C751398A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7CF17E-50DB-4C78-AD10-6BB964D93E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C77F63-332A-48B5-BED5-2503112305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F62F3-78EE-4162-8314-DE9CAC5A68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535A19-B8E1-421F-B9CC-7A05562CF306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942005-8E9D-482D-8889-02A302BF08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D74DB-77AE-4CA2-B555-665AF6851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DB457F-4894-4F88-8E10-4DC4B987F2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90526E-9609-440F-86AD-467D6B76B67D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14A30C-B64E-4AF3-ABF5-826B5E7ABC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F01B20-E43B-4E32-82C1-3EA175502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A36D76-CFE1-4931-BB0E-D2FA6948A8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DA6292-146B-405A-BDE8-A7CBE8055EB5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3B2890-9B26-4305-B792-11E0146269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93A62A-157E-458F-9A79-931FBB28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2E6FE-23C3-4D5A-A10C-1F53DD9411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22DC05-1248-454B-A15B-C444634CB368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526776-232E-4DDC-BE0D-8F5ADBD9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A70072-6244-4925-9050-AB0F9EEC9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B93536-0872-4DB4-BBD7-B8FBB622A3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723CA2-3649-4685-9773-B60290DD883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ED558F-8FAD-4510-B470-7068D4D065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315EC1-4004-4287-8782-5C80700303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48C51E-99CD-4353-98BC-3702D566BB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747DF6-AD87-4371-BB70-04F30C1D91BD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B659B7-97CF-4BEE-BDD6-91D36444BF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D5CB15-6B79-4F88-BB1A-E22D4E2EF1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58341-0414-4D76-8924-41AFE5A099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01E567-8AB9-48AF-A929-040BB4779757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1FCC24-BD82-47CC-A1DF-222FE4C4EE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F4F473-5E65-4651-B204-7E6134D30D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07E27-BDCD-4E9D-A4BE-F00E9062C9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4F403E-B2C0-44A4-966C-A482BBB81FE9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96B19-A49D-4FD5-87FA-963217E745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1E97F6-E205-42B9-B59A-A334EEAE0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FA950-6225-4D46-A462-1C2DF5A2ED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F3C61A-7256-418C-B122-C9BB62D1F9AA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F44815-C3B6-46B3-AFEE-CBBA1AF13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6FDD0F-95C0-4E86-8044-7747BE51DD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BD5E7-FE83-484F-98BD-D2A06E3DC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F8BDF-36EF-4834-B3C8-42FEC2987D65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F99017-A6F8-414F-ACE9-E78B05A6F5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8156FB-849F-4225-A938-CF754E37C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81B0F7-10D4-4305-8C35-B234C82E4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DD38B6-B182-4BD5-8634-91029B53953B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E9400E-4E63-40A1-AE30-E8E91D0622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611424-F398-46A2-9286-5F79070FE1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B985D-6E16-4CAA-B6D6-C9059221A6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4C19B9-05A9-43FB-8A00-01BAFE40C8FD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2806AE-73EE-4CDF-8611-4A06DC6F1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FA8D03-04B5-45BA-9B81-269BF1D15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3FE4BEC-6BA3-4CDF-A283-21FA31D086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F7FC49-8427-45D5-9A9E-DF345E38C537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C065D02-76F4-443B-9793-2D1BC816E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1A1E08-A2BD-42B7-A23D-D6E3577BE1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2D7AA-422E-42F4-B999-4E397FBE945D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5642C4-070B-484E-AED9-BE66C04A87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119739-88C0-43B9-A50D-A95B23A493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4DD875-FEBB-4A9C-97F5-CC22C9E824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2FBC059-1B6E-42CB-9A47-E80926781EA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DDB45A-19E6-47A7-AF41-170B0A73E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7D7977-0E7B-4F65-A024-BAA6DCF576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BB070E5-0150-4400-95F7-614028562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984C2880-9E3E-4F9E-98D5-6C0D8C1A1287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AC22E2-8F33-4F04-A4AC-54D0057A8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25C40F-3B36-4EDC-B732-EC81547129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CE964B6-C85C-494D-BF6B-BACFE23F7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12B74EA-AEBD-484B-B4DC-0E13213D3C2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57DE75-D46E-4A83-ADA1-0FFE1BCC7F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5D20FB-6837-4B64-A415-0A244E838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726E0-6CFC-471E-97C9-876F41EF33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2EF2A5-3474-4740-98C0-8CFEF7ED12D5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7700B9-C81A-4C23-B3A6-424D409F22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7C4A9A-AEF7-40C7-B412-3D0B737DD2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20CFB-7327-4E6B-B117-8D5D4173CD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40F53A-01E5-4C97-83D6-0204978F0B6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1B6FB2-090E-4DA8-BF3F-4D3BE40DDF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662D9C-AE0D-4368-9874-EE776CA72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ABA1AFB7-7447-4B53-A9C0-326516B43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F568BE-6F27-423E-8061-976834B34806}" type="slidenum">
              <a:rPr/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77AC02D-0008-41BA-902D-4D95B25AD7D8}"/>
              </a:ext>
            </a:extLst>
          </p:cNvPr>
          <p:cNvSpPr/>
          <p:nvPr/>
        </p:nvSpPr>
        <p:spPr>
          <a:xfrm>
            <a:off x="990360" y="1701360"/>
            <a:ext cx="8099640" cy="41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6000" b="1" i="0" u="none" strike="noStrike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Times New Roman" pitchFamily="18"/>
              </a:rPr>
              <a:t>POO en C#</a:t>
            </a:r>
            <a:endParaRPr lang="fr-FR" sz="6000" b="1" i="0" u="none" strike="noStrike" baseline="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Times New Roman" pitchFamily="18"/>
            </a:endParaRP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1" i="0" u="none" strike="noStrike" baseline="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18"/>
              <a:cs typeface="Arial" pitchFamily="18"/>
            </a:endParaRP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Thomas Aldaitz</a:t>
            </a: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  <a:t>taldaitz@dawan.fr</a:t>
            </a:r>
            <a:b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</a:br>
            <a:endParaRPr lang="fr-FR" sz="1800" b="0" i="0" u="none" strike="noStrike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3B78749-7F29-4EDD-804A-28E7C9AFC364}"/>
              </a:ext>
            </a:extLst>
          </p:cNvPr>
          <p:cNvSpPr/>
          <p:nvPr/>
        </p:nvSpPr>
        <p:spPr>
          <a:xfrm>
            <a:off x="0" y="6372360"/>
            <a:ext cx="10080720" cy="1224000"/>
          </a:xfrm>
          <a:custGeom>
            <a:avLst>
              <a:gd name="f0" fmla="val 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square" lIns="108000" tIns="63000" rIns="108000" bIns="63000" anchor="ctr" anchorCtr="1" compatLnSpc="1">
            <a:noAutofit/>
          </a:bodyPr>
          <a:lstStyle/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Paris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MS Gothic" pitchFamily="2"/>
              </a:rPr>
              <a:t> 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Tour CIT Montparnasse - 3,rue de l’Arrivée, 75015 PARIS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Nantes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Le Sillon de Bretagne - 26e étage - 8, avenue des Thébaudières, 44800 ST-HERBLAIN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Lyon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Le Britannia, 4ème étage - 20, boulevard Eugène Deruelle, 69003 LYON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Lille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Parc du Chateau Rouge - 4ème étage, 276 avenue de la Marne, 59700 Marcq-en-Baroeul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formation@dawan.fr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300" b="0" i="0" u="sng" strike="noStrike" baseline="0">
              <a:ln>
                <a:noFill/>
              </a:ln>
              <a:solidFill>
                <a:srgbClr val="F20000"/>
              </a:solidFill>
              <a:uFillTx/>
              <a:latin typeface="Trebuchet MS" pitchFamily="34"/>
              <a:ea typeface="MS Gothic" pitchFamily="2"/>
              <a:cs typeface="MS Gothic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1737CB4A-5D1F-46DD-B10B-E4EA8EB9AACF}"/>
              </a:ext>
            </a:extLst>
          </p:cNvPr>
          <p:cNvSpPr/>
          <p:nvPr/>
        </p:nvSpPr>
        <p:spPr>
          <a:xfrm>
            <a:off x="0" y="611964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A04668D0-25EE-425F-B401-B161D60691D3}"/>
              </a:ext>
            </a:extLst>
          </p:cNvPr>
          <p:cNvSpPr/>
          <p:nvPr/>
        </p:nvSpPr>
        <p:spPr>
          <a:xfrm>
            <a:off x="0" y="630072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BC448AC-1249-4240-BE26-E70A7CF84D0E}"/>
              </a:ext>
            </a:extLst>
          </p:cNvPr>
          <p:cNvSpPr/>
          <p:nvPr/>
        </p:nvSpPr>
        <p:spPr>
          <a:xfrm>
            <a:off x="216000" y="0"/>
            <a:ext cx="1440" cy="755964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0C1E206-8460-47A1-AEE1-F07EDD2171DE}"/>
              </a:ext>
            </a:extLst>
          </p:cNvPr>
          <p:cNvSpPr/>
          <p:nvPr/>
        </p:nvSpPr>
        <p:spPr>
          <a:xfrm>
            <a:off x="144360" y="1044719"/>
            <a:ext cx="378000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108000" tIns="63000" rIns="108000" bIns="63000" anchor="ctr" anchorCtr="1" compatLnSpc="1">
            <a:noAutofit/>
          </a:bodyPr>
          <a:lstStyle/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rebuchet MS" pitchFamily="34"/>
              </a:rPr>
              <a:t>Conseil, Ingénierie, Formations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DEA1DBA1-59A5-48CC-9FDC-D358FC031751}"/>
              </a:ext>
            </a:extLst>
          </p:cNvPr>
          <p:cNvSpPr/>
          <p:nvPr/>
        </p:nvSpPr>
        <p:spPr>
          <a:xfrm>
            <a:off x="1260360" y="5580000"/>
            <a:ext cx="8460000" cy="461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Plus d'informations sur </a:t>
            </a:r>
            <a:r>
              <a:rPr lang="en-US" sz="14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 Unicode MS" pitchFamily="2"/>
              </a:rPr>
              <a:t>http://www.dawan.fr</a:t>
            </a:r>
          </a:p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Contactez notre service commercial au </a:t>
            </a:r>
            <a:r>
              <a:rPr lang="en-US" sz="1500" b="1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0810.001.917</a:t>
            </a: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844ADE-72A5-48CF-B9A0-88240C1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641BCD-96A2-4A3B-AB2F-4C831C7A79BF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0BB141-E91B-4EEC-B863-952DDFA576A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 Objet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243EA-0E88-46BF-84B5-0483C29A9B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853999"/>
            <a:ext cx="8798400" cy="45252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identifiable du monde réel, soit concret (voiture, stylo,...), soit abstrait (entreprise, temps,...)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(opérations)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D43CB-60B3-48DE-A571-AA0F587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FCA04-D6C1-4D49-9857-75C404C64517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9C06B-572C-4EBE-A526-388B189E254A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qu'une Classe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BEEB68-67CB-442C-8525-31D30F340B4E}"/>
              </a:ext>
            </a:extLst>
          </p:cNvPr>
          <p:cNvSpPr txBox="1"/>
          <p:nvPr/>
        </p:nvSpPr>
        <p:spPr>
          <a:xfrm>
            <a:off x="540000" y="1728000"/>
            <a:ext cx="9180000" cy="5024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565200" marR="0" lvl="0" indent="-4572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est un type de structure ayant des attributs et des méthodes.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On peut construire plusieurs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instances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d'une classe.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Différences entre classes et structures 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est de type valeur, une classe est de type référence.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défaut tout membre d’une structure est public alors qu’il est privé pour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peut être héritée, une classe oui.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nécessite pas de constructeur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 champ d’une structure ne peut être initialisé que s’il est déclaré statique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 constant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CB38DA-E482-446D-A2B1-813F5D5C2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3E02FA-A48D-4005-9E16-60D265C410FC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1841C-F02A-44B7-B7F2-6DABF3BEE3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Classes VS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1564D-3678-4F76-8429-D4402814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12" y="1972403"/>
            <a:ext cx="6435600" cy="36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25595-4E3F-406F-BAC7-F72699A1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982A8-FFD4-4C74-86A8-FCC37C80CC43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64666A-39CE-4F4F-A08B-E21174A5070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Unified Modeling Language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55B5A-BBAC-40CA-ACFA-6D2E2A58ED0C}"/>
              </a:ext>
            </a:extLst>
          </p:cNvPr>
          <p:cNvSpPr txBox="1"/>
          <p:nvPr/>
        </p:nvSpPr>
        <p:spPr>
          <a:xfrm>
            <a:off x="540000" y="1692360"/>
            <a:ext cx="9180000" cy="4825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UML = </a:t>
            </a:r>
            <a:r>
              <a:rPr lang="fr-FR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Language</a:t>
            </a: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pour la modélisation des classes, 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des objets, des </a:t>
            </a:r>
            <a:r>
              <a:rPr lang="fr-FR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intéractions</a:t>
            </a: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etc...</a:t>
            </a:r>
          </a:p>
          <a:p>
            <a:pPr marL="432000" marR="0" lvl="0" indent="-324000" algn="ctr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UML 2.0 comporte ainsi treize types de diagrammes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représentant autant de 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Ital" pitchFamily="2"/>
                <a:cs typeface="URWPalladioL-Ital" pitchFamily="2"/>
              </a:rPr>
              <a:t>vues 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distinctes pour représenter des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concepts particuliers du système d’information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 fonctionnel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1" i="0" u="none" strike="noStrike" kern="1200" dirty="0">
              <a:ln>
                <a:noFill/>
              </a:ln>
              <a:latin typeface="Arial" pitchFamily="34"/>
              <a:ea typeface="URWPalladioL-Bold" pitchFamily="2"/>
              <a:cs typeface="URWPalladioL-Bold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structurels (statiques)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comportementaux (dynamiques)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453A1C1-F204-4BF2-A35D-46A7684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79D7C-0876-4B27-A98A-92A4A92AE7AB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1355F-0E3B-4C2B-BBC5-D8E65AADD1CE}"/>
              </a:ext>
            </a:extLst>
          </p:cNvPr>
          <p:cNvSpPr txBox="1"/>
          <p:nvPr/>
        </p:nvSpPr>
        <p:spPr>
          <a:xfrm>
            <a:off x="540000" y="-536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d'une Classe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EC4D5C-C89D-476A-8CD7-C9163F5FFC71}"/>
              </a:ext>
            </a:extLst>
          </p:cNvPr>
          <p:cNvGrpSpPr/>
          <p:nvPr/>
        </p:nvGrpSpPr>
        <p:grpSpPr>
          <a:xfrm>
            <a:off x="1728000" y="1620000"/>
            <a:ext cx="7091999" cy="3867479"/>
            <a:chOff x="1728000" y="1620000"/>
            <a:chExt cx="7091999" cy="38674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D1A5AA8-554C-4696-9D52-AC744F014678}"/>
                </a:ext>
              </a:extLst>
            </p:cNvPr>
            <p:cNvGrpSpPr/>
            <p:nvPr/>
          </p:nvGrpSpPr>
          <p:grpSpPr>
            <a:xfrm>
              <a:off x="1728000" y="1620000"/>
              <a:ext cx="3283200" cy="3867479"/>
              <a:chOff x="1728000" y="1620000"/>
              <a:chExt cx="3283200" cy="386747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B0265FD-6598-466A-8EE4-1049BB2F5832}"/>
                  </a:ext>
                </a:extLst>
              </p:cNvPr>
              <p:cNvSpPr txBox="1"/>
              <p:nvPr/>
            </p:nvSpPr>
            <p:spPr>
              <a:xfrm>
                <a:off x="1728000" y="1620000"/>
                <a:ext cx="3283199" cy="386747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Voiture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plaque 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marque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couleur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état       : booléen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vitesse 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démarrer()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accélerer()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récupVitesse()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arrêter()             : void</a:t>
                </a:r>
              </a:p>
            </p:txBody>
          </p:sp>
          <p:sp>
            <p:nvSpPr>
              <p:cNvPr id="6" name="Connecteur droit 5">
                <a:extLst>
                  <a:ext uri="{FF2B5EF4-FFF2-40B4-BE49-F238E27FC236}">
                    <a16:creationId xmlns:a16="http://schemas.microsoft.com/office/drawing/2014/main" id="{26475466-4490-4A7A-9066-7FC4B732F835}"/>
                  </a:ext>
                </a:extLst>
              </p:cNvPr>
              <p:cNvSpPr/>
              <p:nvPr/>
            </p:nvSpPr>
            <p:spPr>
              <a:xfrm>
                <a:off x="1728000" y="2160000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1E46A117-82C6-485D-BDCE-6E079874E034}"/>
                  </a:ext>
                </a:extLst>
              </p:cNvPr>
              <p:cNvSpPr/>
              <p:nvPr/>
            </p:nvSpPr>
            <p:spPr>
              <a:xfrm>
                <a:off x="1728000" y="4031999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A2DA5423-C209-47BF-A55E-5CD61CB352A1}"/>
                </a:ext>
              </a:extLst>
            </p:cNvPr>
            <p:cNvSpPr/>
            <p:nvPr/>
          </p:nvSpPr>
          <p:spPr>
            <a:xfrm flipH="1">
              <a:off x="5011200" y="198000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0B58C3-CBF0-457B-8F8A-E24BF2A09631}"/>
                </a:ext>
              </a:extLst>
            </p:cNvPr>
            <p:cNvSpPr txBox="1"/>
            <p:nvPr/>
          </p:nvSpPr>
          <p:spPr>
            <a:xfrm>
              <a:off x="6105959" y="1800000"/>
              <a:ext cx="27140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Nom de la classe</a:t>
              </a: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929BA9EE-5CD0-4F75-955C-B32C6C105645}"/>
                </a:ext>
              </a:extLst>
            </p:cNvPr>
            <p:cNvSpPr/>
            <p:nvPr/>
          </p:nvSpPr>
          <p:spPr>
            <a:xfrm flipH="1">
              <a:off x="5011200" y="3060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C00642A-BB5D-47BF-9E21-FA9F244F020F}"/>
                </a:ext>
              </a:extLst>
            </p:cNvPr>
            <p:cNvSpPr txBox="1"/>
            <p:nvPr/>
          </p:nvSpPr>
          <p:spPr>
            <a:xfrm>
              <a:off x="6105959" y="2880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625122BF-7F96-404C-B5D2-00EFC00A0A4F}"/>
                </a:ext>
              </a:extLst>
            </p:cNvPr>
            <p:cNvSpPr/>
            <p:nvPr/>
          </p:nvSpPr>
          <p:spPr>
            <a:xfrm flipH="1">
              <a:off x="5011200" y="4608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AE9FC66-189E-471D-9167-F780E0F44CDD}"/>
                </a:ext>
              </a:extLst>
            </p:cNvPr>
            <p:cNvSpPr txBox="1"/>
            <p:nvPr/>
          </p:nvSpPr>
          <p:spPr>
            <a:xfrm>
              <a:off x="6105959" y="4428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Méthodes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7A7BB3D8-6AEF-4489-AE7B-A447513E516B}"/>
              </a:ext>
            </a:extLst>
          </p:cNvPr>
          <p:cNvSpPr txBox="1"/>
          <p:nvPr/>
        </p:nvSpPr>
        <p:spPr>
          <a:xfrm>
            <a:off x="576000" y="5796000"/>
            <a:ext cx="9078937" cy="85762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attributs ou les méthodes peuvent être précédés par un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 (+, #, -) pour indiquer le niveau de visibilité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578259B-7682-4EAA-9C8D-1F687E1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429839-83A1-4F43-A742-526B184A8B21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4DDE9A0-FBC8-429D-A343-465DB8E25495}"/>
              </a:ext>
            </a:extLst>
          </p:cNvPr>
          <p:cNvSpPr/>
          <p:nvPr/>
        </p:nvSpPr>
        <p:spPr>
          <a:xfrm>
            <a:off x="647280" y="1499759"/>
            <a:ext cx="8754840" cy="551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Un objet est représenté graphiquement par un rectangle à coins divisé en 3 parties pour inscrire l'identité, les champs et les opérations.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95675-D082-4A4B-8669-C58120EB0A29}"/>
              </a:ext>
            </a:extLst>
          </p:cNvPr>
          <p:cNvSpPr txBox="1"/>
          <p:nvPr/>
        </p:nvSpPr>
        <p:spPr>
          <a:xfrm>
            <a:off x="540000" y="-5328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 Objet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B6302E3-CEEC-49E0-97F1-C7C8CD34C530}"/>
              </a:ext>
            </a:extLst>
          </p:cNvPr>
          <p:cNvGrpSpPr/>
          <p:nvPr/>
        </p:nvGrpSpPr>
        <p:grpSpPr>
          <a:xfrm>
            <a:off x="1080000" y="3016800"/>
            <a:ext cx="3283200" cy="3867479"/>
            <a:chOff x="1080000" y="3016800"/>
            <a:chExt cx="3283200" cy="386747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D68BF2-24CA-4D98-8AA6-6BB748644D63}"/>
                </a:ext>
              </a:extLst>
            </p:cNvPr>
            <p:cNvSpPr txBox="1"/>
            <p:nvPr/>
          </p:nvSpPr>
          <p:spPr>
            <a:xfrm>
              <a:off x="1080000" y="3016800"/>
              <a:ext cx="3283199" cy="386747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V1 : Voiture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plaque  : w75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marque : Clio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couleur : blanche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état       : false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vitesse  : 0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démarrer()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accélerer()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récupVitesse()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arrêter()            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0DFD0049-ED30-455D-8725-39CDB156F7D5}"/>
                </a:ext>
              </a:extLst>
            </p:cNvPr>
            <p:cNvSpPr/>
            <p:nvPr/>
          </p:nvSpPr>
          <p:spPr>
            <a:xfrm>
              <a:off x="1080000" y="3556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E082F103-CB35-4B3B-91B7-6D607E6DA716}"/>
                </a:ext>
              </a:extLst>
            </p:cNvPr>
            <p:cNvSpPr/>
            <p:nvPr/>
          </p:nvSpPr>
          <p:spPr>
            <a:xfrm>
              <a:off x="1080000" y="5428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C863E835-B0FB-4613-BA53-8F573E239947}"/>
              </a:ext>
            </a:extLst>
          </p:cNvPr>
          <p:cNvSpPr txBox="1"/>
          <p:nvPr/>
        </p:nvSpPr>
        <p:spPr>
          <a:xfrm>
            <a:off x="4680000" y="3456000"/>
            <a:ext cx="5035331" cy="2273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L'accès aux membres d'un objet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s'effectue grâce au point (.)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v1.plaque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v1.démarrer()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0BA70-7752-4FB0-A231-53850CA6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31B50-9BF2-4BEE-AB05-7BE7EAD4A30D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147967-1759-4D53-A424-5DB6BA8AF06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d'une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D2B42-BC8C-44B1-B5FB-4938806E0CC7}"/>
              </a:ext>
            </a:extLst>
          </p:cNvPr>
          <p:cNvSpPr txBox="1"/>
          <p:nvPr/>
        </p:nvSpPr>
        <p:spPr>
          <a:xfrm>
            <a:off x="720000" y="1684800"/>
            <a:ext cx="8532000" cy="51552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NomClasse</a:t>
            </a: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Attributs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Méthodes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  <a:b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endParaRPr lang="fr-FR" sz="3200" b="0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Propriétés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3A813-BFC9-40E2-B595-CB875125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06AB4-C5A6-4A79-AA36-9583086BB52F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7505C7-CF08-4566-87B2-D69B78A1D77E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Instanciation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4F979-12A4-4399-BC57-50252A5E95C0}"/>
              </a:ext>
            </a:extLst>
          </p:cNvPr>
          <p:cNvSpPr txBox="1"/>
          <p:nvPr/>
        </p:nvSpPr>
        <p:spPr>
          <a:xfrm>
            <a:off x="503999" y="1655640"/>
            <a:ext cx="9180000" cy="52660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Un constructeur est une méthode particulière appelée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automatiquement à chaque "création" d'un objet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(soit par déclaration, soit par allocation dynamique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dans le tas).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Cette méthode permet d'initialiser l'objet créé avec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des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valeurs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valides.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On parle ainsi de processus d'</a:t>
            </a:r>
            <a:r>
              <a:rPr lang="fr-FR" sz="2800" b="0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Times New Roman" pitchFamily="18"/>
                <a:cs typeface="Times New Roman" pitchFamily="18"/>
              </a:rPr>
              <a:t>instanciation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Classe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 nomObjet = </a:t>
            </a:r>
            <a:b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</a:b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	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new 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Constructeur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(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[paramètres]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2F5B1-C732-4C4B-A965-02741EDB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0A7ECF-AB93-4085-8AB1-749A0A674FC4}" type="slidenum">
              <a:t>18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084FED-AD93-45DF-AD4D-171A5F2CC7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Référence à l'instance actuelle de la classe</a:t>
            </a:r>
          </a:p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Utilisations :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faire référence à un attribut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manipuler l'objet en cours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déclarer des indexeurs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762B4C-646F-4D1A-9B06-51C7F1358C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Le mot clé « this 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DEC28-5AFE-4785-8EE5-E5A18CE6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6FBF7-67EC-4437-896C-2B729D681010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AF2BAC-7C5F-40A8-BA18-1D2153323B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Encapsulation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4DA66-D638-47FC-A3A4-29D9FEB880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ctr">
              <a:buSzPct val="45000"/>
              <a:buFont typeface="StarSymbol"/>
              <a:buChar char="●"/>
            </a:pPr>
            <a:r>
              <a:rPr lang="fr-FR" sz="2800" b="1">
                <a:solidFill>
                  <a:srgbClr val="008000"/>
                </a:solidFill>
              </a:rPr>
              <a:t>Rassembler des attributs et méthodes propres à un type donné afin d’en restreindre l’accès et/ou d’en faciliter l’utilisation et la maintenance.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Modificateurs d’accès :</a:t>
            </a:r>
            <a:b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	</a:t>
            </a:r>
            <a:r>
              <a:rPr lang="en-US" sz="2800"/>
              <a:t>public, protected, internal, protected internal, private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effectLst>
                  <a:outerShdw dist="17961" dir="2700000">
                    <a:scrgbClr r="0" g="0" b="0"/>
                  </a:outerShdw>
                </a:effectLst>
              </a:rPr>
              <a:t>Propriétés (get et set)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Récupérer/Définir la valeur d’un champ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Associé ou non à un attribut (propriété publique, méthode privée)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85CB98-958D-41ED-8216-6BF978B34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FABDB3-C9D7-407E-BC9F-EAFC52B6B92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F4A5E0-AA23-4810-B181-6803610C77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9D42A-9998-4742-A5D6-017AB6D341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369194"/>
            <a:ext cx="9360000" cy="232884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Maitriser la POO en C# </a:t>
            </a:r>
          </a:p>
          <a:p>
            <a:pPr lvl="0"/>
            <a:r>
              <a:rPr lang="fr-FR" dirty="0"/>
              <a:t> Comprendre les règles de l’abstraction et du polymorphisme</a:t>
            </a:r>
          </a:p>
          <a:p>
            <a:pPr lvl="0"/>
            <a:r>
              <a:rPr lang="fr-FR" dirty="0"/>
              <a:t> Apprendre des patrons de conception élémentaire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36792BE-6CB4-4A3A-A71C-BAD2594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9EBD4-AEC4-4391-8C26-391A19AEA58B}" type="slidenum">
              <a:t>20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9E04D0-FB9F-436C-AF8D-E4A2CC7374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Intermédiaires entre les attributs et l'extérieur de la classe :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D73C40-6FF2-419B-AB6B-B8E8098847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Propriétés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2FBC7C-6956-45D0-98D2-CBF2306A611F}"/>
              </a:ext>
            </a:extLst>
          </p:cNvPr>
          <p:cNvSpPr txBox="1"/>
          <p:nvPr/>
        </p:nvSpPr>
        <p:spPr>
          <a:xfrm>
            <a:off x="827999" y="2700000"/>
            <a:ext cx="4059743" cy="427433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private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_x;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X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get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return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_x;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set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_x = 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value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42D80-B70E-4DE9-B4C7-155F7E3A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11EC7-4508-400A-BE92-F603F5E8F8A4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903603-C7F1-47B5-9D94-4EBF77A151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5640"/>
            <a:ext cx="9071640" cy="1418039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Déclaration d'attributs </a:t>
            </a:r>
            <a:br>
              <a:rPr lang="fr-FR">
                <a:cs typeface="Arial" pitchFamily="34"/>
              </a:rPr>
            </a:br>
            <a:r>
              <a:rPr lang="fr-FR">
                <a:cs typeface="Arial" pitchFamily="34"/>
              </a:rPr>
              <a:t>et de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6071D-3C6D-4F1C-B9C2-021A435D6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d'instance : une valeur de la variable par instance, seules les méthodes d'instances peuvent y accéder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de classes (static) : une valeur de la variable en tout (pour le processus), les méthodes de classes peuvent y accéder. Appel à l'aide du nom de la classe :</a:t>
            </a:r>
          </a:p>
          <a:p>
            <a:pPr lvl="0" hangingPunct="1"/>
            <a:r>
              <a:rPr lang="fr-FR">
                <a:solidFill>
                  <a:srgbClr val="008080"/>
                </a:solidFill>
                <a:latin typeface="Courier New" pitchFamily="49"/>
              </a:rPr>
              <a:t>MaClasse</a:t>
            </a:r>
            <a:r>
              <a:rPr lang="fr-FR">
                <a:latin typeface="Courier New" pitchFamily="49"/>
              </a:rPr>
              <a:t>.MethodeStatique();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3BEFDDA-101B-4DEE-A193-F56ECE4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4392A-5FAE-4F7E-9416-2C274A700E33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DCE08F-DB08-45DB-B566-CE364C54E37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principale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003F09-9D72-49ED-A713-BDDEA1FDB553}"/>
              </a:ext>
            </a:extLst>
          </p:cNvPr>
          <p:cNvSpPr txBox="1"/>
          <p:nvPr/>
        </p:nvSpPr>
        <p:spPr>
          <a:xfrm>
            <a:off x="540000" y="1655999"/>
            <a:ext cx="9000000" cy="207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méthode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Main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représente le point d'entrée d'une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application en exécution.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Elle peut être intégrée dans une classe existante ou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écrite dans une classe séparée.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297CC0-CC2C-4ECC-8580-17E0DBC638B4}"/>
              </a:ext>
            </a:extLst>
          </p:cNvPr>
          <p:cNvSpPr txBox="1"/>
          <p:nvPr/>
        </p:nvSpPr>
        <p:spPr>
          <a:xfrm>
            <a:off x="792000" y="3816359"/>
            <a:ext cx="8532000" cy="293183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lass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M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éthode principale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static void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Main()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réation d'une instance de la classe 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Voiture Clio =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r>
              <a:rPr lang="zxx-none" sz="2000" b="1" i="0" u="none" strike="noStrike" kern="1200">
                <a:ln>
                  <a:noFill/>
                </a:ln>
                <a:latin typeface="Arial" pitchFamily="34"/>
                <a:ea typeface="Courier New" pitchFamily="49"/>
                <a:cs typeface="Courier New" pitchFamily="49"/>
              </a:rPr>
              <a:t>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B6E1B3-51BC-4F89-AB89-F924B798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F8894-3D43-45EE-B867-3CA93787FC49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8EA4B9-7148-40B2-A092-A4CA9240C1E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CFCDE3-071B-419B-B7CE-B9BFE8E44099}"/>
              </a:ext>
            </a:extLst>
          </p:cNvPr>
          <p:cNvSpPr txBox="1"/>
          <p:nvPr/>
        </p:nvSpPr>
        <p:spPr>
          <a:xfrm>
            <a:off x="540000" y="1512000"/>
            <a:ext cx="9559325" cy="186059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 constructeur est une méthode spéciale dans la classe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permettant la création d'instances.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MS Gothic" pitchFamily="2"/>
                <a:cs typeface="Tahoma" pitchFamily="2"/>
              </a:rPr>
              <a:t>(Si on ne définit pas de constructeur, le compilateur en créera un par défaut).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342900" marR="0" lvl="0" indent="-3429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 constructeur doit obligatoirement porter le nom de la classe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(destructeur : nom précédé de « ~ »)..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0E325B-99F1-4A15-B4A0-FD466FD21C4D}"/>
              </a:ext>
            </a:extLst>
          </p:cNvPr>
          <p:cNvSpPr txBox="1"/>
          <p:nvPr/>
        </p:nvSpPr>
        <p:spPr>
          <a:xfrm>
            <a:off x="792000" y="4284000"/>
            <a:ext cx="8532000" cy="27136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Voiture()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375151-5970-494A-9C8B-083B8130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9AC581-26AF-4C0A-B151-84943B6D824E}" type="slidenum"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633994-88F8-4402-AAA4-29F4F965256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Constructeurs multiples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FE7B8B-8526-4F9C-A40A-AF6D5DB9EC05}"/>
              </a:ext>
            </a:extLst>
          </p:cNvPr>
          <p:cNvSpPr txBox="1"/>
          <p:nvPr/>
        </p:nvSpPr>
        <p:spPr>
          <a:xfrm>
            <a:off x="540000" y="1518119"/>
            <a:ext cx="9654800" cy="115251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Il est possible de déclarer plusieurs constructeurs différents pour une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même classe, afin de permettre plusieurs manières d'initialiser un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objet. Les constructeurs diffèrent alors par leur signature.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4B8C2-3DDA-4EBF-B6BB-FAA1B01AB2FA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par défaut sans paramètres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000" b="1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avec un paramètre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couleur):this()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AA83A6-FDFE-4453-847F-34879F2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E6CE12-CF6E-4877-B281-D45B382A4294}" type="slidenum">
              <a:t>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03019D-A132-40E9-A082-0EAD38153A4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CF3207-C508-435A-AF6E-19E1FAE8A6A4}"/>
              </a:ext>
            </a:extLst>
          </p:cNvPr>
          <p:cNvSpPr txBox="1"/>
          <p:nvPr/>
        </p:nvSpPr>
        <p:spPr>
          <a:xfrm>
            <a:off x="540000" y="1764000"/>
            <a:ext cx="8868960" cy="4487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Définir une classe à l’intérieur d’une classe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Seules classes ayant des modificateurs protected ou private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MonDataSet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protected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MaDataTable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  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1B3FCC-F3C0-430D-86E8-CDE54B1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5D868-4C45-4C84-8F4C-5390816C895D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6F28E-30BA-4DC8-BF73-40E2140974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Partielles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922D7-945F-4D60-B0D3-9638CF3B92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37480"/>
          </a:xfrm>
        </p:spPr>
        <p:txBody>
          <a:bodyPr/>
          <a:lstStyle/>
          <a:p>
            <a:pPr lvl="0" algn="ctr" hangingPunct="1"/>
            <a:r>
              <a:rPr lang="en-US"/>
              <a:t>Fractionner la définition d'une classe en plusieurs fichiers sources combinés lors de la compilation</a:t>
            </a:r>
          </a:p>
          <a:p>
            <a:pPr lvl="0" hangingPunct="1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//fichier1.cs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 ...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  <a:p>
            <a:pPr lvl="0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//fichier2.cs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...  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4698E9B-7E23-43D8-AABE-C5F70FF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0A768C-54AC-46CD-9606-D8EE4C2C6ECA}" type="slidenum">
              <a:t>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DD736F-6DD7-4FDB-83DF-432D12F1D31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692820-E077-456A-A05B-EA4833348AB6}"/>
              </a:ext>
            </a:extLst>
          </p:cNvPr>
          <p:cNvSpPr txBox="1"/>
          <p:nvPr/>
        </p:nvSpPr>
        <p:spPr>
          <a:xfrm>
            <a:off x="139850" y="1512360"/>
            <a:ext cx="6056556" cy="456883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L'héritage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créer la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structure d'une classe à partir des membres d'une autre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La sous-classe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hérite de tous les attributs et méthodes de sa classe mère (selon la visibilité de ceux-ci).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Pas d'héritage multiple : une classe ne peut hériter que d'une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1" i="0" u="none" strike="noStrike" kern="1200" dirty="0">
              <a:ln>
                <a:noFill/>
              </a:ln>
              <a:solidFill>
                <a:srgbClr val="7F0055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1DE24-922D-4428-8716-0ED9AC9F86A7}"/>
              </a:ext>
            </a:extLst>
          </p:cNvPr>
          <p:cNvSpPr txBox="1"/>
          <p:nvPr/>
        </p:nvSpPr>
        <p:spPr>
          <a:xfrm>
            <a:off x="6768000" y="1512000"/>
            <a:ext cx="2592000" cy="24591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Voiture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plaque 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marque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couleur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demarrer()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accelerer()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arreter()    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....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8C53E8F4-99C9-4434-BB06-92BAC4144AED}"/>
              </a:ext>
            </a:extLst>
          </p:cNvPr>
          <p:cNvSpPr/>
          <p:nvPr/>
        </p:nvSpPr>
        <p:spPr>
          <a:xfrm>
            <a:off x="6768000" y="1941839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FC7A678-30E5-4CBA-A7A7-9FF96D6BE1F0}"/>
              </a:ext>
            </a:extLst>
          </p:cNvPr>
          <p:cNvSpPr/>
          <p:nvPr/>
        </p:nvSpPr>
        <p:spPr>
          <a:xfrm>
            <a:off x="6768000" y="2927520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6B3FCC-B142-4536-805F-446138FB29D5}"/>
              </a:ext>
            </a:extLst>
          </p:cNvPr>
          <p:cNvGrpSpPr/>
          <p:nvPr/>
        </p:nvGrpSpPr>
        <p:grpSpPr>
          <a:xfrm>
            <a:off x="6768000" y="4604040"/>
            <a:ext cx="2592000" cy="2202840"/>
            <a:chOff x="6768000" y="4604040"/>
            <a:chExt cx="2592000" cy="220284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330C38A-109B-4999-ACE2-DCE8F7A5335D}"/>
                </a:ext>
              </a:extLst>
            </p:cNvPr>
            <p:cNvSpPr txBox="1"/>
            <p:nvPr/>
          </p:nvSpPr>
          <p:spPr>
            <a:xfrm>
              <a:off x="6768000" y="4604040"/>
              <a:ext cx="2592000" cy="220284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Batmobile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- reacteur : boolean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allumerReacteur() : void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eteindreReacteur() : void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652AE07F-D140-46DF-9878-B0D2F53B405D}"/>
                </a:ext>
              </a:extLst>
            </p:cNvPr>
            <p:cNvSpPr/>
            <p:nvPr/>
          </p:nvSpPr>
          <p:spPr>
            <a:xfrm>
              <a:off x="6768000" y="503352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52BD2BE0-AD02-4015-8A4D-1506AA6B1701}"/>
                </a:ext>
              </a:extLst>
            </p:cNvPr>
            <p:cNvSpPr/>
            <p:nvPr/>
          </p:nvSpPr>
          <p:spPr>
            <a:xfrm>
              <a:off x="6768000" y="549144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E545EE-EF8B-4EE5-9296-01EADA60CD70}"/>
              </a:ext>
            </a:extLst>
          </p:cNvPr>
          <p:cNvCxnSpPr>
            <a:endCxn id="4" idx="2"/>
          </p:cNvCxnSpPr>
          <p:nvPr/>
        </p:nvCxnSpPr>
        <p:spPr>
          <a:xfrm flipV="1">
            <a:off x="8063999" y="3971160"/>
            <a:ext cx="1" cy="6328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912022B-ED9E-454A-98E0-58763A41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B85462-3870-4BEA-9B39-DD0B11B0AA39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CC21A0-D693-434D-BB45-218E0D2A6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31C65-8729-4747-B4E8-78CE7305DC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Appel du constructeur de la classe mère : </a:t>
            </a:r>
            <a:r>
              <a:rPr lang="fr-FR" sz="2800" b="1">
                <a:latin typeface="Arial" pitchFamily="34"/>
              </a:rPr>
              <a:t>base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Redéfinition de méthodes : virtual, override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44A0-3EC8-4428-80D3-ACB154E7F4A0}"/>
              </a:ext>
            </a:extLst>
          </p:cNvPr>
          <p:cNvSpPr txBox="1"/>
          <p:nvPr/>
        </p:nvSpPr>
        <p:spPr>
          <a:xfrm>
            <a:off x="792000" y="3312359"/>
            <a:ext cx="8532000" cy="2735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():base()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9FD02A9-F4F0-461B-B282-F3207F3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D68DC5-5FEC-4AEA-BFF9-FD9077B04B77}" type="slidenum">
              <a:t>29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82E4075-DDE1-4C06-813C-AA02449062B6}"/>
              </a:ext>
            </a:extLst>
          </p:cNvPr>
          <p:cNvSpPr/>
          <p:nvPr/>
        </p:nvSpPr>
        <p:spPr>
          <a:xfrm>
            <a:off x="611280" y="1435320"/>
            <a:ext cx="8694000" cy="173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redéfinition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overriding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réimplémenter une version spécialisée d'une méthode héritée d'une classe mère (les signatures des méthodes dans la classe mère et la classe fille doivent être identiques).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249"/>
              </a:spcBef>
              <a:spcAft>
                <a:spcPts val="374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E3D41-62EF-41A5-A5FF-1C29CB90BC83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Redéfinition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152DED-7A1A-4C79-9FB9-F18D4292DF7A}"/>
              </a:ext>
            </a:extLst>
          </p:cNvPr>
          <p:cNvSpPr txBox="1"/>
          <p:nvPr/>
        </p:nvSpPr>
        <p:spPr>
          <a:xfrm>
            <a:off x="792000" y="3024360"/>
            <a:ext cx="5029239" cy="3751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virtual</a:t>
            </a: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override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void</a:t>
            </a: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8E28A6-9B9C-42F2-A61A-29E69E22916D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7737F4-15CA-414A-9DA8-F928F2F60930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72390683-2E01-432C-8B1D-5F6A12C42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 dirty="0"/>
              <a:t>Introduction</a:t>
            </a:r>
          </a:p>
          <a:p>
            <a:pPr marL="457200" lvl="1" indent="-457200"/>
            <a:r>
              <a:rPr lang="fr-FR" sz="2800" dirty="0"/>
              <a:t>POO en C#</a:t>
            </a:r>
          </a:p>
          <a:p>
            <a:pPr marL="457200" lvl="1" indent="-457200"/>
            <a:r>
              <a:rPr lang="fr-FR" sz="2800" dirty="0"/>
              <a:t>POO avancé</a:t>
            </a:r>
          </a:p>
          <a:p>
            <a:pPr marL="457200" lvl="1" indent="-457200"/>
            <a:r>
              <a:rPr lang="fr-FR" sz="2800" dirty="0"/>
              <a:t>Patron de conception</a:t>
            </a:r>
          </a:p>
          <a:p>
            <a:pPr marL="457200" lvl="1" indent="-457200"/>
            <a:r>
              <a:rPr lang="fr-FR" sz="2800" dirty="0"/>
              <a:t>Cas étude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05E75330-390B-4F94-A5F3-A34F721F2865}"/>
              </a:ext>
            </a:extLst>
          </p:cNvPr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5" name="Image 4">
            <a:hlinkClick r:id="" action="ppaction://noaction"/>
            <a:extLst>
              <a:ext uri="{FF2B5EF4-FFF2-40B4-BE49-F238E27FC236}">
                <a16:creationId xmlns:a16="http://schemas.microsoft.com/office/drawing/2014/main" id="{F309AE44-904B-4815-A452-04DC904D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29A4FE4-600E-4DB7-914C-493AFE6A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B44254-78A1-45DE-9171-CD0954EA312E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359D31-85D7-4DA7-90CE-2A9F5A1A4B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scellées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61F1A-EA7C-4E4F-A28D-19F55070D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811080"/>
          </a:xfrm>
        </p:spPr>
        <p:txBody>
          <a:bodyPr/>
          <a:lstStyle/>
          <a:p>
            <a:pPr lvl="0" algn="ctr"/>
            <a:r>
              <a:rPr lang="en-US" sz="2800" b="1">
                <a:solidFill>
                  <a:srgbClr val="000000"/>
                </a:solidFill>
                <a:latin typeface="Arial" pitchFamily="34"/>
              </a:rPr>
              <a:t>On peut interdire l'héritage d'une classe grâce au mot-clé : </a:t>
            </a:r>
            <a:r>
              <a:rPr lang="en-US" sz="2800" b="1">
                <a:solidFill>
                  <a:srgbClr val="336699"/>
                </a:solidFill>
                <a:latin typeface="Arial" pitchFamily="34"/>
              </a:rPr>
              <a:t>sealed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E0E6F-9DED-4B86-A23E-FDCF0D43EC35}"/>
              </a:ext>
            </a:extLst>
          </p:cNvPr>
          <p:cNvSpPr txBox="1"/>
          <p:nvPr/>
        </p:nvSpPr>
        <p:spPr>
          <a:xfrm>
            <a:off x="827999" y="3240000"/>
            <a:ext cx="8532000" cy="27000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 sealed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179999"/>
            <a:ext cx="8460001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D73AA1A-5F45-4642-82C8-EBF8DC745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7A8039-85D1-472E-BE0E-CD8DDE9314EF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586F5B-AFF3-4D12-A3D2-E4476CAF6A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Rappel et </a:t>
            </a:r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2FBB3-090E-40A3-9EAF-953B6D1528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2476364"/>
            <a:ext cx="9360000" cy="2139047"/>
          </a:xfrm>
        </p:spPr>
        <p:txBody>
          <a:bodyPr>
            <a:spAutoFit/>
          </a:bodyPr>
          <a:lstStyle/>
          <a:p>
            <a:pPr lvl="0"/>
            <a:endParaRPr lang="fr-FR" sz="2600" dirty="0">
              <a:solidFill>
                <a:srgbClr val="000080"/>
              </a:solidFill>
              <a:latin typeface="Arial" pitchFamily="34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Instructions C#. Programmation procédurale.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Les variables (portée)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Les fonctions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E406585-A250-4967-A195-AEE99209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BD6F34-E39D-406B-90B2-C2B1737D4ECE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4B22C1-9144-4703-BC66-4A1ABBF851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Du procédural à l’objet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A01590-7429-47F4-9AE3-119E7B62DC50}"/>
              </a:ext>
            </a:extLst>
          </p:cNvPr>
          <p:cNvSpPr txBox="1"/>
          <p:nvPr/>
        </p:nvSpPr>
        <p:spPr>
          <a:xfrm>
            <a:off x="-8280" y="1695240"/>
            <a:ext cx="10205640" cy="4761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Il existe 3 styles de programmation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impératif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suite d'instructions dans un programme principal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simplicité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pas de réutilisation de code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 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procédural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regroupement des instructions dans des fonctions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réutilisation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difficulté à représenter des objets 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orienté objet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représentation d'objets à l'aide de classes (structures avancées)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modularité du code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lourdeur, difficulté d'architecture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3B40D14-F971-4ED3-A1A9-533B7CE35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8D2FE7-10FC-4F7D-81C7-E55063F4BC46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3FAEF-7A7C-4E37-9F42-E5C1051477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/>
              <a:t>Procédural vs Objet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8A7940-57FE-4FE0-857A-91E6016E2A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6160" y="1548000"/>
            <a:ext cx="4263840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B62157-DC57-42D3-9FFF-22A1E59E6D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000" y="1584000"/>
            <a:ext cx="4428000" cy="5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8E42E23-7231-4A83-A0E3-E9E9F99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DFA991-B245-473E-A399-CC46A679287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F4CF1B-F78A-44E7-AB25-AB1CDACC8D3E}"/>
              </a:ext>
            </a:extLst>
          </p:cNvPr>
          <p:cNvSpPr txBox="1"/>
          <p:nvPr/>
        </p:nvSpPr>
        <p:spPr>
          <a:xfrm>
            <a:off x="540000" y="219672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Orientée Objet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DB64F-5885-41FC-BB19-9E56EFC3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9322-8882-4DC7-BC22-75A3E63F65A9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26009-A9FF-4203-9C99-24CA20A72E4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880954-9D6D-451D-B24B-8330B2942FD2}"/>
              </a:ext>
            </a:extLst>
          </p:cNvPr>
          <p:cNvSpPr txBox="1"/>
          <p:nvPr/>
        </p:nvSpPr>
        <p:spPr>
          <a:xfrm>
            <a:off x="540000" y="1427220"/>
            <a:ext cx="8820000" cy="53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L’orienté-objet = approche de résolution algorithmique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de problèmes permettant de produire des programmes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modulaires de qualité..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LCMSS8" pitchFamily="2"/>
                <a:cs typeface="LCMSS8" pitchFamily="2"/>
              </a:rPr>
              <a:t>Objectifs 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- développer une partie d’un programme sans qu’il soit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nécessaire de connaître les détails internes aux autres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parties;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A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pporter des modifications locales à un module, sans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que cela n'affecte le reste du programme;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Ré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utiliser des fragments de code développés dans un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cadre différent.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Office PowerPoint</Application>
  <PresentationFormat>Personnalisé</PresentationFormat>
  <Paragraphs>354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Objectifs</vt:lpstr>
      <vt:lpstr>Présentation PowerPoint</vt:lpstr>
      <vt:lpstr>Présentation PowerPoint</vt:lpstr>
      <vt:lpstr>Rappel et pré-requis</vt:lpstr>
      <vt:lpstr>Du procédural à l’objet</vt:lpstr>
      <vt:lpstr>Procédural vs Objet</vt:lpstr>
      <vt:lpstr>Présentation PowerPoint</vt:lpstr>
      <vt:lpstr>Présentation PowerPoint</vt:lpstr>
      <vt:lpstr>Présentation PowerPoint</vt:lpstr>
      <vt:lpstr>Présentation PowerPoint</vt:lpstr>
      <vt:lpstr>Classes VS Instances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mot clé « this »</vt:lpstr>
      <vt:lpstr>Encapsulation</vt:lpstr>
      <vt:lpstr>Propriétés</vt:lpstr>
      <vt:lpstr>Déclaration d'attributs  et de méthodes</vt:lpstr>
      <vt:lpstr>Présentation PowerPoint</vt:lpstr>
      <vt:lpstr>Présentation PowerPoint</vt:lpstr>
      <vt:lpstr>Présentation PowerPoint</vt:lpstr>
      <vt:lpstr>Présentation PowerPoint</vt:lpstr>
      <vt:lpstr>Classes Partielles</vt:lpstr>
      <vt:lpstr>Présentation PowerPoint</vt:lpstr>
      <vt:lpstr>Héritage</vt:lpstr>
      <vt:lpstr>Présentation PowerPoint</vt:lpstr>
      <vt:lpstr>Classes scellées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863</cp:revision>
  <cp:lastPrinted>2018-07-09T12:41:35Z</cp:lastPrinted>
  <dcterms:created xsi:type="dcterms:W3CDTF">2007-10-18T14:41:09Z</dcterms:created>
  <dcterms:modified xsi:type="dcterms:W3CDTF">2020-11-09T08:32:09Z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