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46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A6E73BC-AB5D-4D95-A667-1B7CC39F060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EE5DAC-3754-445B-AF77-48A3AAD6348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E0A58-4919-49F0-875C-4DB709BC81D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B33251-174B-4AC8-9943-84D6A509DC3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EF922F4-6266-4E8C-A596-FACA6D164C2E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35378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BDB6D14-3E0A-4D5B-8F86-A00AAF73E9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EDEA3B9-4EDE-4A30-8C41-91392DEA57C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82EF4C0F-F096-46B5-A6A3-862D4A6414E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9DCD99-2B98-448B-9AA6-950E46310B6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77A3F-7BB2-4AEC-BAD4-1C18E7653AF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F600C5-B0BF-4530-8773-3FE997C643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F435465-406C-41C1-A622-3FBAB53018A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04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15A699-B0AB-40A0-8AEB-7BEF282467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81CF14C-9509-4EA6-9A35-3B1F2A710529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A8ED82A-8E4E-437F-9059-A02D6326A1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41A15D1-2617-42C9-BFC7-15043CD129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3DE71A-7C38-4972-A403-BEFDCFC936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B1FBF72-83FA-49CB-95FB-EC7400C48631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05AEAE1-A96A-4CA7-BDD8-1142D363B6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BDF2A98-09ED-4DE0-9D0D-24AB46686A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E8D3F5-CE87-46B3-901D-40538EE3B11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D3975E4-0F34-40D6-B0F0-631D3731FF38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3B53464-BFF2-43C5-BE35-F626E64D3BE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DC4B624-AC8D-4DDE-991F-89C00BC80AD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83379E-D577-43F1-A90A-E1F1324685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0D12E37-8512-49E6-9705-25BBA8DB97BF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66FD89E-E815-4037-A26B-B9B2323F84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606AC64-1F9C-43E6-BA55-FA7EC622CD8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C6EA30-0570-45A0-B097-254982D131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7F4EA00-2486-4D94-8502-290998A74272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62A3C28-8C93-4F43-B9E1-1518AB8073E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867ED38-F13A-447C-ABAC-350F4A90CF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AB0DF9-131C-4752-A756-7601C682EF9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9B79D16-043B-4C9F-A088-D49E7F7962F5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6EC555D-A763-4BAC-94E3-67C2C9F0A74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BEA1AF6-C487-4B25-B154-2F6566652F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1C57BD-3AFE-44BE-A9CD-7EB2D2B456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D4018C8-50F6-4CA5-80D5-F153E1EE42A1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64C18BF-1ED4-4191-83BE-978DB6B6FB3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D00BF6E-0D0B-4E3F-9EC5-5AD17C73B1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6A5646-F388-4079-A3D8-12C7D9C348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56C598A-3B83-4D33-90A0-37D3B2B1178A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96FADCE-CE15-495B-A6AB-AA197F5F51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B61400F-25A3-455B-88AA-17E2C91D4A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2607E9-6B23-4D7F-9FB2-587BE0491B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2F01608-7338-4DFC-A1DD-01176E4BC84E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21A022D-055B-4BDE-A3E9-B5C7FE91B5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E543765-6FAD-4F2D-AC4F-991A904EE7F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CB29ED-2596-428F-8CB5-6C989B360D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CC9144E-D16D-472D-8FAE-4EBB96E0FCED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7DC98E1-A762-45FA-9B54-1DF6661B62F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B2FBFB9-BACD-4113-96FA-493AFD5365D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7703F-874F-41C4-9F64-45C957C19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A3D4B9-5CF5-4855-A9CA-D5B626380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17931-D738-4127-9775-A4F1393C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670CE8-AD42-4362-B4A7-F14F6BF7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488123-3D62-4512-9D73-5BC5120C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7162CF-860A-49EA-9115-EE5490AF76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32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1F41C-61CB-49CE-98DD-9C52A9F5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457496-38B2-42CC-90E6-1D27E3FDC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5E61F-8609-44D1-81AC-6DB58D16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FB82F-C94E-4E31-AB1D-94ED04F3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2296D-6081-4581-B43D-B3FD719A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5FAAE8-324B-4106-AE5E-23014306FF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31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50D882-4685-4655-852E-654B24D20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49213"/>
            <a:ext cx="2266950" cy="61039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E6093E-7C10-4270-85A0-C327727EB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9213"/>
            <a:ext cx="6653212" cy="61039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E326C-6457-4914-A9C5-51A234D5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67725-B954-4644-BB28-80E4A27F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D961E-D1FE-4B56-A070-AD51E142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A842D7-76EB-4710-A1A4-C8779B25819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95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F2493-674F-4532-8A36-88EF01CB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9D1B58-88F3-414C-B8A0-2BF137D1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61692-0F83-47FE-BFFA-709FD6CF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34915-4025-4A46-9C20-F59C7F52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A0283C-B622-46AD-8646-0D310F87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23665E-1E63-490D-B909-A3741BF45B3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5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73594-BEF1-43BC-BFB8-F20C0467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52EA2F-B033-45A6-ACD4-58AB8C1C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DBFB4E-767D-4B26-B705-1416941F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A3D4C-3FEE-465A-82AF-135D59B5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E4D8B1-0473-465D-9723-15706C78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1086DF-92E0-45B7-A861-36DE206DAB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59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D34DE-6418-4E4D-9693-C59D3697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135C3-FA35-4C9A-B5DA-60DAC9BD0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DC5775-4841-484A-A242-1E125CB0D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4BA135-0D52-42FD-9443-D7530E8B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27E650-682E-49B9-A7F7-9C520ACB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139734-92AB-46BD-A47D-41B4EA36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D961CB-A8EB-409C-8DBA-FE62358D863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0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C5FAC-0C29-4AE5-886D-8C2909D9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A1AF90-618A-435E-A7FD-53E250A95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F7AFBD-0645-46D2-82CD-296404F3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D29587-32E0-46D6-91A3-F3704F713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482E34-FD77-49A9-8483-E49B61267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B8FD6E-CFAA-4B48-A74F-08923B21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F09276-E31B-479F-82D6-91AA7712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A16919-9D0C-4621-9DC7-177B26E9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4523AF-FAD1-4F73-90E9-6E48366C13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29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21186-2A40-4D87-A525-691E7CFF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342A54-5C5B-49E6-BC30-1EE851F1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F852EE-6F71-43A1-B342-E5FE8FC2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04EF7C-C13D-4837-85CC-F8DACC92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F4EE94-EF47-4E72-855A-1900EEF829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04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A14E9D-9932-4E2D-9F38-62972DA4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73457A-331D-4500-99F0-39A6546E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5E9D39-1F28-4C54-A4AF-5CD042A4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CEA58B-206D-42DB-AA5D-0F2B33A491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0172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F116F-83A2-48D2-ACCA-BE62ACFD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F7D2-CF49-42DA-BD51-1D2F887C0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410FC0-891F-4356-B98B-D0B637366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A4592F-F9B2-4191-BB8D-DABA97A1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1F48E6-2329-4BCA-9FF6-44A4BBD9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FE4B3B-778B-4D69-B7AF-A8AA0583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4DFD3-9C78-4B4B-8169-1209AF7839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8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87D22-54AB-4EDD-8F86-1994711B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907B92-00B3-4DB3-8856-F2CB58B32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7BD006-7BF6-4B6D-B02C-1E688374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F804EA-0429-42CF-856D-028B5D46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00C563-54F2-475C-ACFA-89BAC3DE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CA82A7-E492-4C48-9544-385EB3C4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96A696-3884-495E-810E-ACF812EE67B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70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A0AB7B-7D77-4453-917E-A82591A26F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49320"/>
            <a:ext cx="9071640" cy="139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CA85E9-8C9E-4A47-87E2-E7267E544E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69C1CF-A16B-402F-86FA-ADABBA8D872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13533E-28DD-4BEB-A0B5-52A1BD7F5BF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35D38B-9338-45BE-9F45-048AD5ACF333}"/>
              </a:ext>
            </a:extLst>
          </p:cNvPr>
          <p:cNvSpPr txBox="1"/>
          <p:nvPr/>
        </p:nvSpPr>
        <p:spPr>
          <a:xfrm>
            <a:off x="503999" y="688752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C96115-ACE7-4ABF-8651-86D68B088BB2}"/>
              </a:ext>
            </a:extLst>
          </p:cNvPr>
          <p:cNvSpPr txBox="1"/>
          <p:nvPr/>
        </p:nvSpPr>
        <p:spPr>
          <a:xfrm>
            <a:off x="503999" y="688788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D9FB702-3EC2-406E-945B-A00F2C65164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ABEC8EA-D034-470F-8EDA-00D02E768502}" type="slidenum"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DFBBA-9A8A-4EB5-B286-62BB5D312D8A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9B7469B5-FE14-4A55-B28F-057816E4C8B1}"/>
              </a:ext>
            </a:extLst>
          </p:cNvPr>
          <p:cNvSpPr/>
          <p:nvPr/>
        </p:nvSpPr>
        <p:spPr>
          <a:xfrm>
            <a:off x="10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7E726E3-4237-4344-83BC-93617EF7E68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108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Lucida Sans Unicode" pitchFamily="2"/>
          <a:cs typeface="Tahoma" pitchFamily="2"/>
        </a:defRPr>
      </a:lvl1pPr>
    </p:titleStyle>
    <p:bodyStyle>
      <a:lvl1pPr marL="0" marR="0" indent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2EBBF3FE-F907-43AA-B715-6E589699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777865-EF0D-4A7E-BDC6-EEB4617C9950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2DF993E-CD6E-4DD0-8609-E893CB63C6DF}"/>
              </a:ext>
            </a:extLst>
          </p:cNvPr>
          <p:cNvSpPr txBox="1"/>
          <p:nvPr/>
        </p:nvSpPr>
        <p:spPr>
          <a:xfrm>
            <a:off x="540000" y="3095640"/>
            <a:ext cx="9000000" cy="13705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Objet Avancé en C#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A1EE637A-CEC7-4987-A664-B2BCEC05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58C9B0-B819-4F4E-AF12-5F3332CE34DC}" type="slidenum">
              <a:t>10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806F0F50-8D2C-4DEC-BEF4-FEDEC1FC97D7}"/>
              </a:ext>
            </a:extLst>
          </p:cNvPr>
          <p:cNvSpPr/>
          <p:nvPr/>
        </p:nvSpPr>
        <p:spPr>
          <a:xfrm>
            <a:off x="611280" y="1795320"/>
            <a:ext cx="8694000" cy="1444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L'</a:t>
            </a:r>
            <a:r>
              <a:rPr lang="fr-FR" sz="2600" b="1" i="0" u="none" strike="noStrike" kern="1200">
                <a:ln>
                  <a:noFill/>
                </a:ln>
                <a:solidFill>
                  <a:srgbClr val="C95F5F"/>
                </a:solidFill>
                <a:latin typeface="Arial" pitchFamily="18"/>
                <a:ea typeface="MS Gothic" pitchFamily="2"/>
                <a:cs typeface="Tahoma" pitchFamily="2"/>
              </a:rPr>
              <a:t>occultation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(</a:t>
            </a:r>
            <a:r>
              <a:rPr lang="fr-FR" sz="2600" b="1" i="1" u="none" strike="noStrike" kern="1200">
                <a:ln>
                  <a:noFill/>
                </a:ln>
                <a:solidFill>
                  <a:srgbClr val="C95F5F"/>
                </a:solidFill>
                <a:latin typeface="Arial" pitchFamily="18"/>
                <a:ea typeface="MS Gothic" pitchFamily="2"/>
                <a:cs typeface="Tahoma" pitchFamily="2"/>
              </a:rPr>
              <a:t>shadowing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) consiste à redéfinir une méthode d'une classe mère et à « casser » le lien vers la classe mère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2301C2-6512-4856-B9B3-4AED4095F104}"/>
              </a:ext>
            </a:extLst>
          </p:cNvPr>
          <p:cNvSpPr txBox="1"/>
          <p:nvPr/>
        </p:nvSpPr>
        <p:spPr>
          <a:xfrm>
            <a:off x="576000" y="41328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Occultation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FA0C66B-0400-45D8-BDF0-6CC0742848A8}"/>
              </a:ext>
            </a:extLst>
          </p:cNvPr>
          <p:cNvSpPr txBox="1"/>
          <p:nvPr/>
        </p:nvSpPr>
        <p:spPr>
          <a:xfrm>
            <a:off x="792000" y="3024360"/>
            <a:ext cx="8532000" cy="3876479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class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Voiture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void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description()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details();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void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details()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class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Batmobile:Voiture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void new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details()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50F6C5-34D4-45C6-A7E8-5B9CD027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54617F-0AC5-490B-A33A-BAC6EA67FE97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3D591B-7C7E-497D-B5EF-A97C91B27AD9}"/>
              </a:ext>
            </a:extLst>
          </p:cNvPr>
          <p:cNvSpPr txBox="1"/>
          <p:nvPr/>
        </p:nvSpPr>
        <p:spPr>
          <a:xfrm>
            <a:off x="36000" y="270360"/>
            <a:ext cx="9000000" cy="741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Paquetages ou Espaces de noms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4EBD35-6B10-4A87-9169-6473B9FBDB8F}"/>
              </a:ext>
            </a:extLst>
          </p:cNvPr>
          <p:cNvSpPr txBox="1"/>
          <p:nvPr/>
        </p:nvSpPr>
        <p:spPr>
          <a:xfrm>
            <a:off x="540000" y="1669319"/>
            <a:ext cx="9000000" cy="5114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algn="just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Espace de noms = regroupement de classes qui traitent 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un même problème pour former des « bibliothèques de 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classes ».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algn="just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Une classe appartient à un espace de noms s'il existe 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une ligne au début renseignant cette option :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6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Namespace</a:t>
            </a:r>
            <a:r>
              <a:rPr lang="zxx-none" sz="2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Initiation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sz="26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public class</a:t>
            </a:r>
            <a:r>
              <a:rPr lang="fr-FR" sz="2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2600" b="1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myClass</a:t>
            </a:r>
            <a:r>
              <a:rPr lang="fr-FR" sz="2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	…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983671-207F-4585-A6F1-BD6772F0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7BB479-5A48-473C-9AD8-9155FE88AC0E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BE5A4CA-57B0-4F48-8B3B-EB6A0B2E8ADD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System.Object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2A2635C-318E-4BB6-B310-5EA188DB90C9}"/>
              </a:ext>
            </a:extLst>
          </p:cNvPr>
          <p:cNvSpPr txBox="1"/>
          <p:nvPr/>
        </p:nvSpPr>
        <p:spPr>
          <a:xfrm>
            <a:off x="648000" y="1620000"/>
            <a:ext cx="8640000" cy="5356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1" i="0" u="none" strike="noStrike" kern="1200" dirty="0" err="1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Toute</a:t>
            </a:r>
            <a:r>
              <a:rPr lang="en-US" sz="28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US" sz="2800" b="1" i="0" u="none" strike="noStrike" kern="1200" dirty="0" err="1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classe</a:t>
            </a:r>
            <a:r>
              <a:rPr lang="en-US" sz="28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US" sz="2800" b="1" i="0" u="none" strike="noStrike" kern="1200" dirty="0" err="1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hérite</a:t>
            </a:r>
            <a:r>
              <a:rPr lang="en-US" sz="28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US" sz="2800" b="1" i="0" u="none" strike="noStrike" kern="1200" dirty="0" err="1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directement</a:t>
            </a:r>
            <a:r>
              <a:rPr lang="en-US" sz="28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US" sz="2800" b="1" i="0" u="none" strike="noStrike" kern="1200" dirty="0" err="1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ou</a:t>
            </a:r>
            <a:r>
              <a:rPr lang="en-US" sz="28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US" sz="2800" b="1" i="0" u="none" strike="noStrike" kern="1200" dirty="0" err="1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indirectement</a:t>
            </a:r>
            <a:r>
              <a:rPr lang="en-US" sz="28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de la </a:t>
            </a:r>
            <a:r>
              <a:rPr lang="en-US" sz="2800" b="1" i="0" u="none" strike="noStrike" kern="1200" dirty="0" err="1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classe</a:t>
            </a:r>
            <a:r>
              <a:rPr lang="en-US" sz="28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US" sz="2800" b="1" i="0" u="none" strike="noStrike" kern="1200" dirty="0" err="1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System.Object</a:t>
            </a:r>
            <a:endParaRPr lang="en-US" sz="2800" b="1" i="0" u="none" strike="noStrike" kern="1200" dirty="0">
              <a:ln>
                <a:noFill/>
              </a:ln>
              <a:solidFill>
                <a:srgbClr val="008000"/>
              </a:solidFill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</a:t>
            </a:r>
            <a:r>
              <a:rPr lang="en-US" sz="28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Méthodes</a:t>
            </a:r>
            <a:r>
              <a:rPr lang="en-US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: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ToString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()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Equals()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GetType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()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Finalize()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Tahoma" pitchFamily="2"/>
              </a:rPr>
              <a:t>- </a:t>
            </a:r>
            <a:r>
              <a:rPr lang="en-US" sz="2800" b="0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Tahoma" pitchFamily="2"/>
              </a:rPr>
              <a:t>Opérateurs</a:t>
            </a:r>
            <a:r>
              <a:rPr lang="en-US" sz="28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Tahoma" pitchFamily="2"/>
              </a:rPr>
              <a:t> :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TypeOf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: 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Type t = </a:t>
            </a:r>
            <a:r>
              <a:rPr lang="en-US" sz="2400" b="1" i="0" u="none" strike="noStrike" kern="1200" dirty="0" err="1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typeof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(</a:t>
            </a:r>
            <a:r>
              <a:rPr lang="en-US" sz="2400" b="1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MaClasse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)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Is : 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if (x 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is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400" b="1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MaClasse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)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As : 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y = x 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as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400" b="1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MaClasse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A884DD-C03A-44CA-BD9E-2E3C7E84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FA4E98-A08C-4A47-9506-A021C8F9A9A7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4DA8548-28EA-4A69-BF65-93913CACE6F9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Polymorphisme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2CB620-F7FF-4FFB-8815-D8FDCAFBA9BB}"/>
              </a:ext>
            </a:extLst>
          </p:cNvPr>
          <p:cNvSpPr txBox="1"/>
          <p:nvPr/>
        </p:nvSpPr>
        <p:spPr>
          <a:xfrm>
            <a:off x="680484" y="1783800"/>
            <a:ext cx="9000000" cy="499977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Le polymorphisme est la propriété d'une entité de pouvoir se présenter sous diverses formes. Ce mécanisme permet de faire collaborer des objets entre eux sans que ces derniers aient à donner leur type.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solidFill>
                <a:srgbClr val="FF0000"/>
              </a:solidFill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Exemples 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On peut avoir une voiture prioritaire avec le type  Voiture.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On peut créer un tableau de Voitures et placer à l'intérieur des objets de type Voiture et d'autres de type </a:t>
            </a:r>
            <a:r>
              <a:rPr lang="fr-FR" sz="28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VoiturePrioritaire</a:t>
            </a:r>
            <a:endParaRPr lang="fr-FR" sz="2800" b="0" i="0" u="none" strike="noStrike" kern="120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numéro de diapositive 3">
            <a:extLst>
              <a:ext uri="{FF2B5EF4-FFF2-40B4-BE49-F238E27FC236}">
                <a16:creationId xmlns:a16="http://schemas.microsoft.com/office/drawing/2014/main" id="{1B518564-D8A0-4C26-8515-35C0FEA4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FDFD07-64AE-4440-8CD8-84A9982707D8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E7F2264-C0B0-4FAA-8686-427C120B2C7C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Classe Abstraite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C323B8-7629-43E7-B8A8-9FFED24C3761}"/>
              </a:ext>
            </a:extLst>
          </p:cNvPr>
          <p:cNvSpPr txBox="1"/>
          <p:nvPr/>
        </p:nvSpPr>
        <p:spPr>
          <a:xfrm>
            <a:off x="540000" y="1692000"/>
            <a:ext cx="9541371" cy="20962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Définit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 un type de </a:t>
            </a: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squelette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 (</a:t>
            </a: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Stéréotype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) pour les sous-classes.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Si </a:t>
            </a: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elle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 </a:t>
            </a: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contient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 des </a:t>
            </a: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méthodes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 </a:t>
            </a: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abstraites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, les sous-classes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doivent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 </a:t>
            </a: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redéfinir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 le corps des </a:t>
            </a: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méthodes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 </a:t>
            </a: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abstraites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zxx-none" sz="1000" b="0" i="0" u="none" strike="noStrike" kern="1200" dirty="0">
              <a:ln>
                <a:noFill/>
              </a:ln>
              <a:solidFill>
                <a:srgbClr val="0000FF"/>
              </a:solidFill>
              <a:latin typeface="Arial" pitchFamily="34"/>
              <a:ea typeface="ＭＳ Ｐゴシック" pitchFamily="1"/>
              <a:cs typeface="ＭＳ Ｐゴシック" pitchFamily="1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zxx-none" sz="2400" b="0" i="0" u="none" strike="noStrike" kern="1200" dirty="0">
              <a:ln>
                <a:noFill/>
              </a:ln>
              <a:solidFill>
                <a:srgbClr val="0000FF"/>
              </a:solidFill>
              <a:latin typeface="Arial" pitchFamily="34"/>
              <a:ea typeface="ＭＳ Ｐゴシック" pitchFamily="1"/>
              <a:cs typeface="ＭＳ Ｐゴシック" pitchFamily="1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dirty="0">
              <a:ln>
                <a:noFill/>
              </a:ln>
              <a:latin typeface="Arial" pitchFamily="34"/>
              <a:ea typeface="ＭＳ Ｐゴシック" pitchFamily="1"/>
              <a:cs typeface="ＭＳ Ｐゴシック" pitchFamily="1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408D512-FBCB-4AD1-ACEA-5DE1E24A5307}"/>
              </a:ext>
            </a:extLst>
          </p:cNvPr>
          <p:cNvGrpSpPr/>
          <p:nvPr/>
        </p:nvGrpSpPr>
        <p:grpSpPr>
          <a:xfrm>
            <a:off x="2520360" y="3366720"/>
            <a:ext cx="5092200" cy="3257280"/>
            <a:chOff x="2520360" y="3366720"/>
            <a:chExt cx="5092200" cy="325728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F2E3FCE5-5BAB-438A-891F-47267662F2A2}"/>
                </a:ext>
              </a:extLst>
            </p:cNvPr>
            <p:cNvGrpSpPr/>
            <p:nvPr/>
          </p:nvGrpSpPr>
          <p:grpSpPr>
            <a:xfrm>
              <a:off x="4356000" y="3366720"/>
              <a:ext cx="1420200" cy="1277280"/>
              <a:chOff x="4356000" y="3366720"/>
              <a:chExt cx="1420200" cy="1277280"/>
            </a:xfrm>
          </p:grpSpPr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12838284-1C80-4C94-A7D8-7AA69C45FC46}"/>
                  </a:ext>
                </a:extLst>
              </p:cNvPr>
              <p:cNvSpPr txBox="1"/>
              <p:nvPr/>
            </p:nvSpPr>
            <p:spPr>
              <a:xfrm>
                <a:off x="4356000" y="3366720"/>
                <a:ext cx="1420200" cy="127728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compatLnSpc="0">
                <a:spAutoFit/>
              </a:bodyPr>
              <a:lstStyle/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000" b="1" i="0" u="none" strike="noStrike" kern="1200">
                    <a:ln>
                      <a:noFill/>
                    </a:ln>
                    <a:solidFill>
                      <a:srgbClr val="000080"/>
                    </a:solidFill>
                    <a:latin typeface="Arial" pitchFamily="18"/>
                    <a:ea typeface="MS Gothic" pitchFamily="2"/>
                    <a:cs typeface="Tahoma" pitchFamily="2"/>
                  </a:rPr>
                  <a:t>Forme</a:t>
                </a:r>
              </a:p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18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dessiner()</a:t>
                </a:r>
              </a:p>
            </p:txBody>
          </p:sp>
          <p:sp>
            <p:nvSpPr>
              <p:cNvPr id="7" name="Connecteur droit 6">
                <a:extLst>
                  <a:ext uri="{FF2B5EF4-FFF2-40B4-BE49-F238E27FC236}">
                    <a16:creationId xmlns:a16="http://schemas.microsoft.com/office/drawing/2014/main" id="{66E588AA-512E-4B5A-B360-B4F5049E6727}"/>
                  </a:ext>
                </a:extLst>
              </p:cNvPr>
              <p:cNvSpPr/>
              <p:nvPr/>
            </p:nvSpPr>
            <p:spPr>
              <a:xfrm>
                <a:off x="4356000" y="3778920"/>
                <a:ext cx="142019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8" name="Connecteur droit 7">
                <a:extLst>
                  <a:ext uri="{FF2B5EF4-FFF2-40B4-BE49-F238E27FC236}">
                    <a16:creationId xmlns:a16="http://schemas.microsoft.com/office/drawing/2014/main" id="{9B1D1104-EF92-4A3C-9757-0885301D34AB}"/>
                  </a:ext>
                </a:extLst>
              </p:cNvPr>
              <p:cNvSpPr/>
              <p:nvPr/>
            </p:nvSpPr>
            <p:spPr>
              <a:xfrm>
                <a:off x="4356000" y="4044600"/>
                <a:ext cx="142019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06146039-CEE0-40D2-B206-9B633C23B050}"/>
                </a:ext>
              </a:extLst>
            </p:cNvPr>
            <p:cNvGrpSpPr/>
            <p:nvPr/>
          </p:nvGrpSpPr>
          <p:grpSpPr>
            <a:xfrm>
              <a:off x="5026680" y="4644000"/>
              <a:ext cx="98640" cy="648360"/>
              <a:chOff x="5026680" y="4644000"/>
              <a:chExt cx="98640" cy="648360"/>
            </a:xfrm>
          </p:grpSpPr>
          <p:sp>
            <p:nvSpPr>
              <p:cNvPr id="10" name="Connecteur droit 9">
                <a:extLst>
                  <a:ext uri="{FF2B5EF4-FFF2-40B4-BE49-F238E27FC236}">
                    <a16:creationId xmlns:a16="http://schemas.microsoft.com/office/drawing/2014/main" id="{0E4337DF-3291-4A8F-93C8-4942E7CF66EB}"/>
                  </a:ext>
                </a:extLst>
              </p:cNvPr>
              <p:cNvSpPr/>
              <p:nvPr/>
            </p:nvSpPr>
            <p:spPr>
              <a:xfrm flipV="1">
                <a:off x="5085720" y="4860000"/>
                <a:ext cx="0" cy="4323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DE980B35-73D5-4D2D-BCF9-88D5DC7F3C2D}"/>
                  </a:ext>
                </a:extLst>
              </p:cNvPr>
              <p:cNvSpPr/>
              <p:nvPr/>
            </p:nvSpPr>
            <p:spPr>
              <a:xfrm>
                <a:off x="5026680" y="4644000"/>
                <a:ext cx="98640" cy="216360"/>
              </a:xfrm>
              <a:custGeom>
                <a:avLst>
                  <a:gd name="f0" fmla="val 10800"/>
                </a:avLst>
                <a:gdLst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0"/>
                  <a:gd name="f7" fmla="val 21600"/>
                  <a:gd name="f8" fmla="val -2147483647"/>
                  <a:gd name="f9" fmla="val 2147483647"/>
                  <a:gd name="f10" fmla="+- 0 0 0"/>
                  <a:gd name="f11" fmla="*/ f4 1 21600"/>
                  <a:gd name="f12" fmla="*/ f5 1 21600"/>
                  <a:gd name="f13" fmla="pin 0 f0 21600"/>
                  <a:gd name="f14" fmla="*/ f10 f1 1"/>
                  <a:gd name="f15" fmla="val f13"/>
                  <a:gd name="f16" fmla="*/ f13 1 2"/>
                  <a:gd name="f17" fmla="*/ f13 f11 1"/>
                  <a:gd name="f18" fmla="*/ f6 f12 1"/>
                  <a:gd name="f19" fmla="*/ 18000 f12 1"/>
                  <a:gd name="f20" fmla="*/ 10800 f12 1"/>
                  <a:gd name="f21" fmla="*/ 10800 f11 1"/>
                  <a:gd name="f22" fmla="*/ 0 f12 1"/>
                  <a:gd name="f23" fmla="*/ f14 1 f3"/>
                  <a:gd name="f24" fmla="*/ 0 f11 1"/>
                  <a:gd name="f25" fmla="*/ 21600 f12 1"/>
                  <a:gd name="f26" fmla="*/ 21600 f11 1"/>
                  <a:gd name="f27" fmla="+- f16 10800 0"/>
                  <a:gd name="f28" fmla="+- 21600 0 f15"/>
                  <a:gd name="f29" fmla="*/ f16 f11 1"/>
                  <a:gd name="f30" fmla="+- f23 0 f2"/>
                  <a:gd name="f31" fmla="*/ f28 1 2"/>
                  <a:gd name="f32" fmla="*/ f27 f11 1"/>
                  <a:gd name="f33" fmla="+- 21600 0 f31"/>
                  <a:gd name="f34" fmla="*/ f33 f11 1"/>
                </a:gdLst>
                <a:ahLst>
                  <a:ahXY gdRefX="f0" minX="f6" maxX="f7">
                    <a:pos x="f17" y="f18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21" y="f22"/>
                  </a:cxn>
                  <a:cxn ang="f30">
                    <a:pos x="f29" y="f20"/>
                  </a:cxn>
                  <a:cxn ang="f30">
                    <a:pos x="f24" y="f25"/>
                  </a:cxn>
                  <a:cxn ang="f30">
                    <a:pos x="f21" y="f25"/>
                  </a:cxn>
                  <a:cxn ang="f30">
                    <a:pos x="f26" y="f25"/>
                  </a:cxn>
                  <a:cxn ang="f30">
                    <a:pos x="f34" y="f20"/>
                  </a:cxn>
                </a:cxnLst>
                <a:rect l="f29" t="f20" r="f32" b="f19"/>
                <a:pathLst>
                  <a:path w="21600" h="21600">
                    <a:moveTo>
                      <a:pt x="f15" y="f6"/>
                    </a:moveTo>
                    <a:lnTo>
                      <a:pt x="f7" y="f7"/>
                    </a:lnTo>
                    <a:lnTo>
                      <a:pt x="f6" y="f7"/>
                    </a:lnTo>
                    <a:close/>
                  </a:path>
                </a:pathLst>
              </a:custGeom>
              <a:solidFill>
                <a:srgbClr val="99CCFF">
                  <a:alpha val="15000"/>
                </a:srgbClr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04044B42-A062-44C7-AEEB-659E5A4DF913}"/>
                </a:ext>
              </a:extLst>
            </p:cNvPr>
            <p:cNvGrpSpPr/>
            <p:nvPr/>
          </p:nvGrpSpPr>
          <p:grpSpPr>
            <a:xfrm>
              <a:off x="4356360" y="5346720"/>
              <a:ext cx="1420200" cy="1277280"/>
              <a:chOff x="4356360" y="5346720"/>
              <a:chExt cx="1420200" cy="1277280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782DD31-B88C-4068-8F13-6B72021F9832}"/>
                  </a:ext>
                </a:extLst>
              </p:cNvPr>
              <p:cNvSpPr txBox="1"/>
              <p:nvPr/>
            </p:nvSpPr>
            <p:spPr>
              <a:xfrm>
                <a:off x="4356360" y="5346720"/>
                <a:ext cx="1420200" cy="127728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compatLnSpc="0">
                <a:spAutoFit/>
              </a:bodyPr>
              <a:lstStyle/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000" b="1" i="0" u="none" strike="noStrike" kern="1200">
                    <a:ln>
                      <a:noFill/>
                    </a:ln>
                    <a:solidFill>
                      <a:srgbClr val="000080"/>
                    </a:solidFill>
                    <a:latin typeface="Arial" pitchFamily="18"/>
                    <a:ea typeface="MS Gothic" pitchFamily="2"/>
                    <a:cs typeface="Tahoma" pitchFamily="2"/>
                  </a:rPr>
                  <a:t>Carré</a:t>
                </a:r>
              </a:p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18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dessiner()</a:t>
                </a:r>
              </a:p>
            </p:txBody>
          </p:sp>
          <p:sp>
            <p:nvSpPr>
              <p:cNvPr id="14" name="Connecteur droit 13">
                <a:extLst>
                  <a:ext uri="{FF2B5EF4-FFF2-40B4-BE49-F238E27FC236}">
                    <a16:creationId xmlns:a16="http://schemas.microsoft.com/office/drawing/2014/main" id="{892B5007-F6B9-4BAF-9E18-0B33F4395821}"/>
                  </a:ext>
                </a:extLst>
              </p:cNvPr>
              <p:cNvSpPr/>
              <p:nvPr/>
            </p:nvSpPr>
            <p:spPr>
              <a:xfrm>
                <a:off x="4356360" y="5758920"/>
                <a:ext cx="14202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15" name="Connecteur droit 14">
                <a:extLst>
                  <a:ext uri="{FF2B5EF4-FFF2-40B4-BE49-F238E27FC236}">
                    <a16:creationId xmlns:a16="http://schemas.microsoft.com/office/drawing/2014/main" id="{E76F3B35-90DC-44B7-A914-6D10ABDF2841}"/>
                  </a:ext>
                </a:extLst>
              </p:cNvPr>
              <p:cNvSpPr/>
              <p:nvPr/>
            </p:nvSpPr>
            <p:spPr>
              <a:xfrm>
                <a:off x="4356360" y="6024600"/>
                <a:ext cx="14202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2095E586-0A60-4847-B28B-814F2403ADCE}"/>
                </a:ext>
              </a:extLst>
            </p:cNvPr>
            <p:cNvGrpSpPr/>
            <p:nvPr/>
          </p:nvGrpSpPr>
          <p:grpSpPr>
            <a:xfrm>
              <a:off x="6192360" y="5346720"/>
              <a:ext cx="1420200" cy="1277280"/>
              <a:chOff x="6192360" y="5346720"/>
              <a:chExt cx="1420200" cy="1277280"/>
            </a:xfrm>
          </p:grpSpPr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61C5538-23E1-4989-BD6C-FE1EB62F21FE}"/>
                  </a:ext>
                </a:extLst>
              </p:cNvPr>
              <p:cNvSpPr txBox="1"/>
              <p:nvPr/>
            </p:nvSpPr>
            <p:spPr>
              <a:xfrm>
                <a:off x="6192360" y="5346720"/>
                <a:ext cx="1420200" cy="127728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compatLnSpc="0">
                <a:spAutoFit/>
              </a:bodyPr>
              <a:lstStyle/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000" b="1" i="0" u="none" strike="noStrike" kern="1200">
                    <a:ln>
                      <a:noFill/>
                    </a:ln>
                    <a:solidFill>
                      <a:srgbClr val="000080"/>
                    </a:solidFill>
                    <a:latin typeface="Arial" pitchFamily="18"/>
                    <a:ea typeface="MS Gothic" pitchFamily="2"/>
                    <a:cs typeface="Tahoma" pitchFamily="2"/>
                  </a:rPr>
                  <a:t>Rectangle</a:t>
                </a:r>
              </a:p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18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dessiner()</a:t>
                </a:r>
              </a:p>
            </p:txBody>
          </p:sp>
          <p:sp>
            <p:nvSpPr>
              <p:cNvPr id="18" name="Connecteur droit 17">
                <a:extLst>
                  <a:ext uri="{FF2B5EF4-FFF2-40B4-BE49-F238E27FC236}">
                    <a16:creationId xmlns:a16="http://schemas.microsoft.com/office/drawing/2014/main" id="{BBB9404C-8B27-455D-B53F-CE568B0F1510}"/>
                  </a:ext>
                </a:extLst>
              </p:cNvPr>
              <p:cNvSpPr/>
              <p:nvPr/>
            </p:nvSpPr>
            <p:spPr>
              <a:xfrm>
                <a:off x="6192360" y="5758920"/>
                <a:ext cx="14202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19" name="Connecteur droit 18">
                <a:extLst>
                  <a:ext uri="{FF2B5EF4-FFF2-40B4-BE49-F238E27FC236}">
                    <a16:creationId xmlns:a16="http://schemas.microsoft.com/office/drawing/2014/main" id="{26A6F8F8-E3A8-415A-9942-D0D06042204D}"/>
                  </a:ext>
                </a:extLst>
              </p:cNvPr>
              <p:cNvSpPr/>
              <p:nvPr/>
            </p:nvSpPr>
            <p:spPr>
              <a:xfrm>
                <a:off x="6192360" y="6024600"/>
                <a:ext cx="14202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D99B5D83-0310-4799-81C3-795A7144303D}"/>
                </a:ext>
              </a:extLst>
            </p:cNvPr>
            <p:cNvGrpSpPr/>
            <p:nvPr/>
          </p:nvGrpSpPr>
          <p:grpSpPr>
            <a:xfrm>
              <a:off x="2520360" y="5346720"/>
              <a:ext cx="1420200" cy="1277280"/>
              <a:chOff x="2520360" y="5346720"/>
              <a:chExt cx="1420200" cy="1277280"/>
            </a:xfrm>
          </p:grpSpPr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8967D96-415F-4CD3-B5C0-287592E13273}"/>
                  </a:ext>
                </a:extLst>
              </p:cNvPr>
              <p:cNvSpPr txBox="1"/>
              <p:nvPr/>
            </p:nvSpPr>
            <p:spPr>
              <a:xfrm>
                <a:off x="2520360" y="5346720"/>
                <a:ext cx="1420200" cy="127728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compatLnSpc="0">
                <a:spAutoFit/>
              </a:bodyPr>
              <a:lstStyle/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000" b="1" i="0" u="none" strike="noStrike" kern="1200">
                    <a:ln>
                      <a:noFill/>
                    </a:ln>
                    <a:solidFill>
                      <a:srgbClr val="000080"/>
                    </a:solidFill>
                    <a:latin typeface="Arial" pitchFamily="18"/>
                    <a:ea typeface="MS Gothic" pitchFamily="2"/>
                    <a:cs typeface="Tahoma" pitchFamily="2"/>
                  </a:rPr>
                  <a:t>Cercle</a:t>
                </a:r>
              </a:p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18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dessiner()</a:t>
                </a:r>
              </a:p>
            </p:txBody>
          </p:sp>
          <p:sp>
            <p:nvSpPr>
              <p:cNvPr id="22" name="Connecteur droit 21">
                <a:extLst>
                  <a:ext uri="{FF2B5EF4-FFF2-40B4-BE49-F238E27FC236}">
                    <a16:creationId xmlns:a16="http://schemas.microsoft.com/office/drawing/2014/main" id="{9CA3E1F4-3547-405B-B02F-BBB3A28F1E35}"/>
                  </a:ext>
                </a:extLst>
              </p:cNvPr>
              <p:cNvSpPr/>
              <p:nvPr/>
            </p:nvSpPr>
            <p:spPr>
              <a:xfrm>
                <a:off x="2520360" y="5758920"/>
                <a:ext cx="14202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23" name="Connecteur droit 22">
                <a:extLst>
                  <a:ext uri="{FF2B5EF4-FFF2-40B4-BE49-F238E27FC236}">
                    <a16:creationId xmlns:a16="http://schemas.microsoft.com/office/drawing/2014/main" id="{6A4DEFD4-7647-48DE-ADF4-00C4BF6C4680}"/>
                  </a:ext>
                </a:extLst>
              </p:cNvPr>
              <p:cNvSpPr/>
              <p:nvPr/>
            </p:nvSpPr>
            <p:spPr>
              <a:xfrm>
                <a:off x="2520360" y="6024600"/>
                <a:ext cx="14202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</p:grpSp>
        <p:sp>
          <p:nvSpPr>
            <p:cNvPr id="24" name="Connecteur droit 23">
              <a:extLst>
                <a:ext uri="{FF2B5EF4-FFF2-40B4-BE49-F238E27FC236}">
                  <a16:creationId xmlns:a16="http://schemas.microsoft.com/office/drawing/2014/main" id="{CA7C0D39-00F3-4668-A853-4847D5F88DBF}"/>
                </a:ext>
              </a:extLst>
            </p:cNvPr>
            <p:cNvSpPr/>
            <p:nvPr/>
          </p:nvSpPr>
          <p:spPr>
            <a:xfrm flipV="1">
              <a:off x="3276000" y="4644000"/>
              <a:ext cx="1260000" cy="720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1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5" name="Connecteur droit 24">
              <a:extLst>
                <a:ext uri="{FF2B5EF4-FFF2-40B4-BE49-F238E27FC236}">
                  <a16:creationId xmlns:a16="http://schemas.microsoft.com/office/drawing/2014/main" id="{C0FD8987-6539-476C-81A2-EAA5ABD3223F}"/>
                </a:ext>
              </a:extLst>
            </p:cNvPr>
            <p:cNvSpPr/>
            <p:nvPr/>
          </p:nvSpPr>
          <p:spPr>
            <a:xfrm flipH="1" flipV="1">
              <a:off x="5436000" y="4644000"/>
              <a:ext cx="1440000" cy="720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1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998865-D9CC-416B-8E44-CCD79559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B767B7-7503-4340-85A3-5ED013154C96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EA8E97B-B7D9-4008-A969-158CE7EA95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Classe Abstraite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E5B010-1101-461B-84D8-30FB772BB53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23800"/>
          </a:xfrm>
        </p:spPr>
        <p:txBody>
          <a:bodyPr/>
          <a:lstStyle/>
          <a:p>
            <a:pPr lvl="0"/>
            <a:r>
              <a:rPr lang="zxx-none" sz="2400" b="1">
                <a:solidFill>
                  <a:srgbClr val="0000FF"/>
                </a:solidFill>
                <a:latin typeface="Courier New" pitchFamily="49"/>
                <a:ea typeface="ＭＳ Ｐゴシック" pitchFamily="1"/>
              </a:rPr>
              <a:t>public</a:t>
            </a:r>
            <a:r>
              <a:rPr lang="zxx-none" sz="2400" b="1">
                <a:latin typeface="Courier New" pitchFamily="49"/>
                <a:ea typeface="ＭＳ Ｐゴシック" pitchFamily="1"/>
              </a:rPr>
              <a:t> </a:t>
            </a:r>
            <a:r>
              <a:rPr lang="zxx-none" sz="2400" b="1">
                <a:solidFill>
                  <a:srgbClr val="0000FF"/>
                </a:solidFill>
                <a:latin typeface="Courier New" pitchFamily="49"/>
                <a:ea typeface="ＭＳ Ｐゴシック" pitchFamily="1"/>
              </a:rPr>
              <a:t>abstract</a:t>
            </a:r>
            <a:r>
              <a:rPr lang="zxx-none" sz="2400" b="1">
                <a:latin typeface="Courier New" pitchFamily="49"/>
                <a:ea typeface="ＭＳ Ｐゴシック" pitchFamily="1"/>
              </a:rPr>
              <a:t> </a:t>
            </a:r>
            <a:r>
              <a:rPr lang="zxx-none" sz="2400" b="1">
                <a:solidFill>
                  <a:srgbClr val="0000FF"/>
                </a:solidFill>
                <a:latin typeface="Courier New" pitchFamily="49"/>
                <a:ea typeface="ＭＳ Ｐゴシック" pitchFamily="1"/>
              </a:rPr>
              <a:t>class</a:t>
            </a:r>
            <a:r>
              <a:rPr lang="zxx-none" sz="2400">
                <a:latin typeface="Courier New" pitchFamily="49"/>
                <a:ea typeface="ＭＳ Ｐゴシック" pitchFamily="1"/>
              </a:rPr>
              <a:t> </a:t>
            </a:r>
            <a:r>
              <a:rPr lang="zxx-none" sz="2400">
                <a:solidFill>
                  <a:srgbClr val="2B91AF"/>
                </a:solidFill>
                <a:latin typeface="Courier New" pitchFamily="49"/>
                <a:ea typeface="ＭＳ Ｐゴシック" pitchFamily="1"/>
              </a:rPr>
              <a:t>Forme</a:t>
            </a:r>
            <a:br>
              <a:rPr lang="zxx-none" sz="2400">
                <a:solidFill>
                  <a:srgbClr val="2B91AF"/>
                </a:solidFill>
                <a:latin typeface="Courier New" pitchFamily="49"/>
                <a:ea typeface="ＭＳ Ｐゴシック" pitchFamily="1"/>
              </a:rPr>
            </a:br>
            <a:r>
              <a:rPr lang="en-US" sz="2400">
                <a:latin typeface="Courier New" pitchFamily="49"/>
                <a:ea typeface="ＭＳ Ｐゴシック" pitchFamily="1"/>
              </a:rPr>
              <a:t>{</a:t>
            </a:r>
            <a:br>
              <a:rPr lang="en-US" sz="2400">
                <a:latin typeface="Courier New" pitchFamily="49"/>
                <a:ea typeface="ＭＳ Ｐゴシック" pitchFamily="1"/>
              </a:rPr>
            </a:br>
            <a:r>
              <a:rPr lang="en-US" sz="2400">
                <a:latin typeface="Courier New" pitchFamily="49"/>
                <a:ea typeface="ＭＳ Ｐゴシック" pitchFamily="1"/>
              </a:rPr>
              <a:t>	...</a:t>
            </a:r>
            <a:br>
              <a:rPr lang="en-US" sz="2400">
                <a:latin typeface="Courier New" pitchFamily="49"/>
                <a:ea typeface="ＭＳ Ｐゴシック" pitchFamily="1"/>
              </a:rPr>
            </a:br>
            <a:r>
              <a:rPr lang="en-US" sz="2400">
                <a:latin typeface="Courier New" pitchFamily="49"/>
                <a:ea typeface="ＭＳ Ｐゴシック" pitchFamily="1"/>
              </a:rPr>
              <a:t>	</a:t>
            </a:r>
            <a:r>
              <a:rPr lang="en-US" sz="2400">
                <a:solidFill>
                  <a:srgbClr val="008000"/>
                </a:solidFill>
                <a:latin typeface="Courier New" pitchFamily="49"/>
                <a:ea typeface="ＭＳ Ｐゴシック" pitchFamily="1"/>
              </a:rPr>
              <a:t>// méthode abstraite</a:t>
            </a:r>
            <a:br>
              <a:rPr lang="en-US" sz="2400">
                <a:solidFill>
                  <a:srgbClr val="008000"/>
                </a:solidFill>
                <a:latin typeface="Courier New" pitchFamily="49"/>
                <a:ea typeface="ＭＳ Ｐゴシック" pitchFamily="1"/>
              </a:rPr>
            </a:br>
            <a:r>
              <a:rPr lang="en-US" sz="2400">
                <a:solidFill>
                  <a:srgbClr val="008000"/>
                </a:solidFill>
                <a:latin typeface="Courier New" pitchFamily="49"/>
                <a:ea typeface="ＭＳ Ｐゴシック" pitchFamily="1"/>
              </a:rPr>
              <a:t>	</a:t>
            </a:r>
            <a:r>
              <a:rPr lang="zxx-none" sz="2400" b="1">
                <a:solidFill>
                  <a:srgbClr val="0000FF"/>
                </a:solidFill>
                <a:latin typeface="Courier New" pitchFamily="49"/>
                <a:ea typeface="ＭＳ Ｐゴシック" pitchFamily="1"/>
              </a:rPr>
              <a:t>public</a:t>
            </a:r>
            <a:r>
              <a:rPr lang="zxx-none" sz="2400" b="1">
                <a:latin typeface="Courier New" pitchFamily="49"/>
                <a:ea typeface="ＭＳ Ｐゴシック" pitchFamily="1"/>
              </a:rPr>
              <a:t> </a:t>
            </a:r>
            <a:r>
              <a:rPr lang="zxx-none" sz="2400" b="1">
                <a:solidFill>
                  <a:srgbClr val="0000FF"/>
                </a:solidFill>
                <a:latin typeface="Courier New" pitchFamily="49"/>
                <a:ea typeface="ＭＳ Ｐゴシック" pitchFamily="1"/>
              </a:rPr>
              <a:t>abstract</a:t>
            </a:r>
            <a:r>
              <a:rPr lang="zxx-none" sz="2400" b="1">
                <a:latin typeface="Courier New" pitchFamily="49"/>
                <a:ea typeface="ＭＳ Ｐゴシック" pitchFamily="1"/>
              </a:rPr>
              <a:t> </a:t>
            </a:r>
            <a:r>
              <a:rPr lang="zxx-none" sz="2400" b="1">
                <a:solidFill>
                  <a:srgbClr val="0000FF"/>
                </a:solidFill>
                <a:latin typeface="Courier New" pitchFamily="49"/>
                <a:ea typeface="ＭＳ Ｐゴシック" pitchFamily="1"/>
              </a:rPr>
              <a:t>void</a:t>
            </a:r>
            <a:r>
              <a:rPr lang="zxx-none" sz="2400" b="1">
                <a:latin typeface="Courier New" pitchFamily="49"/>
                <a:ea typeface="ＭＳ Ｐゴシック" pitchFamily="1"/>
              </a:rPr>
              <a:t> </a:t>
            </a:r>
            <a:r>
              <a:rPr lang="zxx-none" sz="2400">
                <a:latin typeface="Courier New" pitchFamily="49"/>
                <a:ea typeface="ＭＳ Ｐゴシック" pitchFamily="1"/>
              </a:rPr>
              <a:t>dessiner();</a:t>
            </a:r>
            <a:br>
              <a:rPr lang="zxx-none" sz="2400">
                <a:latin typeface="Courier New" pitchFamily="49"/>
                <a:ea typeface="ＭＳ Ｐゴシック" pitchFamily="1"/>
              </a:rPr>
            </a:br>
            <a:r>
              <a:rPr lang="en-US" sz="2400">
                <a:latin typeface="Courier New" pitchFamily="49"/>
                <a:ea typeface="ＭＳ Ｐゴシック" pitchFamily="1"/>
              </a:rPr>
              <a:t>}</a:t>
            </a:r>
          </a:p>
          <a:p>
            <a:pPr lvl="0"/>
            <a:r>
              <a:rPr lang="zxx-none" sz="2400" b="1">
                <a:solidFill>
                  <a:srgbClr val="0000FF"/>
                </a:solidFill>
                <a:latin typeface="Courier New" pitchFamily="49"/>
                <a:ea typeface="ＭＳ Ｐゴシック" pitchFamily="1"/>
              </a:rPr>
              <a:t>public</a:t>
            </a:r>
            <a:r>
              <a:rPr lang="zxx-none" sz="2400" b="1">
                <a:latin typeface="Courier New" pitchFamily="49"/>
                <a:ea typeface="ＭＳ Ｐゴシック" pitchFamily="1"/>
              </a:rPr>
              <a:t> </a:t>
            </a:r>
            <a:r>
              <a:rPr lang="zxx-none" sz="2400" b="1">
                <a:solidFill>
                  <a:srgbClr val="0000FF"/>
                </a:solidFill>
                <a:latin typeface="Courier New" pitchFamily="49"/>
                <a:ea typeface="ＭＳ Ｐゴシック" pitchFamily="1"/>
              </a:rPr>
              <a:t>class</a:t>
            </a:r>
            <a:r>
              <a:rPr lang="zxx-none" sz="2400">
                <a:latin typeface="Courier New" pitchFamily="49"/>
                <a:ea typeface="ＭＳ Ｐゴシック" pitchFamily="1"/>
              </a:rPr>
              <a:t> </a:t>
            </a:r>
            <a:r>
              <a:rPr lang="zxx-none" sz="2400">
                <a:solidFill>
                  <a:srgbClr val="2B91AF"/>
                </a:solidFill>
                <a:latin typeface="Courier New" pitchFamily="49"/>
                <a:ea typeface="ＭＳ Ｐゴシック" pitchFamily="1"/>
              </a:rPr>
              <a:t>Cercle : Forme</a:t>
            </a:r>
            <a:br>
              <a:rPr lang="zxx-none" sz="2400">
                <a:solidFill>
                  <a:srgbClr val="2B91AF"/>
                </a:solidFill>
                <a:latin typeface="Courier New" pitchFamily="49"/>
                <a:ea typeface="ＭＳ Ｐゴシック" pitchFamily="1"/>
              </a:rPr>
            </a:br>
            <a:r>
              <a:rPr lang="en-US" sz="2400">
                <a:latin typeface="Courier New" pitchFamily="49"/>
                <a:ea typeface="ＭＳ Ｐゴシック" pitchFamily="1"/>
              </a:rPr>
              <a:t>{</a:t>
            </a:r>
            <a:br>
              <a:rPr lang="en-US" sz="2400">
                <a:latin typeface="Courier New" pitchFamily="49"/>
                <a:ea typeface="ＭＳ Ｐゴシック" pitchFamily="1"/>
              </a:rPr>
            </a:br>
            <a:r>
              <a:rPr lang="en-US" sz="2400">
                <a:latin typeface="Courier New" pitchFamily="49"/>
                <a:ea typeface="ＭＳ Ｐゴシック" pitchFamily="1"/>
              </a:rPr>
              <a:t>	...</a:t>
            </a:r>
            <a:br>
              <a:rPr lang="en-US" sz="2400">
                <a:latin typeface="Courier New" pitchFamily="49"/>
                <a:ea typeface="ＭＳ Ｐゴシック" pitchFamily="1"/>
              </a:rPr>
            </a:br>
            <a:r>
              <a:rPr lang="en-US" sz="2400">
                <a:solidFill>
                  <a:srgbClr val="008000"/>
                </a:solidFill>
                <a:latin typeface="Courier New" pitchFamily="49"/>
                <a:ea typeface="ＭＳ Ｐゴシック" pitchFamily="1"/>
              </a:rPr>
              <a:t>  	</a:t>
            </a:r>
            <a:r>
              <a:rPr lang="zxx-none" sz="2400" b="1">
                <a:solidFill>
                  <a:srgbClr val="0000FF"/>
                </a:solidFill>
                <a:latin typeface="Courier New" pitchFamily="49"/>
                <a:ea typeface="ＭＳ Ｐゴシック" pitchFamily="1"/>
              </a:rPr>
              <a:t>public override</a:t>
            </a:r>
            <a:r>
              <a:rPr lang="zxx-none" sz="2400" b="1">
                <a:solidFill>
                  <a:srgbClr val="008000"/>
                </a:solidFill>
                <a:latin typeface="Courier New" pitchFamily="49"/>
                <a:ea typeface="ＭＳ Ｐゴシック" pitchFamily="1"/>
              </a:rPr>
              <a:t> </a:t>
            </a:r>
            <a:r>
              <a:rPr lang="zxx-none" sz="2400" b="1">
                <a:solidFill>
                  <a:srgbClr val="0000FF"/>
                </a:solidFill>
                <a:latin typeface="Courier New" pitchFamily="49"/>
                <a:ea typeface="ＭＳ Ｐゴシック" pitchFamily="1"/>
              </a:rPr>
              <a:t>void</a:t>
            </a:r>
            <a:r>
              <a:rPr lang="zxx-none" sz="2400" b="1">
                <a:solidFill>
                  <a:srgbClr val="008000"/>
                </a:solidFill>
                <a:latin typeface="Courier New" pitchFamily="49"/>
                <a:ea typeface="ＭＳ Ｐゴシック" pitchFamily="1"/>
              </a:rPr>
              <a:t> </a:t>
            </a:r>
            <a:r>
              <a:rPr lang="zxx-none" sz="2400">
                <a:solidFill>
                  <a:srgbClr val="000000"/>
                </a:solidFill>
                <a:latin typeface="Courier New" pitchFamily="49"/>
                <a:ea typeface="ＭＳ Ｐゴシック" pitchFamily="1"/>
              </a:rPr>
              <a:t>dessiner() </a:t>
            </a:r>
            <a:br>
              <a:rPr lang="zxx-none" sz="2400">
                <a:solidFill>
                  <a:srgbClr val="000000"/>
                </a:solidFill>
                <a:latin typeface="Courier New" pitchFamily="49"/>
                <a:ea typeface="ＭＳ Ｐゴシック" pitchFamily="1"/>
              </a:rPr>
            </a:br>
            <a:r>
              <a:rPr lang="zxx-none" sz="2400">
                <a:solidFill>
                  <a:srgbClr val="000000"/>
                </a:solidFill>
                <a:latin typeface="Courier New" pitchFamily="49"/>
                <a:ea typeface="ＭＳ Ｐゴシック" pitchFamily="1"/>
              </a:rPr>
              <a:t>	{</a:t>
            </a:r>
            <a:br>
              <a:rPr lang="zxx-none" sz="2400">
                <a:solidFill>
                  <a:srgbClr val="000000"/>
                </a:solidFill>
                <a:latin typeface="Courier New" pitchFamily="49"/>
                <a:ea typeface="ＭＳ Ｐゴシック" pitchFamily="1"/>
              </a:rPr>
            </a:br>
            <a:r>
              <a:rPr lang="zxx-none" sz="2400">
                <a:solidFill>
                  <a:srgbClr val="000000"/>
                </a:solidFill>
                <a:latin typeface="Courier New" pitchFamily="49"/>
                <a:ea typeface="ＭＳ Ｐゴシック" pitchFamily="1"/>
              </a:rPr>
              <a:t>		 ...</a:t>
            </a:r>
            <a:br>
              <a:rPr lang="zxx-none" sz="2400">
                <a:solidFill>
                  <a:srgbClr val="000000"/>
                </a:solidFill>
                <a:latin typeface="Courier New" pitchFamily="49"/>
                <a:ea typeface="ＭＳ Ｐゴシック" pitchFamily="1"/>
              </a:rPr>
            </a:br>
            <a:r>
              <a:rPr lang="zxx-none" sz="2400">
                <a:solidFill>
                  <a:srgbClr val="000000"/>
                </a:solidFill>
                <a:latin typeface="Courier New" pitchFamily="49"/>
                <a:ea typeface="ＭＳ Ｐゴシック" pitchFamily="1"/>
              </a:rPr>
              <a:t>	}</a:t>
            </a:r>
            <a:br>
              <a:rPr lang="zxx-none" sz="2400">
                <a:solidFill>
                  <a:srgbClr val="000000"/>
                </a:solidFill>
                <a:latin typeface="Courier New" pitchFamily="49"/>
                <a:ea typeface="ＭＳ Ｐゴシック" pitchFamily="1"/>
              </a:rPr>
            </a:br>
            <a:r>
              <a:rPr lang="en-US" sz="2400">
                <a:latin typeface="Courier New" pitchFamily="49"/>
                <a:ea typeface="ＭＳ Ｐゴシック" pitchFamily="1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numéro de diapositive 3">
            <a:extLst>
              <a:ext uri="{FF2B5EF4-FFF2-40B4-BE49-F238E27FC236}">
                <a16:creationId xmlns:a16="http://schemas.microsoft.com/office/drawing/2014/main" id="{91229465-A286-4D60-8164-D13A9803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A39500-0A9A-48CD-8379-73726C7B4378}" type="slidenum"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C22D19F-2495-4252-ACBB-6CE7FF923A35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Interface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6484CF-C8E2-4BCE-B968-56DC1B00C88A}"/>
              </a:ext>
            </a:extLst>
          </p:cNvPr>
          <p:cNvSpPr txBox="1"/>
          <p:nvPr/>
        </p:nvSpPr>
        <p:spPr>
          <a:xfrm>
            <a:off x="540000" y="1548360"/>
            <a:ext cx="9682949" cy="163745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1" indent="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SzPct val="75000"/>
              <a:buFont typeface="StarSymbol"/>
              <a:buChar char="–"/>
              <a:tabLst/>
            </a:pPr>
            <a:r>
              <a:rPr lang="en-US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Une </a:t>
            </a:r>
            <a:r>
              <a:rPr lang="en-US" sz="28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classe</a:t>
            </a:r>
            <a:r>
              <a:rPr lang="en-US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US" sz="28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abstraite</a:t>
            </a:r>
            <a:r>
              <a:rPr lang="en-US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US" sz="28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marquée</a:t>
            </a:r>
            <a:r>
              <a:rPr lang="en-US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par le mot </a:t>
            </a:r>
            <a:r>
              <a:rPr lang="en-US" sz="28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clé</a:t>
            </a:r>
            <a:r>
              <a:rPr lang="en-US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zxx-none" sz="2800" b="0" i="0" u="none" strike="noStrike" kern="120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S Gothic" pitchFamily="2"/>
                <a:cs typeface="Tahoma" pitchFamily="2"/>
              </a:rPr>
              <a:t>interface</a:t>
            </a:r>
            <a:r>
              <a:rPr lang="en-US" sz="2800" b="1" i="0" u="none" strike="noStrike" kern="120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S Gothic" pitchFamily="2"/>
                <a:cs typeface="Tahoma" pitchFamily="2"/>
              </a:rPr>
              <a:t> </a:t>
            </a:r>
          </a:p>
          <a:p>
            <a:pPr marL="0" marR="0" lvl="1" indent="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SzPct val="75000"/>
              <a:tabLst/>
            </a:pPr>
            <a:r>
              <a:rPr lang="en-US" sz="28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contenant</a:t>
            </a:r>
            <a:r>
              <a:rPr lang="en-US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US" sz="28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juste</a:t>
            </a:r>
            <a:r>
              <a:rPr lang="en-US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des signatures de </a:t>
            </a:r>
            <a:r>
              <a:rPr lang="en-US" sz="28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méthodes</a:t>
            </a:r>
            <a:r>
              <a:rPr lang="en-US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dans le but de </a:t>
            </a:r>
          </a:p>
          <a:p>
            <a:pPr marL="0" marR="0" lvl="1" indent="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SzPct val="75000"/>
              <a:tabLst/>
            </a:pPr>
            <a:r>
              <a:rPr lang="en-US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forcer la </a:t>
            </a:r>
            <a:r>
              <a:rPr lang="en-US" sz="28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redéfinition</a:t>
            </a:r>
            <a:r>
              <a:rPr lang="en-US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.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8394B03-7FCC-43AD-8795-8F4841A1558B}"/>
              </a:ext>
            </a:extLst>
          </p:cNvPr>
          <p:cNvSpPr txBox="1"/>
          <p:nvPr/>
        </p:nvSpPr>
        <p:spPr>
          <a:xfrm>
            <a:off x="540000" y="4341275"/>
            <a:ext cx="8964000" cy="16700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public</a:t>
            </a:r>
            <a:r>
              <a:rPr lang="zxx-none" sz="22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22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interface</a:t>
            </a:r>
            <a:r>
              <a:rPr lang="zxx-none" sz="22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2200" b="1" i="0" u="none" strike="noStrike" kern="1200" dirty="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MS Gothic" pitchFamily="2"/>
                <a:cs typeface="Tahoma" pitchFamily="2"/>
              </a:rPr>
              <a:t>INomInterface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       .....   </a:t>
            </a:r>
            <a:r>
              <a:rPr lang="zxx-none" sz="22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// NB : méthodes sans corps et sans modificateurs d'accès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9AD57B-6379-4CC2-8B58-ABFCA919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3C021A-5865-4416-91EC-70855069F733}" type="slidenum"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8EDAD79-C120-4912-A0DC-C757E73255E4}"/>
              </a:ext>
            </a:extLst>
          </p:cNvPr>
          <p:cNvSpPr txBox="1"/>
          <p:nvPr/>
        </p:nvSpPr>
        <p:spPr>
          <a:xfrm>
            <a:off x="540000" y="306720"/>
            <a:ext cx="9000000" cy="741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Processus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F36B73-1816-4D45-A615-4A1894CDF5B2}"/>
              </a:ext>
            </a:extLst>
          </p:cNvPr>
          <p:cNvSpPr txBox="1"/>
          <p:nvPr/>
        </p:nvSpPr>
        <p:spPr>
          <a:xfrm>
            <a:off x="576000" y="1944720"/>
            <a:ext cx="9403513" cy="404048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C# permet de démarrer et d’arrêter des processus locaux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comme ouvrir un navigateur ou un éditeur de texte.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Process p2 = </a:t>
            </a:r>
            <a:r>
              <a:rPr lang="fr-FR" sz="2400" b="1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Process.Start</a:t>
            </a: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(</a:t>
            </a:r>
            <a:r>
              <a:rPr lang="fr-FR" sz="2400" b="1" i="0" u="none" strike="noStrike" kern="1200" dirty="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Gothic" pitchFamily="2"/>
                <a:cs typeface="Tahoma" pitchFamily="2"/>
              </a:rPr>
              <a:t>"Notepad.exe"</a:t>
            </a: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400" b="1" i="0" u="none" strike="noStrike" kern="1200" dirty="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400" b="1" i="0" u="none" strike="noStrike" kern="1200" dirty="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La classe Process fournit les propriétés et les méthodes pour </a:t>
            </a:r>
            <a:r>
              <a:rPr lang="fr-FR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gérer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l'état </a:t>
            </a:r>
            <a:r>
              <a:rPr lang="fr-FR" sz="24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des processus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400" b="1" i="0" u="none" strike="noStrike" kern="1200" dirty="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400" b="1" i="0" u="none" strike="noStrike" kern="1200" dirty="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3CAEA960-E9B5-450B-AF7E-73034F18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6D3272-9F57-4FD1-9F6E-2D2A20A301BE}" type="slidenum">
              <a:t>9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B5A800F5-E5D2-4DE2-9611-8ACF72DC1DC7}"/>
              </a:ext>
            </a:extLst>
          </p:cNvPr>
          <p:cNvSpPr/>
          <p:nvPr/>
        </p:nvSpPr>
        <p:spPr>
          <a:xfrm>
            <a:off x="611280" y="1795320"/>
            <a:ext cx="8694000" cy="1444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La virtualisation consiste à définir un comportement par défaut à une méthode qui sera redéfinie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3B289A9-1832-4B76-AB6F-9B61693DF105}"/>
              </a:ext>
            </a:extLst>
          </p:cNvPr>
          <p:cNvSpPr txBox="1"/>
          <p:nvPr/>
        </p:nvSpPr>
        <p:spPr>
          <a:xfrm>
            <a:off x="576000" y="41328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Virtualisation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74F222C-CFEC-43FF-878C-7FCA1C46B40C}"/>
              </a:ext>
            </a:extLst>
          </p:cNvPr>
          <p:cNvSpPr txBox="1"/>
          <p:nvPr/>
        </p:nvSpPr>
        <p:spPr>
          <a:xfrm>
            <a:off x="792000" y="3024360"/>
            <a:ext cx="8532000" cy="3876479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class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Voiture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void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description()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details();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virtual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void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demarrer()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class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Batmobile:Voiture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void new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demarrer()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Microsoft Office PowerPoint</Application>
  <PresentationFormat>Personnalisé</PresentationFormat>
  <Paragraphs>128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StarSymbol</vt:lpstr>
      <vt:lpstr>Times New Roman</vt:lpstr>
      <vt:lpstr>Trebuchet MS</vt:lpstr>
      <vt:lpstr>Wingdings</vt:lpstr>
      <vt:lpstr>Standard 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Classe Abstraite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852</cp:revision>
  <cp:lastPrinted>2018-07-09T12:41:35Z</cp:lastPrinted>
  <dcterms:created xsi:type="dcterms:W3CDTF">2007-10-18T14:41:09Z</dcterms:created>
  <dcterms:modified xsi:type="dcterms:W3CDTF">2019-12-19T14:22:57Z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