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310" r:id="rId14"/>
    <p:sldId id="312" r:id="rId15"/>
    <p:sldId id="313" r:id="rId16"/>
    <p:sldId id="311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9" Type="http://purl.oclc.org/ooxml/officeDocument/relationships/slide" Target="slides/slide38.xml"/><Relationship Id="rId21" Type="http://purl.oclc.org/ooxml/officeDocument/relationships/slide" Target="slides/slide20.xml"/><Relationship Id="rId34" Type="http://purl.oclc.org/ooxml/officeDocument/relationships/slide" Target="slides/slide33.xml"/><Relationship Id="rId42" Type="http://purl.oclc.org/ooxml/officeDocument/relationships/slide" Target="slides/slide41.xml"/><Relationship Id="rId47" Type="http://purl.oclc.org/ooxml/officeDocument/relationships/slide" Target="slides/slide46.xml"/><Relationship Id="rId50" Type="http://purl.oclc.org/ooxml/officeDocument/relationships/slide" Target="slides/slide49.xml"/><Relationship Id="rId55" Type="http://purl.oclc.org/ooxml/officeDocument/relationships/slide" Target="slides/slide54.xml"/><Relationship Id="rId7" Type="http://purl.oclc.org/ooxml/officeDocument/relationships/slide" Target="slides/slide6.xml"/><Relationship Id="rId2" Type="http://purl.oclc.org/ooxml/officeDocument/relationships/slide" Target="slides/slide1.xml"/><Relationship Id="rId16" Type="http://purl.oclc.org/ooxml/officeDocument/relationships/slide" Target="slides/slide15.xml"/><Relationship Id="rId29" Type="http://purl.oclc.org/ooxml/officeDocument/relationships/slide" Target="slides/slide28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slide" Target="slides/slide31.xml"/><Relationship Id="rId37" Type="http://purl.oclc.org/ooxml/officeDocument/relationships/slide" Target="slides/slide36.xml"/><Relationship Id="rId40" Type="http://purl.oclc.org/ooxml/officeDocument/relationships/slide" Target="slides/slide39.xml"/><Relationship Id="rId45" Type="http://purl.oclc.org/ooxml/officeDocument/relationships/slide" Target="slides/slide44.xml"/><Relationship Id="rId53" Type="http://purl.oclc.org/ooxml/officeDocument/relationships/slide" Target="slides/slide52.xml"/><Relationship Id="rId58" Type="http://purl.oclc.org/ooxml/officeDocument/relationships/handoutMaster" Target="handoutMasters/handoutMaster1.xml"/><Relationship Id="rId5" Type="http://purl.oclc.org/ooxml/officeDocument/relationships/slide" Target="slides/slide4.xml"/><Relationship Id="rId61" Type="http://purl.oclc.org/ooxml/officeDocument/relationships/theme" Target="theme/theme1.xml"/><Relationship Id="rId19" Type="http://purl.oclc.org/ooxml/officeDocument/relationships/slide" Target="slides/slide1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slide" Target="slides/slide34.xml"/><Relationship Id="rId43" Type="http://purl.oclc.org/ooxml/officeDocument/relationships/slide" Target="slides/slide42.xml"/><Relationship Id="rId48" Type="http://purl.oclc.org/ooxml/officeDocument/relationships/slide" Target="slides/slide47.xml"/><Relationship Id="rId56" Type="http://purl.oclc.org/ooxml/officeDocument/relationships/slide" Target="slides/slide55.xml"/><Relationship Id="rId8" Type="http://purl.oclc.org/ooxml/officeDocument/relationships/slide" Target="slides/slide7.xml"/><Relationship Id="rId51" Type="http://purl.oclc.org/ooxml/officeDocument/relationships/slide" Target="slides/slide50.xml"/><Relationship Id="rId3" Type="http://purl.oclc.org/ooxml/officeDocument/relationships/slide" Target="slides/slide2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slide" Target="slides/slide32.xml"/><Relationship Id="rId38" Type="http://purl.oclc.org/ooxml/officeDocument/relationships/slide" Target="slides/slide37.xml"/><Relationship Id="rId46" Type="http://purl.oclc.org/ooxml/officeDocument/relationships/slide" Target="slides/slide45.xml"/><Relationship Id="rId59" Type="http://purl.oclc.org/ooxml/officeDocument/relationships/presProps" Target="presProps.xml"/><Relationship Id="rId20" Type="http://purl.oclc.org/ooxml/officeDocument/relationships/slide" Target="slides/slide19.xml"/><Relationship Id="rId41" Type="http://purl.oclc.org/ooxml/officeDocument/relationships/slide" Target="slides/slide40.xml"/><Relationship Id="rId54" Type="http://purl.oclc.org/ooxml/officeDocument/relationships/slide" Target="slides/slide53.xml"/><Relationship Id="rId62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slide" Target="slides/slide35.xml"/><Relationship Id="rId49" Type="http://purl.oclc.org/ooxml/officeDocument/relationships/slide" Target="slides/slide48.xml"/><Relationship Id="rId57" Type="http://purl.oclc.org/ooxml/officeDocument/relationships/notesMaster" Target="notesMasters/notesMaster1.xml"/><Relationship Id="rId10" Type="http://purl.oclc.org/ooxml/officeDocument/relationships/slide" Target="slides/slide9.xml"/><Relationship Id="rId31" Type="http://purl.oclc.org/ooxml/officeDocument/relationships/slide" Target="slides/slide30.xml"/><Relationship Id="rId44" Type="http://purl.oclc.org/ooxml/officeDocument/relationships/slide" Target="slides/slide43.xml"/><Relationship Id="rId52" Type="http://purl.oclc.org/ooxml/officeDocument/relationships/slide" Target="slides/slide51.xml"/><Relationship Id="rId6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22FBE5-52E1-E510-84B0-047F01ABD76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682C6C-3C29-ED5C-F420-39E77D8557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F6DE6-0CCC-B411-1B19-68CD42E5A2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C7E723-8AFF-0A44-9809-F40ED72CE8C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76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5716CD0-C9A3-4CFD-A271-0E32DB4EAADA}" type="slidenum">
              <a:t>‹N°›</a:t>
            </a:fld>
            <a:endParaRPr lang="fr-FR" sz="14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4245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57AE2-4D1D-0192-0EA5-BA2C34801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A9715A-128C-C1A2-F660-85A47528E5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60F91E3-085C-BB00-D8AF-843630618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C5E0-185F-3BEB-3B54-5074ECDAB20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E97C-EDD4-786A-3260-5654C7C4BEA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lvl="0" hangingPunct="0">
              <a:buNone/>
              <a:tabLst/>
              <a:defRPr lang="fr-FR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F3841-FE1E-E6F2-A9EA-ED1C2FF1AF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4ACCAF-39CC-4D48-BFF9-1EDD57CBACD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hangingPunct="0">
      <a:buNone/>
      <a:tabLst/>
      <a:defRPr lang="fr-FR" sz="2000" b="0" i="0" u="none" strike="noStrike" kern="1200">
        <a:ln>
          <a:noFill/>
        </a:ln>
        <a:latin typeface="Liberation Sans" pitchFamily="18"/>
        <a:ea typeface="Noto Sans CJK SC Regular" pitchFamily="2"/>
        <a:cs typeface="Free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purl.oclc.org/ooxml/officeDocument/relationships/slide" Target="../slides/slide31.xml"/><Relationship Id="rId1" Type="http://purl.oclc.org/ooxml/officeDocument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inner-join" TargetMode="External"/><Relationship Id="rId2" Type="http://purl.oclc.org/ooxml/officeDocument/relationships/slide" Target="../slides/slide32.xml"/><Relationship Id="rId1" Type="http://purl.oclc.org/ooxml/officeDocument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left-join" TargetMode="External"/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right-join" TargetMode="External"/><Relationship Id="rId2" Type="http://purl.oclc.org/ooxml/officeDocument/relationships/slide" Target="../slides/slide35.xml"/><Relationship Id="rId1" Type="http://purl.oclc.org/ooxml/officeDocument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purl.oclc.org/ooxml/officeDocument/relationships/hyperlink" Target="http://sql.sh/cours/jointures/full-join" TargetMode="External"/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purl.oclc.org/ooxml/officeDocument/relationships/slide" Target="../slides/slide37.xml"/><Relationship Id="rId1" Type="http://purl.oclc.org/ooxml/officeDocument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purl.oclc.org/ooxml/officeDocument/relationships/slide" Target="../slides/slide38.xml"/><Relationship Id="rId1" Type="http://purl.oclc.org/ooxml/officeDocument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purl.oclc.org/ooxml/officeDocument/relationships/slide" Target="../slides/slide3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purl.oclc.org/ooxml/officeDocument/relationships/slide" Target="../slides/slide41.xml"/><Relationship Id="rId1" Type="http://purl.oclc.org/ooxml/officeDocument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purl.oclc.org/ooxml/officeDocument/relationships/slide" Target="../slides/slide42.xml"/><Relationship Id="rId1" Type="http://purl.oclc.org/ooxml/officeDocument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purl.oclc.org/ooxml/officeDocument/relationships/slide" Target="../slides/slide43.xml"/><Relationship Id="rId1" Type="http://purl.oclc.org/ooxml/officeDocument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purl.oclc.org/ooxml/officeDocument/relationships/slide" Target="../slides/slide44.xml"/><Relationship Id="rId1" Type="http://purl.oclc.org/ooxml/officeDocument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purl.oclc.org/ooxml/officeDocument/relationships/slide" Target="../slides/slide45.xml"/><Relationship Id="rId1" Type="http://purl.oclc.org/ooxml/officeDocument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purl.oclc.org/ooxml/officeDocument/relationships/slide" Target="../slides/slide46.xml"/><Relationship Id="rId1" Type="http://purl.oclc.org/ooxml/officeDocument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purl.oclc.org/ooxml/officeDocument/relationships/slide" Target="../slides/slide47.xml"/><Relationship Id="rId1" Type="http://purl.oclc.org/ooxml/officeDocument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purl.oclc.org/ooxml/officeDocument/relationships/slide" Target="../slides/slide48.xml"/><Relationship Id="rId1" Type="http://purl.oclc.org/ooxml/officeDocument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purl.oclc.org/ooxml/officeDocument/relationships/slide" Target="../slides/slide49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purl.oclc.org/ooxml/officeDocument/relationships/slide" Target="../slides/slide50.xml"/><Relationship Id="rId1" Type="http://purl.oclc.org/ooxml/officeDocument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purl.oclc.org/ooxml/officeDocument/relationships/slide" Target="../slides/slide51.xml"/><Relationship Id="rId1" Type="http://purl.oclc.org/ooxml/officeDocument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purl.oclc.org/ooxml/officeDocument/relationships/slide" Target="../slides/slide52.xml"/><Relationship Id="rId1" Type="http://purl.oclc.org/ooxml/officeDocument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purl.oclc.org/ooxml/officeDocument/relationships/slide" Target="../slides/slide53.xml"/><Relationship Id="rId1" Type="http://purl.oclc.org/ooxml/officeDocument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purl.oclc.org/ooxml/officeDocument/relationships/slide" Target="../slides/slide54.xml"/><Relationship Id="rId1" Type="http://purl.oclc.org/ooxml/officeDocument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purl.oclc.org/ooxml/officeDocument/relationships/slide" Target="../slides/slide5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D3077429-FA2F-270D-D8AA-38DE6C741E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A7B7832-F8FD-4A5C-8298-D247DF6D97DF}" type="slidenum">
              <a:t>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79DBD93-1C96-F3C0-C5AB-1EFFE366A0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B929BA2-227B-44B5-A755-2409D3C6BE63}" type="slidenum"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A8C698D8-BD45-0FEE-B258-26B6E162D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4AED278-957B-E5A2-34F5-47EC26CED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8C821-E37F-909E-749B-5999509FDF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E68EB0-E12A-4E42-AEE5-A8E30918121F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180478-69E0-A04A-C71D-E0E8A40017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08553D-72B4-E775-0C45-1CD01434B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97F9C9-C5B6-DEF5-8C7D-0A465DB330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D06123-D549-40E7-ADD6-122E0DEED3E7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B6953B-B0FC-56F7-4BB9-BB3E4F6381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54ECBC-A688-C248-3964-469F08CD73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F1942-BA79-7A35-8A62-F260AA617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0BDF6F-86EB-2318-76C3-E327459591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632319-B0AD-05E7-2C0B-D9B25F731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F1942-BA79-7A35-8A62-F260AA617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F105AC8-8D4A-4A86-A6EE-009743D0818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0BDF6F-86EB-2318-76C3-E327459591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632319-B0AD-05E7-2C0B-D9B25F731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933574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14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9479948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15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7780116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16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2593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B7AEE3-900D-4A4D-27EF-FDCA24ECA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6C6CA58-71C4-4BF0-B3E1-188CF00F52A4}" type="slidenum">
              <a:t>17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AF5410D7-F1AE-8E2D-CD84-DC6565EFD77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B2B157-75D7-4349-B0C1-8838809117E7}" type="slidenum"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683EF07-481E-899A-A6E0-3F36F413D0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F3960D74-EC5D-2AA7-215B-9C140FD19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24C79D6-E504-092F-726C-C35BB9601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CDF29D4-A091-4739-B4B4-A1D2C590D6BF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91FFF6-A9FB-7713-F5C0-DAE39669C9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D240356-530D-4E38-3063-FEA5B8B0E8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093F2E-593D-966B-595C-A67FCC0FE68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FCF9A0-351D-490E-86D2-0174556C4BD2}" type="slidenum">
              <a:t>18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11FEC25-E617-FC4A-8EA0-DAF9FC40E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535C056-D0F0-4AF6-ADEA-194A944A0D8E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46A7E2-4AD6-80AC-3C0E-7EB6D1BF18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BF4167B-41F7-3B98-90AA-E58E0B5821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Afficher l’architecture d’une table :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DESCRIBE nomTable;</a:t>
            </a: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86EA7-F0FC-5E69-EF35-47FB549B76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C05653B-1766-47C8-9A6A-6F2372D777D6}" type="slidenum">
              <a:t>19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48528C-A897-37F5-3C74-156570996C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828E837-F5A9-41D8-8A72-F3052286924B}" type="slidenum">
              <a:t>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1389B79-3E6C-4C40-E8ED-3BA45E5BCB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D56BE52-D3A3-4DA7-B77F-B7991D6CAC52}" type="slidenum"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E4E92A26-C81F-B0BF-AA63-18AE2394F7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1DC159-269A-BF63-0132-768C1F587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9816586-E113-429E-9FD4-59BF360D1D5D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0904DE-547B-7691-71F3-FDC2E88152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70B07D5-9036-F8D4-4A21-E3427CC83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ALTER TABLE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nom_table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CHANGE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colonne_ancien_nom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colonne_nouveau_nom</a:t>
            </a:r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type_donnees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48ADE-65BD-C3CE-037E-DBAAAA3EB32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9B9C6A6-9646-4986-886B-CC73895C4FFA}" type="slidenum">
              <a:t>20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D3C0527-E9EB-3A49-0CA6-6D90ACDAAB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7F1A5A-C689-4A8E-817C-AA47A7037E2E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71EE1D-186E-129B-10D5-55DB3003F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DA1E980-7576-CB6B-0B43-B21D3C2E7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Attention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la notion d'index n'existe pas dans les normes du SQL mais elles sont pourtant omniprésentes dans toutes les bases de données.</a:t>
            </a:r>
          </a:p>
          <a:p>
            <a:pPr lvl="0" indent="0" rtl="0"/>
            <a:endParaRPr lang="fr-FR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clés composées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6E60F-791C-1E38-62D5-7D07A8FB19E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F877FAC-568C-4CF2-B00B-2351FD91DBCB}" type="slidenum">
              <a:t>21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E161F99-D25B-973A-28E3-50041FFE8B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282CBE6-76D7-4199-B984-4BDCD0401B04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B7FB96-D5FE-29E6-3A26-634234445F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240A4B-B86C-B298-C1FD-42C075B4F3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Utilisation du mot-clé </a:t>
            </a:r>
            <a:r>
              <a:rPr lang="fr-FR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 : ajoute la valeur par défaut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75EAB-6191-EE18-7101-6180AE5EF15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408E5CE-C5E4-4C7B-A3E5-0F06E1455E94}" type="slidenum">
              <a:t>22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9F40187A-023C-44B8-F7CB-7255316D6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15E0964-0A70-4861-A11B-225742972B3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F9B8D-DA3C-16D9-BC60-53D5199404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8A1A69F-D048-E297-D0B1-3329156AD0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811A6-249E-C7CA-CA6B-8DEA0F0F245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1BFA28-91F0-4EA7-8C58-255CDEA9B4A8}" type="slidenum">
              <a:t>23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A658EF0-E33C-A9F9-315C-285A4C4C01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5A29FEA-BCDA-4639-B1D3-387580BC83D1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51C9DF-D633-BFBF-F975-E5D8C025D8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FB5FE14-8715-21FC-CB46-647668288C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TRUNCATE réinitialise l’AUTO_INCREMENT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344A7F-3A79-9BD3-37C9-5F68DA63CAA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B63F8B-0213-417F-88A0-BBE6933D6C78}" type="slidenum">
              <a:t>24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A6B738-687D-FD2F-1F2A-C0E12881B8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2E02CB4-1136-41DD-9AB6-07CD9F53B300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E7F924-4982-80BF-643E-6E01188C2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05795AA-9BA6-E12E-7B93-D00706373E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754265-6736-6623-018C-4A4B995F8944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CFD611-657D-4868-9770-C3A317B102D5}" type="slidenum">
              <a:t>25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79E97B9-0DA8-0E5B-0560-BA36FA95C4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6FDBA4-3A52-4AE7-B757-46AEECB93362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CBD9CE-6279-15E7-DE64-7FE746EA5A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A355004-D082-C41D-7FDA-77599719ED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5A3EF-2345-A57F-45B6-2F1FBB83238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6F09A3D-C1B3-4B04-8594-093A2D3E3F50}" type="slidenum">
              <a:t>26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A4A68-60C0-2C73-0966-37E3896258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F329E11-3A9C-4DAF-B719-3EEDE39162F8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90E6DC-2D0A-525D-7E4F-A8F93F81E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3F1D18-95B4-0E5C-6E4C-DE13F731E0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5C36A-2E57-EACD-5EE8-6005E29C6BB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CC4E745-C3D3-48E6-8290-C43BEAF52DA6}" type="slidenum">
              <a:t>27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FD689E0-CCF7-7136-71F8-F55D139CB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B478909-1A30-4B91-A0C1-992AD896122C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148753-1BD4-B013-9932-97752FC48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D9B6BF7-8A38-0300-4D03-7C2B81E688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: compter le nombre de genres  utilisés</a:t>
            </a:r>
          </a:p>
          <a:p>
            <a:pPr lvl="0" indent="0" rtl="0"/>
            <a:r>
              <a:rPr lang="en-US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COUNT(DISTINCT id_genre) FROM livre;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8F9A8-B03C-0871-B4AF-A4AADD29E7A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1CBCBC1-D224-4397-9D39-C0609F4D86BC}" type="slidenum">
              <a:t>28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CC9E69D-1D07-375D-F44B-B743BC9E9B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BA85FCC-8BBE-4403-B8AB-8D5B19B8E6C7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00CB69-63C4-6722-5391-D6BCD50703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A0D9C93-32D9-2953-4263-0C56094551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A1FD16-9330-FD47-AF99-0C0BD83AD69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FF7514F-3059-4D41-B090-067F28F5EA69}" type="slidenum">
              <a:t>29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0EA0CD-559D-7A1A-6C5C-B8D09105A2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2D3AB30-D5E1-424E-9AB2-E17BC1D4E1A1}" type="slidenum">
              <a:t>3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EFCC6168-D855-2863-0BE2-15A114D9AE4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9E0206-205F-4BB7-865F-3D993F1C0083}" type="slidenum"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35AF34B-CA39-1C23-1B60-C6F8C12D26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</p:spTree>
  </p:cSld>
  <p:clrMapOvr>
    <a:masterClrMapping/>
  </p:clrMapOvr>
</p:notes>
</file>

<file path=ppt/notesSlides/notesSlide3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796D2B89-B01A-75CA-8554-B4676AE28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5E0F39A-0D27-41E1-BD9A-75F5EEE4B541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6CD8B7-AA14-FA7A-0055-EB92A85D6D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F6D769-9D4E-67B9-2D3B-A5F49C157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Rajouter dans le GROUP BY un deuxième tri : par </a:t>
            </a: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année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REGROUPEMENT MULTIPLE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029AA0-1C00-F4C4-B025-240A51EA442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66249B-CD85-4CE1-BD86-2B2E23C19E06}" type="slidenum">
              <a:t>30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1C0BC37-5DEF-2A42-74D9-02D1753BB3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CB5D92A-82F7-47C6-B5F5-691493E5C0AE}" type="slidenum">
              <a:t>31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28EBE6E9-8333-1F74-1A06-4BF99CFCAB5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138C77-F413-4DFF-9C99-6236DA64922D}" type="slidenum"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8357BE7-A174-796F-17C7-82C7069E3F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00E71B58-BE55-22BE-FD39-5BCFCB4782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46BF7908-AFEB-D546-4A42-65B1E63DBE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812484D-2245-42B5-B490-C088173ED6DA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784CC2-89AC-B2B5-8DB7-DACA3BB974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F2CEFFF-8DDE-B011-6209-9590BEC888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INNER</a:t>
            </a:r>
            <a:r>
              <a:rPr lang="fr-FR" sz="48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JOIN</a:t>
            </a:r>
            <a:r>
              <a:rPr lang="fr-FR" sz="40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:</a:t>
            </a:r>
            <a:r>
              <a:rPr lang="fr-FR" sz="40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interne pour retourner les enregistrements quand la condition est vrai dans les 2 tables. C’est l’une des jointures les plus communes.</a:t>
            </a: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endParaRPr lang="fr-FR" sz="60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B3F9F-EAA3-92D6-C682-BB36C9AA632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BF26B6C-B638-4045-8680-EA9DA5B4B158}" type="slidenum">
              <a:t>32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32FFB894-7840-8129-2120-E24E1E5A1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BDFF59C-D604-40AE-A54E-EB8CF78968CB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87BEA8-48D1-2EF5-EDFF-1679F8FDBC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7F800E3-26DA-80B4-B5C8-4DC8770F8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CED247-8DCE-A133-9163-0C809B3AF4B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20B148-3B37-49CD-84DA-2090D9A06256}" type="slidenum">
              <a:t>33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C49D50D-3641-BB7F-7005-0A79DCAD6A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D7EFFEA-AD17-4A77-A229-71121C88D235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4C3457-C47D-280D-D0CC-052698744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3F385B1-14EA-F471-2A43-E1B06178EC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LEFT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LEFT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gauche (LEFT = gauche)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E81DBA-AEAC-EB13-60C3-D665EC44F40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A9F8974-B735-4F63-B323-DA3AEBC1FA05}" type="slidenum">
              <a:t>34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3A1EC9C-6C9D-78EC-59B2-418888D665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AE08A56-5C02-413A-81F5-D76DB33A32CF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DD17C5-89B3-C1C4-EA12-329CA9D9D4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A6F9E98-C90A-1669-8AD2-8D4FE32E9E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RIGHT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RIGHT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tous les enregistrements de la table de droite (RIGHT = droite) même si la condition n’est pas vérifié dans l’autre table.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FC0F3-449F-8DF8-5484-C19431F1A5F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10528D-6A35-4B89-8AB2-662673470D91}" type="slidenum">
              <a:t>35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F0D73B0-2BA5-276F-6D30-EEA9D20A50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0103F40-299D-4CCA-A2B8-F7C2A22B7767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C68DB8-AE5B-A4DA-5C50-C6C6757A22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7746FE4-5761-FA6C-7259-AC212CE14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  <a:hlinkClick r:id="rId3"/>
              </a:rPr>
              <a:t>FULL JOIN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(ou FULL OUTER JOIN) :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 jointure externe pour retourner les résultats quand la condition est vrai dans au moins une des 2 tables.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09C24-F4F1-37F2-8832-6B0337EBF5C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EBCC57-0C0C-4364-9BF5-2D9C3AAD0876}" type="slidenum">
              <a:t>36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C4E346DC-A95B-0302-BB96-4CE8B831B4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F08E4F8-0604-4EB3-8B00-B9D0BB489328}" type="slidenum">
              <a:t>37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E5D8D00-A788-7225-E79F-3A00AF3A682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BD1359-2B43-4E5C-B5C5-64223D444F20}" type="slidenum"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4331A0B6-2437-3E86-D443-484EF7626F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4C6BEC8-FE4B-4EB4-BADA-5C7C1F3424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B212754-72E3-3365-F7B9-E746BE5F63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4ED1B7-F43C-43E7-B6FE-7CA18CD564B5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AFD95D-7A87-2BFF-8352-0FDDADF60C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2C58E8D-44E9-BF69-A2BF-1F00A03AA7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contraintes d'intégrité référentielle visent à empêcher que des données fausses ou incohérentes ne soient présentes dans la base.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Indirectement sans nous en rendre compte, nous avons déjà posé certaines contraintes telles que :</a:t>
            </a:r>
          </a:p>
          <a:p>
            <a:pPr lvl="0" indent="0" rtl="0"/>
            <a:endParaRPr lang="fr-FR" sz="2400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Le type de données : INT, VARCHAR...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L'interdiction de champs nullables avec la mention NOT NULL</a:t>
            </a:r>
          </a:p>
          <a:p>
            <a:pPr lvl="0" indent="0" rtl="0"/>
            <a:r>
              <a:rPr lang="fr-FR" sz="24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Définir une unicité des valeurs avec les index UNIQUE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2CBBDC-4B68-9106-9374-4DD1967D379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510D98A-FB05-4B90-8EA2-B9293CF5B567}" type="slidenum">
              <a:t>38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F4A08BD-71AF-4376-332F-4266CBC996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D55AD41-5C1C-4E4F-B571-65654C8B103E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EC71D6-90D5-3D46-35B1-DA3AB2C147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CB4BF71-117A-8841-A986-ADCA908426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635492-806C-5D62-D10F-995BC21E319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372B6F-6D2F-4F5A-B558-AE888FA84221}" type="slidenum">
              <a:t>39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3ADF0BD-4D90-C828-7DCD-6E72E22879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C2A1FCB-F833-4BB3-BDE7-1CB6A814369A}" type="slidenum">
              <a:t>4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79AA582A-C621-969B-60A2-FE7A4134A1D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156C53A-529E-4031-8673-B90E004C10CB}" type="slidenum"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9B03723F-C6DF-84D6-1057-9D32937CF7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550700AE-D3FC-3A25-99E6-5AF0AD166D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477DE0E-6E9D-A709-1401-613EDD3E4D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9D1F84-FC71-4387-84B3-96D56A80A03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F6DB98-8C18-548E-924C-CDAED14DD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3E865A-B209-FBF0-7992-834DE0747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CASCADE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est répercutée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NULL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NULL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DEFAULT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une modification dans la table de référence passe la clé étrangère à sa valeur par défaut sur la table référencée.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RESTRICT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: on empêche la modification dans la table de référence car elle est référencée dans une autre table.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F8DC0-E569-402D-032B-9F37900A413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3027CAA-D125-4D1C-A76E-854CBEF59CBB}" type="slidenum">
              <a:t>40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198D3-D20A-5C3B-4711-CFFB2420B1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26C2CE4-E997-4A1B-B426-49B6E1E8CCCD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BC9835-4230-140A-68B4-00DAC9700C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81D0C3-17D5-EB58-A7ED-D3C9CA2962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B4457DC-C0AD-40C2-E0A7-5BF0EE46E5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DD33406-0CD8-46AE-B822-55BC11351CC7}" type="slidenum">
              <a:t>42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A66F204-6281-87DC-DD7C-05A9E1E62C0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E73C0A3-BAAD-46BB-8964-89B2EC06CE42}" type="slidenum"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7D9A7BC4-52EF-FE8A-B373-8CA6F32835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37AB50AF-3989-2153-25E3-CB3366117D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23854BB-8AE4-A2C1-C5EB-2C4875472E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47688E5-7866-4374-956C-AF1D81672A5B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A45998-6350-42B9-C192-18E63FB56A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3525F7-B124-31F4-B00F-86DF5E88D2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CB59-B547-7E55-4DBB-7CEE1D8DC7F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5DC3033-4729-4E7D-9DCD-56818D8368CA}" type="slidenum">
              <a:t>43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8112F0B-5000-09D0-2762-2C597838BD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42C3249-D44F-424A-98CC-B49FC78C5D14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3F5AC-9F35-A7BD-D352-C66A6057D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7320D15-D95D-2AFC-76B7-73251EE23E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INTERMEDIAIRE ENTRE LA BDD ET L’UTILISATEUR :  Celà a de nombreuses conséquences :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sélection des données à afficher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une restriction d'accès à la table pour l'utilisateur, c'est-à-dire une sécurité des données accrue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un regroupement d'informations au sein d'une entité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VIEW vue_catalogue AS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SELECT id_livre, titre, titre_vo, nom, prénom, genre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FROM livre AS L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livre_auteur AS LA ON L.id_livre=LA.id_livre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auteur AS A ON LA.id_auteur=.A.id_auteur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LEFT JOIN genre as G ON L.id_genre=G.id_genre;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F3AB99-4756-CE1E-FE52-62D1C56AE9A2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C9295C6-5489-40D3-AA8F-9CECDB13E2E9}" type="slidenum">
              <a:t>44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8C178C5-83B5-5C14-BABF-74393D5EDC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13B7497-8898-40FB-BAE5-1A7D92179AE5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748DDA-C654-5AAE-CA87-37C002F67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7CDF09-9F40-497A-7DEE-9A9109060B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FC7463-8A16-A7B8-25E5-084C813CE4D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E982036-2F78-42D2-AA7F-D635CF0C8103}" type="slidenum">
              <a:t>45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A0BCDA92-A369-41CC-A80A-8D3859E9F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1756DF4-579A-49CB-9FF9-4EBFCA8217CC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A655F3-B26E-2BEC-EB86-8CE27EB094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6B11DCA-D4F8-5D89-59CE-D644330454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vue_catalogue SET titre='Harry Potter 7' WHERE id_livre=1;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Pour qu'une vue soit modifiable comme précédemment, elle ne doit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utiliser d'agrégation ni de regroupement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tels que Group by, Sum(), Count()...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 SGBD doit être en mesure de lier chaque ligne de la vue à une ligne de la table.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i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Si par exemple on utilise l'agrégation ou le regroupement, chaque ligne de la vue résulte de plusieurs lignes de la table source.</a:t>
            </a:r>
          </a:p>
          <a:p>
            <a:pPr lvl="0" indent="0" rtl="0"/>
            <a:endParaRPr lang="fr-FR" i="1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Attention, la modification ne peut porter que sur </a:t>
            </a:r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seule table à la fois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Ainsi vous pouvez modifier le titre d'un livre ou le nom d'un auteur mais jamais les deux à la fois.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19B10-FD3E-0DEC-6BA2-8E414EE758A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EADE64-D37C-455C-B625-267355DE7D1C}" type="slidenum">
              <a:t>46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E43A980-05EA-390C-307E-846943FDAA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AC0E2E2-2F1E-4F50-B1A5-9CFBB00A8AC8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C15690-FFEC-D71B-A3AA-8E69275C9F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3A1818F-2EF5-F5A7-3936-78B8A4A5F4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Possibilité de prendre des paramètres (variables)</a:t>
            </a:r>
          </a:p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Procédures déjà compilées et placées en cache mémoire : exécution plus performante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Accroissement des performances.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Sécurité d’exécution.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Possibilité de manipuler les données système.</a:t>
            </a:r>
          </a:p>
          <a:p>
            <a:pPr lvl="0" indent="0" rtl="0"/>
            <a:r>
              <a:rPr lang="fr-FR" sz="3600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- Implémente le traitement en cascade et l’enchainement d’instructions.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EC293-C643-2425-9F1B-A475F9AAE73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77EA87-D37C-4BBF-B884-157B03FE277C}" type="slidenum">
              <a:t>47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61C68A1E-C119-2FD7-D2EC-DEA53A2ADA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ED4FB35-1CD6-4702-9B9E-ED18281EDF04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BAE687-DE47-2814-BDFA-7EC7C7D26A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847327A-4896-6ECF-57ED-5BBF9D4B7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Exemple d’utilisation :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supprimer toutes les catégories non utilisées.</a:t>
            </a:r>
          </a:p>
          <a:p>
            <a:pPr marL="787320" lvl="0" indent="-571680" rtl="0">
              <a:buSzPct val="100%"/>
              <a:buChar char="-"/>
            </a:pPr>
            <a:r>
              <a:rPr lang="fr-FR" sz="3600" b="1">
                <a:solidFill>
                  <a:srgbClr val="FF0000"/>
                </a:solidFill>
                <a:latin typeface="Arial" pitchFamily="18"/>
                <a:ea typeface="MS Gothic" pitchFamily="2"/>
                <a:cs typeface="Tahoma" pitchFamily="2"/>
              </a:rPr>
              <a:t>Créer une procédure stockée qui prend en paramètre des données pour ensuite les insérer dans la table Client</a:t>
            </a:r>
          </a:p>
          <a:p>
            <a:pPr lvl="0" indent="0" rtl="0"/>
            <a:endParaRPr lang="fr-FR" sz="3600" b="1">
              <a:solidFill>
                <a:srgbClr val="FF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20883-EB32-C2F6-4206-CEAEC1BD955E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1B920F9-0C90-4331-9956-0A836B5CAE89}" type="slidenum">
              <a:t>48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0BD292B-7B68-A68F-90C2-B3F25F5EC7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BCAB569-EB50-4030-8C2E-267A2CA32617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A0256B-7726-D35A-B7B4-32029D4F9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EF7F3CE-FE8A-E0F8-DC02-0829F6CEE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3DF3B-AB25-21AB-B5D4-D3B754D7BE2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DA3E3AC-1B23-487D-9D52-3B590BAB66A0}" type="slidenum">
              <a:t>49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B1D97810-C4B1-CADC-998D-D8F0379495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73C2A73-D778-44E3-BC3D-F432F77CBD46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D23F61-27D6-CB99-E8BA-1D3942A578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2EE1BB-7703-24C9-ADF7-67B51F0E82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Une base de données est un ensemble (matériel et logiciel) cohérent d’informations qui sont stockés sur un système informatique de façon structurée, optimisée, partagée, fiabilisée et sécurisée.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Ensemble cohérent d’information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notion d’ensemble qui a une logique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Structure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ranger de façon à optimiser le rangement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Optimisation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performances de recherche, en volume, de charge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Partage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gérer une multitude d’utilisateurs sur une seule et même BDD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Fiabilisé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pas de panne, sinon prévention en cas de panne : BDD de secours</a:t>
            </a: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Sécurisé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seuls les utilisateurs habilités peuvent accéder à la BDD</a:t>
            </a:r>
          </a:p>
          <a:p>
            <a:pPr lvl="0" indent="0" rtl="0"/>
            <a:endParaRPr lang="fr-FR">
              <a:solidFill>
                <a:srgbClr val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lvl="0" indent="0" rtl="0"/>
            <a:r>
              <a:rPr lang="fr-FR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 : </a:t>
            </a:r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Langage de communication avec une BDD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A0F644-D215-022C-65BE-52DDE81040A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2D34D0C-E3E5-49E1-A392-84F8F9A653EC}" type="slidenum">
              <a:t>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BAF68A-6B16-3412-160C-B4386F66E4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E0E466F-7393-4E2F-BAF1-52E95F8409FB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D1BF9B-8A8B-BC5B-0CE8-8BD381B3FE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AB8BBE-84C4-8040-32D7-5C2070D259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A33AD-B36B-C300-5C2E-B8DF4232EA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F8AAE7C-48FF-4F92-813F-73D1A859F287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DDECE-A40C-69E4-DB9D-5888656BAE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E8029F-F16B-F4EF-7D7E-5953069D4C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DC274-E5F2-21F9-2C0F-47D46F0C49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3D1CBF1-09A6-4631-AD33-3B4D182AEEA4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836369-9100-FADC-0DD4-87A29B6B8B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4FE136-F52A-F271-269B-D5CEF674B4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9EB93-65B3-69D4-D696-7EFDDD56CE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5835D66-74E7-44B9-A828-06C01CC3AAE0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F4932-2EF5-7FD4-0C65-DB3568D01D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36DE7E-1673-BA11-5D77-587B694161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8AD773-32C5-907C-D551-2360D76FA9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4AC0510-3FF1-4BBB-A295-C380FA23313E}" type="slidenum">
              <a:t>54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257098-0149-4B2C-7BF8-FFE7FCB53E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BF3E0E-8975-465B-66B8-BAC1E0E5B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6333B3C-EDE7-BFE7-5074-D063D5F98F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068FF9F-42EA-45B9-A03E-F98776219C9C}" type="slidenum">
              <a:t>55</a:t>
            </a:fld>
            <a:endParaRPr lang="fr-FR"/>
          </a:p>
        </p:txBody>
      </p:sp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B90F6AFD-0C8F-B1E1-531D-8C1A6F114EAA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E3D8ABF-E6D0-4FB1-9397-D2163AB0748F}" type="slidenum">
              <a:t>55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577627C-FB17-8ECB-C93E-BA95FCB49C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B69994D0-F227-2541-A1E3-3FE6C1CBB6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6F5EE-9655-BC99-45E9-BE8ECA494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E76A2597-39DD-4923-8672-4E2C1C66BD3F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C6E62E-25D4-6CCA-6AA5-9A58660B7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1955E4-77F3-09DE-E83A-3CDD69C46E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E85F5B02-4922-1BAB-A4D4-C9DFC443BA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0440F37-779E-4416-80F0-3EE4BF87390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C67CAD-7767-62AF-C064-D265EA0811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5280" cy="4008600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9CFBA23-6E53-2A22-B502-681D31CF21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SQL1 fournit l’ensemble des commandes de bases pour manipuler des bases de données relationnelles.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SQL2 précise certains points de la norme précédente tout en fournissant un meilleur support des opérations de l’algèbre relationnelle</a:t>
            </a:r>
          </a:p>
          <a:p>
            <a:pPr lvl="0" indent="0" rtl="0"/>
            <a:r>
              <a:rPr lang="fr-FR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SQL3 apporte des fonctionnalités nouvelles permettant de gérer notamment les bases de données orientées objets.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04D70-5E6E-B6BC-14F9-23E834A197E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827DA91-4C45-451F-9719-8C8F95D1F8CC}" type="slidenum">
              <a:t>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5677E2-ADCE-CA5C-51A8-D54DCF7563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6A969DA-1FD9-404B-B3DA-3DA6B5A6F420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26BE49-794B-E387-E9EF-7F4A35005F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AACAC9-2ABC-5B28-2554-48681B40B4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F6396999-0463-2A3C-5F1A-ED20FDCCD6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FD0A57E-E0E1-442E-A6BF-0F2A86DF442D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34353E8-9B6C-8A55-F21F-0105BF3EF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8261C3A-0981-096D-C7A7-51A4673DBF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 indent="0" rtl="0"/>
            <a:r>
              <a:rPr lang="fr-FR" sz="3600" b="1"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Voir Support_cours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78AE1-E237-CDE0-8402-27E7EBABE5B9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B58C99C-B2F0-4B67-ADEF-F0CEA33E5E7A}" type="slidenum">
              <a:t>9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C57A-362C-B22A-75ED-C84EDBF9A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1236599"/>
            <a:ext cx="7559640" cy="263196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7191F-7EE2-8202-2960-2B6524F1F2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3970440"/>
            <a:ext cx="7559640" cy="182556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AB4D9-6024-8386-9DF1-33C3616200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BF10A-3F06-4EE3-964C-674326C79B6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0857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CF92-8D78-38B5-46C5-D9EE5A162E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8784F-227F-8AAA-718E-C9E792D00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A2847-31AA-747F-5302-567EBB3EE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C7993C-363D-4FCB-B3A5-363C003726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77517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C461C3-3445-EA6C-43D0-EB59F144781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360" y="179280"/>
            <a:ext cx="2340000" cy="65786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47EFA-A675-CD90-7A4C-433368E9AE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59" y="179280"/>
            <a:ext cx="6867360" cy="65786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A30DE-8567-F677-24E1-74E9F1827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B620D-A108-4DDA-A0E5-8A93545773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98074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5FF55-1F77-19D6-B0A1-4B2A761AF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2FD19-9D47-9BDC-8983-6B0931578F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620000"/>
            <a:ext cx="9360000" cy="5138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26CBE-B843-168C-8A6C-0F5CD8AE8C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4F898-7057-4921-B111-70AEF0D56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511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4E7AD-8DA5-7528-2295-C26A4F91B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884240"/>
            <a:ext cx="8694720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3CD64-E1D9-2F6F-8AC1-6F45F5D68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5059440"/>
            <a:ext cx="8694720" cy="165276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51CCA1-45B3-49EF-2655-79FAC2CFE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A1234-6B33-4ADA-8A3F-F1D7C5F8C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4225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1D9FB-C876-8725-81B5-6E2AC34D04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A8D2-14DF-1C6E-2ED0-5F6F74CF3D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ECB31B-48C3-31E2-2ABB-51A79CDB27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6680" y="1619280"/>
            <a:ext cx="4603679" cy="513864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4FD62-F12C-DD28-4ED4-20230C308F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781F9C-12B2-4AF8-BB44-EB170EFD6EF2}" type="slidenum">
              <a:t>‹N°›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86A5C-DB99-8125-BE30-FB84328459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4384080"/>
          </a:xfrm>
          <a:solidFill>
            <a:srgbClr val="FFFFFF"/>
          </a:solidFill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6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DB3-873B-6222-3BED-63936D44C7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403200"/>
            <a:ext cx="8694720" cy="1460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BE884-B8A1-F888-5026-CE35EA4C0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852560"/>
            <a:ext cx="4265640" cy="907919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2A86-DFA0-641A-589B-C17E30DC38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760840"/>
            <a:ext cx="426564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713FA7-A216-6C5E-7E1D-52EE4A2FA2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852560"/>
            <a:ext cx="4284720" cy="907919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51E902-00E4-3DC9-5B09-4F9E257D30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760840"/>
            <a:ext cx="4284720" cy="4062239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4D215-4BD3-A070-EE15-9BC193D571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BF2F4-299A-48D9-9896-14A41BB14C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6900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C8EA9-A208-E780-1A6F-6BCAF9B141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51A02-126F-C421-673F-0364F8E342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460566-CC6D-4FB4-9096-FF35660587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4913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F12AB9-B482-CCFE-91B6-B33AECBB43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AC65F-0F7D-4CD5-A813-45CB9826039A}" type="slidenum">
              <a:t>‹N°›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473558-F13D-F8BB-BA34-0717A55890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 sz="4400">
                <a:latin typeface="Liberation Sans" pitchFamily="18"/>
              </a:defRPr>
            </a:lvl1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048AA-C460-DFCB-C335-2748B60A9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08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>
                <a:latin typeface="Liberation Sans" pitchFamily="18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87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5FB-748C-2FD6-4AFC-705DCD2BD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5A213-BF79-AA28-A85D-AEA30EBDFD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spcAft>
                <a:spcPts val="1434"/>
              </a:spcAft>
              <a:buSzPct val="45%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FCD04-20A2-1B8F-CDF0-2B891E17F8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9297D5-45BF-FFEE-218D-E3221D2D3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CDE73-4E1F-4F60-A3E7-EA530E96E0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8294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7432A-45C6-2207-FDCE-A3201EBFE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503280"/>
            <a:ext cx="3251159" cy="176544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AE16D-080B-9584-A7E2-EC2BE0749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1089000"/>
            <a:ext cx="5102280" cy="5372280"/>
          </a:xfrm>
        </p:spPr>
        <p:txBody>
          <a:bodyPr anchor="t" anchorCtr="0"/>
          <a:lstStyle>
            <a:lvl1pPr>
              <a:defRPr sz="4400">
                <a:latin typeface="Liberation Sans" pitchFamily="18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9A8CD-1075-1751-B925-B5D7B4E71F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2268360"/>
            <a:ext cx="3251159" cy="42004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4F2FA8-E32A-EBB0-362D-B60F96B963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4EB0C0-D159-48C7-8406-54F8293B12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ABCDD2-1541-93E9-029A-A81269299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FE3FF5-F06D-9676-B6DC-9601DDC06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2697E-CF53-94FF-560F-59AAE88A94C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 cap="flat">
            <a:solidFill>
              <a:srgbClr val="41719C"/>
            </a:solidFill>
            <a:prstDash val="solid"/>
            <a:miter/>
          </a:ln>
        </p:spPr>
        <p:txBody>
          <a:bodyPr wrap="square" lIns="9000" tIns="9000" rIns="9000" bIns="9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15B98-598D-75D9-1C0F-11227BCF2C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%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AD1FF7F-0B99-4091-830B-5EEEB4EBC9F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C088FF1-BAC3-1FDB-699D-09850FBC80A9}"/>
              </a:ext>
            </a:extLst>
          </p:cNvPr>
          <p:cNvSpPr/>
          <p:nvPr/>
        </p:nvSpPr>
        <p:spPr>
          <a:xfrm>
            <a:off x="0" y="1440000"/>
            <a:ext cx="1007676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41719C"/>
            </a:solidFill>
            <a:prstDash val="solid"/>
            <a:miter/>
          </a:ln>
        </p:spPr>
        <p:txBody>
          <a:bodyPr wrap="square" lIns="17640" tIns="17640" rIns="17640" bIns="1764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9C5ED4-736D-BA8F-3A87-845C3257C4B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0%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spc="0" baseline="0%">
          <a:ln>
            <a:noFill/>
          </a:ln>
          <a:solidFill>
            <a:srgbClr val="F20000"/>
          </a:solidFill>
          <a:effectLst>
            <a:outerShdw dist="17961" dir="2700000">
              <a:scrgbClr r="0%" g="0%" b="0%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lnSpc>
          <a:spcPct val="100%"/>
        </a:lnSpc>
        <a:spcBef>
          <a:spcPts val="0"/>
        </a:spcBef>
        <a:spcAft>
          <a:spcPts val="1434"/>
        </a:spcAft>
        <a:buSzPct val="75%"/>
        <a:buFont typeface="StarSymbol"/>
        <a:buChar char="–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lnSpc>
          <a:spcPct val="100%"/>
        </a:lnSpc>
        <a:spcBef>
          <a:spcPts val="0"/>
        </a:spcBef>
        <a:spcAft>
          <a:spcPts val="1434"/>
        </a:spcAft>
        <a:buSzPct val="45%"/>
        <a:buFont typeface="StarSymbol"/>
        <a:buChar char="●"/>
        <a:tabLst/>
        <a:defRPr lang="fr-FR" sz="3200" b="0" i="0" u="none" strike="noStrike" kern="1200" spc="0" baseline="0%">
          <a:ln>
            <a:noFill/>
          </a:ln>
          <a:solidFill>
            <a:srgbClr val="000000"/>
          </a:solidFill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tel:+33972377373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gif"/><Relationship Id="rId2" Type="http://purl.oclc.org/ooxml/officeDocument/relationships/notesSlide" Target="../notesSlides/notesSlide10.xml"/><Relationship Id="rId1" Type="http://purl.oclc.org/ooxml/officeDocument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4.xml"/><Relationship Id="rId4" Type="http://purl.oclc.org/ooxml/officeDocument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6.xml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7.xml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8.xml"/><Relationship Id="rId1" Type="http://purl.oclc.org/ooxml/officeDocument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9.xml"/><Relationship Id="rId1" Type="http://purl.oclc.org/ooxml/officeDocument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0.xml"/><Relationship Id="rId1" Type="http://purl.oclc.org/ooxml/officeDocument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1.xml"/><Relationship Id="rId1" Type="http://purl.oclc.org/ooxml/officeDocument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2.xml"/><Relationship Id="rId1" Type="http://purl.oclc.org/ooxml/officeDocument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3.xml"/><Relationship Id="rId1" Type="http://purl.oclc.org/ooxml/officeDocument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4.xml"/><Relationship Id="rId1" Type="http://purl.oclc.org/ooxml/officeDocument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5.xml"/><Relationship Id="rId1" Type="http://purl.oclc.org/ooxml/officeDocument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6.xml"/><Relationship Id="rId1" Type="http://purl.oclc.org/ooxml/officeDocument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7.xml"/><Relationship Id="rId1" Type="http://purl.oclc.org/ooxml/officeDocument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8.xml"/><Relationship Id="rId1" Type="http://purl.oclc.org/ooxml/officeDocument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9.xml"/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0.xml"/><Relationship Id="rId1" Type="http://purl.oclc.org/ooxml/officeDocument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1.xml"/><Relationship Id="rId1" Type="http://purl.oclc.org/ooxml/officeDocument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2.xml"/><Relationship Id="rId1" Type="http://purl.oclc.org/ooxml/officeDocument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3.xml"/><Relationship Id="rId1" Type="http://purl.oclc.org/ooxml/officeDocument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4.xml"/><Relationship Id="rId1" Type="http://purl.oclc.org/ooxml/officeDocument/relationships/slideLayout" Target="../slideLayouts/slideLayout4.xml"/><Relationship Id="rId4" Type="http://purl.oclc.org/ooxml/officeDocument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35.xml"/><Relationship Id="rId1" Type="http://purl.oclc.org/ooxml/officeDocument/relationships/slideLayout" Target="../slideLayouts/slideLayout4.xml"/><Relationship Id="rId6" Type="http://purl.oclc.org/ooxml/officeDocument/relationships/image" Target="../media/image12.png"/><Relationship Id="rId5" Type="http://purl.oclc.org/ooxml/officeDocument/relationships/image" Target="../media/image11.png"/><Relationship Id="rId4" Type="http://purl.oclc.org/ooxml/officeDocument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36.xml"/><Relationship Id="rId1" Type="http://purl.oclc.org/ooxml/officeDocument/relationships/slideLayout" Target="../slideLayouts/slideLayout4.xml"/><Relationship Id="rId4" Type="http://purl.oclc.org/ooxml/officeDocument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7.xml"/><Relationship Id="rId1" Type="http://purl.oclc.org/ooxml/officeDocument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8.xml"/><Relationship Id="rId1" Type="http://purl.oclc.org/ooxml/officeDocument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9.xml"/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0.xml"/><Relationship Id="rId1" Type="http://purl.oclc.org/ooxml/officeDocument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purl.oclc.org/ooxml/officeDocument/relationships/hyperlink" Target="https://www.lucidchart.com/pages/database-diagram/database-design" TargetMode="External"/><Relationship Id="rId2" Type="http://purl.oclc.org/ooxml/officeDocument/relationships/notesSlide" Target="../notesSlides/notesSlide41.xml"/><Relationship Id="rId1" Type="http://purl.oclc.org/ooxml/officeDocument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2.xml"/><Relationship Id="rId1" Type="http://purl.oclc.org/ooxml/officeDocument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3.xml"/><Relationship Id="rId1" Type="http://purl.oclc.org/ooxml/officeDocument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4.xml"/><Relationship Id="rId1" Type="http://purl.oclc.org/ooxml/officeDocument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5.xml"/><Relationship Id="rId1" Type="http://purl.oclc.org/ooxml/officeDocument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6.xml"/><Relationship Id="rId1" Type="http://purl.oclc.org/ooxml/officeDocument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7.xml"/><Relationship Id="rId1" Type="http://purl.oclc.org/ooxml/officeDocument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8.xml"/><Relationship Id="rId1" Type="http://purl.oclc.org/ooxml/officeDocument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9.xml"/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50.xml"/><Relationship Id="rId1" Type="http://purl.oclc.org/ooxml/officeDocument/relationships/slideLayout" Target="../slideLayouts/slideLayout4.xml"/><Relationship Id="rId4" Type="http://purl.oclc.org/ooxml/officeDocument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51.xml"/><Relationship Id="rId1" Type="http://purl.oclc.org/ooxml/officeDocument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2.xml"/><Relationship Id="rId1" Type="http://purl.oclc.org/ooxml/officeDocument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3.xml"/><Relationship Id="rId1" Type="http://purl.oclc.org/ooxml/officeDocument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4.xml"/><Relationship Id="rId1" Type="http://purl.oclc.org/ooxml/officeDocument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55.xml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2DB5C3-7DCC-C7A2-0B9B-35DEEA4D1B98}"/>
              </a:ext>
            </a:extLst>
          </p:cNvPr>
          <p:cNvSpPr/>
          <p:nvPr/>
        </p:nvSpPr>
        <p:spPr>
          <a:xfrm>
            <a:off x="0" y="7381800"/>
            <a:ext cx="2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0078E77-D412-2189-6026-7852926D172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8923473-0D8B-423D-BDE5-9FC9E19718CE}" type="slidenum">
              <a:rPr lang="fr-FR" sz="1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 Regular" pitchFamily="2"/>
                <a:cs typeface="FreeSans" pitchFamily="2"/>
              </a:rPr>
              <a:t>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514D62E8-D51F-D53B-78CF-D6C73F51E804}"/>
              </a:ext>
            </a:extLst>
          </p:cNvPr>
          <p:cNvSpPr txBox="1"/>
          <p:nvPr/>
        </p:nvSpPr>
        <p:spPr>
          <a:xfrm>
            <a:off x="3850919" y="2398319"/>
            <a:ext cx="2378880" cy="2800800"/>
          </a:xfrm>
          <a:prstGeom prst="rect">
            <a:avLst/>
          </a:prstGeom>
          <a:noFill/>
          <a:ln cap="flat">
            <a:noFill/>
          </a:ln>
        </p:spPr>
        <p:txBody>
          <a:bodyPr wrap="none" lIns="90000" tIns="45000" rIns="90000" bIns="4500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r>
              <a:rPr lang="fr-FR" sz="6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Times New Roman" pitchFamily="18"/>
                <a:cs typeface="Arial" pitchFamily="34"/>
              </a:rPr>
              <a:t>SQL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2200" b="1" i="0" u="none" strike="noStrike" kern="1200" spc="0" baseline="0%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br>
              <a:rPr lang="fr-FR" sz="18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</a:br>
            <a:endParaRPr lang="fr-FR" sz="1800" b="0" i="0" u="none" strike="noStrike" kern="120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%"/>
              </a:lnSpc>
              <a:spcBef>
                <a:spcPts val="1191"/>
              </a:spcBef>
              <a:spcAft>
                <a:spcPts val="595"/>
              </a:spcAft>
              <a:buNone/>
              <a:tabLst/>
            </a:pPr>
            <a:endParaRPr lang="fr-FR" sz="1800" b="0" i="0" u="none" strike="noStrike" kern="0" spc="0" baseline="0%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Connecteur droit 3">
            <a:extLst>
              <a:ext uri="{FF2B5EF4-FFF2-40B4-BE49-F238E27FC236}">
                <a16:creationId xmlns:a16="http://schemas.microsoft.com/office/drawing/2014/main" id="{BB3B5705-2876-7E3F-6DBE-A9D62FCF0E5A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4">
            <a:extLst>
              <a:ext uri="{FF2B5EF4-FFF2-40B4-BE49-F238E27FC236}">
                <a16:creationId xmlns:a16="http://schemas.microsoft.com/office/drawing/2014/main" id="{32015A97-5E0F-CCA6-37B9-06543A175119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onnecteur droit 5">
            <a:extLst>
              <a:ext uri="{FF2B5EF4-FFF2-40B4-BE49-F238E27FC236}">
                <a16:creationId xmlns:a16="http://schemas.microsoft.com/office/drawing/2014/main" id="{CA4B1C9E-E03D-8D10-8D2A-11C74CED00AD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774928-61D7-433D-3128-4A737512860E}"/>
              </a:ext>
            </a:extLst>
          </p:cNvPr>
          <p:cNvSpPr/>
          <p:nvPr/>
        </p:nvSpPr>
        <p:spPr>
          <a:xfrm>
            <a:off x="213480" y="1028159"/>
            <a:ext cx="3641039" cy="39168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spc="0" baseline="0%">
                <a:ln>
                  <a:noFill/>
                </a:ln>
                <a:solidFill>
                  <a:srgbClr val="999999"/>
                </a:solidFill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9" name="ZoneTexte 7">
            <a:extLst>
              <a:ext uri="{FF2B5EF4-FFF2-40B4-BE49-F238E27FC236}">
                <a16:creationId xmlns:a16="http://schemas.microsoft.com/office/drawing/2014/main" id="{516C49EB-0E94-3852-254F-64D9D49C3F31}"/>
              </a:ext>
            </a:extLst>
          </p:cNvPr>
          <p:cNvSpPr txBox="1"/>
          <p:nvPr/>
        </p:nvSpPr>
        <p:spPr>
          <a:xfrm>
            <a:off x="2156040" y="5574600"/>
            <a:ext cx="6668280" cy="471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fr-FR" sz="1600" b="1" i="0" u="none" strike="noStrike" kern="1200" spc="0" baseline="0%">
                <a:ln>
                  <a:noFill/>
                </a:ln>
                <a:solidFill>
                  <a:srgbClr val="FF0000"/>
                </a:solidFill>
                <a:latin typeface="Calibri" pitchFamily="18"/>
                <a:ea typeface="Noto Sans CJK SC Regular" pitchFamily="2"/>
                <a:cs typeface="FreeSans" pitchFamily="2"/>
                <a:hlinkClick r:id="rId3"/>
              </a:rPr>
              <a:t>09.72.37.73.73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072A-CC61-1BA3-C34F-2D055BE28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D72804-D6BB-31CA-9E4C-36E100A920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000" y="1653119"/>
            <a:ext cx="9071640" cy="4898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1. Modèle Conceptuel de Données (MCD)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Le MCD  a été créé pour </a:t>
            </a:r>
            <a:r>
              <a:rPr lang="fr-FR" sz="2200" u="sng" dirty="0">
                <a:solidFill>
                  <a:srgbClr val="CE181E"/>
                </a:solidFill>
              </a:rPr>
              <a:t>normaliser l’écriture des données</a:t>
            </a:r>
            <a:r>
              <a:rPr lang="fr-FR" sz="2200" dirty="0"/>
              <a:t>. C’est une représentation des données et de leurs interactions.</a:t>
            </a:r>
          </a:p>
          <a:p>
            <a:pPr lvl="0">
              <a:buFont typeface="OpenSymbol"/>
              <a:buChar char="✔"/>
            </a:pPr>
            <a:r>
              <a:rPr lang="fr-FR" sz="2200" dirty="0"/>
              <a:t> Définir les entités et relations de notre BD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a)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Entité</a:t>
            </a:r>
            <a:r>
              <a:rPr lang="fr-FR" sz="2200" dirty="0">
                <a:latin typeface="Liberation Sans" pitchFamily="18"/>
              </a:rPr>
              <a:t> : ensemble de propriétés encore appelées attributs ou caractéristiques</a:t>
            </a:r>
          </a:p>
          <a:p>
            <a:pPr lvl="2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dirty="0">
                <a:latin typeface="Liberation Sans" pitchFamily="18"/>
              </a:rPr>
              <a:t>b) </a:t>
            </a:r>
            <a:r>
              <a:rPr lang="fr-FR" sz="2200" dirty="0">
                <a:solidFill>
                  <a:srgbClr val="0066B3"/>
                </a:solidFill>
                <a:latin typeface="Liberation Sans" pitchFamily="18"/>
              </a:rPr>
              <a:t>Associations</a:t>
            </a:r>
            <a:r>
              <a:rPr lang="fr-FR" sz="2200" dirty="0">
                <a:latin typeface="Liberation Sans" pitchFamily="18"/>
              </a:rPr>
              <a:t> : Une association définit un lien sémantique entre une ou plusieurs entités</a:t>
            </a:r>
          </a:p>
          <a:p>
            <a:pPr lvl="0">
              <a:buFont typeface="OpenSymbol"/>
              <a:buChar char="✔"/>
            </a:pP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1E07B0-F99E-5EDC-1004-2B7AECE9AB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88700" y="5032079"/>
            <a:ext cx="1095120" cy="17330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E2504-C480-AD65-E516-73F064D93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A7AE8-21A7-8E20-8EE2-A5F3CC2DF3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8856000" cy="967320"/>
          </a:xfrm>
        </p:spPr>
        <p:txBody>
          <a:bodyPr/>
          <a:lstStyle/>
          <a:p>
            <a:pPr lvl="0">
              <a:buNone/>
            </a:pPr>
            <a:r>
              <a:rPr lang="fr-FR">
                <a:solidFill>
                  <a:srgbClr val="FF3333"/>
                </a:solidFill>
              </a:rPr>
              <a:t>Modèle Conceptuel de Données (MCD)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60469D-86D1-5449-ECA8-B964B9FE946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32000" y="2448000"/>
            <a:ext cx="936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Exemple d'Entités et d'Association :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>
                <a:latin typeface="Liberation Sans" pitchFamily="18"/>
              </a:rPr>
              <a:t>Remarquez bien les cardinalités 0,N/1,N de part et d'autre des entités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9747A2-A7F3-5419-5357-803C718A049F}"/>
              </a:ext>
            </a:extLst>
          </p:cNvPr>
          <p:cNvSpPr txBox="1"/>
          <p:nvPr/>
        </p:nvSpPr>
        <p:spPr>
          <a:xfrm>
            <a:off x="2226779" y="5656828"/>
            <a:ext cx="5410440" cy="135396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endParaRPr lang="fr-FR" sz="1000" b="0" i="0" u="none" strike="noStrike" kern="1200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1.N signifie que chaque entité appartenant à une classe d'entité participe au moins une fois à la relation.</a:t>
            </a:r>
          </a:p>
          <a:p>
            <a:pPr marL="0" marR="0" lvl="0" indent="0" hangingPunct="0">
              <a:lnSpc>
                <a:spcPct val="100%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fr-FR" sz="1000" b="0" i="0" u="none" strike="noStrike" kern="1200" dirty="0">
                <a:ln>
                  <a:noFill/>
                </a:ln>
                <a:solidFill>
                  <a:srgbClr val="95231F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Une cardinalité 0.N signifie que chaque entité appartenant à une classe d'entité ne participe pas forcément à la relation.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A9FD0D-55F0-BBBA-E97B-C4F632B4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14" y="3528000"/>
            <a:ext cx="8496285" cy="2540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D7D3-7D4A-8A0B-155E-92251412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5F496-AD2C-2E9B-0F08-95AC55641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2. Modèle Logique de Données (MLD)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882DF-4BB5-0852-F00A-1F9BF6D3097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Le </a:t>
            </a:r>
            <a:r>
              <a:rPr lang="fr-FR" sz="2200" dirty="0">
                <a:solidFill>
                  <a:srgbClr val="FF3333"/>
                </a:solidFill>
                <a:latin typeface="Liberation Sans" pitchFamily="18"/>
              </a:rPr>
              <a:t>MLD</a:t>
            </a:r>
            <a:r>
              <a:rPr lang="fr-FR" sz="2200" dirty="0">
                <a:latin typeface="Liberation Sans" pitchFamily="18"/>
              </a:rPr>
              <a:t> consiste à décrire</a:t>
            </a:r>
            <a:r>
              <a:rPr lang="fr-FR" sz="2200" u="sng" dirty="0">
                <a:solidFill>
                  <a:srgbClr val="CE181E"/>
                </a:solidFill>
                <a:latin typeface="Liberation Sans" pitchFamily="18"/>
              </a:rPr>
              <a:t> la structure de données</a:t>
            </a:r>
            <a:r>
              <a:rPr lang="fr-FR" sz="2200" dirty="0">
                <a:latin typeface="Liberation Sans" pitchFamily="18"/>
              </a:rPr>
              <a:t> utilisée sans faire référence à un langage de programmation. 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Ainsi, le modèle logique est encore, à ce stade, indépendant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7AEDAF-25C6-75EE-D54B-E02021F3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5" y="4350039"/>
            <a:ext cx="8357467" cy="25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AD7D3-7D4A-8A0B-155E-92251412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Méthode 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5F496-AD2C-2E9B-0F08-95AC556415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FF3333"/>
                </a:solidFill>
              </a:rPr>
              <a:t>3. Modèle Physique de Données (MPD)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882DF-4BB5-0852-F00A-1F9BF6D3097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76360" y="2490840"/>
            <a:ext cx="9071640" cy="3485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 Il s'agit avec le </a:t>
            </a:r>
            <a:r>
              <a:rPr lang="fr-FR" sz="2200" dirty="0">
                <a:solidFill>
                  <a:srgbClr val="FF0000"/>
                </a:solidFill>
                <a:latin typeface="Liberation Sans" pitchFamily="18"/>
              </a:rPr>
              <a:t>MPD</a:t>
            </a:r>
            <a:r>
              <a:rPr lang="fr-FR" sz="2200" dirty="0">
                <a:latin typeface="Liberation Sans" pitchFamily="18"/>
              </a:rPr>
              <a:t> de préciser le type de données utilisées lors des traitements.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200" dirty="0">
                <a:latin typeface="Liberation Sans" pitchFamily="18"/>
              </a:rPr>
              <a:t>Ainsi, le modèle logique est, cette fois, dépendant du </a:t>
            </a:r>
            <a:r>
              <a:rPr lang="fr-FR" sz="2200" dirty="0">
                <a:solidFill>
                  <a:srgbClr val="CE181E"/>
                </a:solidFill>
                <a:latin typeface="Liberation Sans" pitchFamily="18"/>
              </a:rPr>
              <a:t>type de base de données utilisé.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B9B2BE-5A2C-8E5D-0F84-45CC1163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1" y="4040692"/>
            <a:ext cx="9259328" cy="2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46716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 dirty="0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Les associations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latin typeface="Arial" pitchFamily="18"/>
              </a:rPr>
              <a:t>Entre les tables SQL – 3 types associations possibles</a:t>
            </a:r>
            <a:endParaRPr lang="fr-FR" sz="20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One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One – to – </a:t>
            </a:r>
            <a:r>
              <a:rPr lang="fr-FR" dirty="0" err="1">
                <a:latin typeface="Arial" pitchFamily="18"/>
              </a:rPr>
              <a:t>Many</a:t>
            </a:r>
            <a:endParaRPr lang="fr-FR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 –  to – </a:t>
            </a:r>
            <a:r>
              <a:rPr lang="fr-FR" dirty="0" err="1">
                <a:latin typeface="Arial" pitchFamily="18"/>
              </a:rPr>
              <a:t>Many</a:t>
            </a:r>
            <a:r>
              <a:rPr lang="fr-FR" dirty="0">
                <a:latin typeface="Arial" pitchFamily="1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8512672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One to </a:t>
            </a:r>
            <a:r>
              <a:rPr lang="fr-FR" sz="4400" dirty="0" err="1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many</a:t>
            </a:r>
            <a:endParaRPr lang="fr-FR" sz="4400" b="0" i="0" u="none" strike="noStrike" kern="1200" spc="0" baseline="0%" dirty="0">
              <a:ln>
                <a:noFill/>
              </a:ln>
              <a:solidFill>
                <a:srgbClr val="F20000"/>
              </a:solidFill>
              <a:effectLst>
                <a:outerShdw dist="17961" dir="2700000">
                  <a:scrgbClr r="0%" g="0%" b="0%"/>
                </a:outerShdw>
              </a:effectLst>
              <a:latin typeface="Trebuchet MS" pitchFamily="34"/>
              <a:ea typeface="MS Gothic" pitchFamily="2"/>
              <a:cs typeface="Tahoma" pitchFamily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F299E8-5320-07BB-B923-1FF87946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4" y="1999095"/>
            <a:ext cx="5819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BE433CC-7B4D-5A9B-4ACA-8A629A1D8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3" y="4921539"/>
            <a:ext cx="5819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BEF7FF3E-C05F-C630-A1C5-ED61C984EA34}"/>
              </a:ext>
            </a:extLst>
          </p:cNvPr>
          <p:cNvSpPr/>
          <p:nvPr/>
        </p:nvSpPr>
        <p:spPr>
          <a:xfrm>
            <a:off x="4562328" y="3627870"/>
            <a:ext cx="955964" cy="1293669"/>
          </a:xfrm>
          <a:prstGeom prst="downArrow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A1A021-F68D-AFFF-326F-0A4AD4AF70D7}"/>
              </a:ext>
            </a:extLst>
          </p:cNvPr>
          <p:cNvSpPr txBox="1"/>
          <p:nvPr/>
        </p:nvSpPr>
        <p:spPr>
          <a:xfrm>
            <a:off x="502863" y="2397983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MCD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84B13E-12A7-837B-C9DA-DAC33310F6E7}"/>
              </a:ext>
            </a:extLst>
          </p:cNvPr>
          <p:cNvSpPr txBox="1"/>
          <p:nvPr/>
        </p:nvSpPr>
        <p:spPr>
          <a:xfrm>
            <a:off x="502863" y="546330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1668959961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16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405"/>
            <a:ext cx="8460000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requêtes de structure</a:t>
            </a:r>
          </a:p>
        </p:txBody>
      </p:sp>
    </p:spTree>
    <p:extLst>
      <p:ext uri="{BB962C8B-B14F-4D97-AF65-F5344CB8AC3E}">
        <p14:creationId xmlns:p14="http://schemas.microsoft.com/office/powerpoint/2010/main" val="3718915979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 name="Slid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5D47EA4A-BA1D-DA7F-CE6B-BBE55CE7EC10}"/>
              </a:ext>
            </a:extLst>
          </p:cNvPr>
          <p:cNvSpPr/>
          <p:nvPr/>
        </p:nvSpPr>
        <p:spPr>
          <a:xfrm>
            <a:off x="0" y="7381800"/>
            <a:ext cx="216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DFBE19C-E7A1-D72E-4E37-4E4DE2AC4350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379C297-3D76-49E8-B85E-7AD3952A4F58}" type="slidenum">
              <a:rPr/>
              <a:t>17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136C6016-33E9-9A2A-5CA2-FA5E0E2BB3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43200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Les Commandes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9830F7EE-C270-3440-C914-7971FFB7CF2A}"/>
              </a:ext>
            </a:extLst>
          </p:cNvPr>
          <p:cNvSpPr txBox="1"/>
          <p:nvPr/>
        </p:nvSpPr>
        <p:spPr>
          <a:xfrm>
            <a:off x="412560" y="280800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CREATE DATABASE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DATABASES</a:t>
            </a: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USE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 NomDeLaBase;</a:t>
            </a:r>
          </a:p>
          <a:p>
            <a:pPr marL="0" marR="0" lvl="0" indent="0" algn="l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SHOW TABLES</a:t>
            </a: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 name="Slide1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A93685F-2BDA-99AD-27EE-9E3B211D33CB}"/>
              </a:ext>
            </a:extLst>
          </p:cNvPr>
          <p:cNvSpPr/>
          <p:nvPr/>
        </p:nvSpPr>
        <p:spPr>
          <a:xfrm>
            <a:off x="0" y="7381800"/>
            <a:ext cx="240011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99D019-C8F4-3400-707E-56A9A1E300D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AF0D7401-D5F9-64DD-96EA-9855D96AC4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types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Numériques</a:t>
            </a:r>
            <a:r>
              <a:rPr lang="fr-FR" sz="2200" dirty="0">
                <a:latin typeface="Arial" pitchFamily="18"/>
              </a:rPr>
              <a:t> : 	TINYINT (1 Octets)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SMALLINT (2 octets)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INTEGER (4 octets)</a:t>
            </a: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/</a:t>
            </a:r>
            <a:r>
              <a:rPr lang="fr-FR" sz="2200" dirty="0">
                <a:latin typeface="Arial" pitchFamily="18"/>
              </a:rPr>
              <a:t> FLOAT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DOUBLE (UNSIGNED)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Textuels</a:t>
            </a:r>
            <a:r>
              <a:rPr lang="fr-FR" sz="2200" dirty="0">
                <a:latin typeface="Arial" pitchFamily="18"/>
              </a:rPr>
              <a:t> :    	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VARCHAR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TEXT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LONGTEXT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sz="2200" dirty="0">
                <a:solidFill>
                  <a:srgbClr val="CE181E"/>
                </a:solidFill>
                <a:latin typeface="Arial" pitchFamily="18"/>
              </a:rPr>
              <a:t>Temporels</a:t>
            </a:r>
            <a:r>
              <a:rPr lang="fr-FR" sz="2200" dirty="0">
                <a:latin typeface="Arial" pitchFamily="18"/>
              </a:rPr>
              <a:t> :   DATE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DATETIME </a:t>
            </a:r>
            <a:r>
              <a:rPr lang="fr-FR" sz="2200" dirty="0">
                <a:solidFill>
                  <a:srgbClr val="FF0000"/>
                </a:solidFill>
                <a:latin typeface="Arial" pitchFamily="18"/>
              </a:rPr>
              <a:t>/ </a:t>
            </a:r>
            <a:r>
              <a:rPr lang="fr-FR" sz="2200" dirty="0">
                <a:latin typeface="Arial" pitchFamily="18"/>
              </a:rPr>
              <a:t>TIMESTAMP</a:t>
            </a: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812ACDC-D770-AEDD-184D-1AD4F1E73057}"/>
              </a:ext>
            </a:extLst>
          </p:cNvPr>
          <p:cNvSpPr/>
          <p:nvPr/>
        </p:nvSpPr>
        <p:spPr>
          <a:xfrm>
            <a:off x="0" y="7381800"/>
            <a:ext cx="26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804C2D0-4824-87ED-274A-CEE9D53863C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6E912496-1CE0-BA23-A631-EC24CA4C29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2" algn="r">
              <a:spcBef>
                <a:spcPts val="1417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Créations d’une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solidFill>
                  <a:srgbClr val="ED1C24"/>
                </a:solidFill>
                <a:latin typeface="Arial" pitchFamily="18"/>
              </a:rPr>
              <a:t>CREATE TABLE</a:t>
            </a:r>
            <a:r>
              <a:rPr lang="fr-FR" sz="2200" b="1" dirty="0">
                <a:latin typeface="Arial" pitchFamily="18"/>
              </a:rPr>
              <a:t> </a:t>
            </a:r>
            <a:r>
              <a:rPr lang="fr-FR" sz="2200" dirty="0">
                <a:latin typeface="Arial" pitchFamily="18"/>
              </a:rPr>
              <a:t>[</a:t>
            </a:r>
            <a:r>
              <a:rPr lang="fr-FR" sz="2200" i="1" dirty="0" err="1">
                <a:latin typeface="Arial" pitchFamily="18"/>
              </a:rPr>
              <a:t>nomTable</a:t>
            </a:r>
            <a:r>
              <a:rPr lang="fr-FR" sz="2200" dirty="0">
                <a:latin typeface="Arial" pitchFamily="18"/>
              </a:rPr>
              <a:t>] </a:t>
            </a:r>
            <a:r>
              <a:rPr lang="fr-FR" sz="2200" b="1" dirty="0">
                <a:latin typeface="Arial" pitchFamily="18"/>
              </a:rPr>
              <a:t>(</a:t>
            </a:r>
          </a:p>
          <a:p>
            <a:pPr lvl="1">
              <a:buNone/>
            </a:pPr>
            <a:r>
              <a:rPr lang="fr-FR" sz="2200" dirty="0"/>
              <a:t>	[</a:t>
            </a:r>
            <a:r>
              <a:rPr lang="fr-FR" sz="2200" i="1" dirty="0" err="1"/>
              <a:t>nomChamp</a:t>
            </a:r>
            <a:r>
              <a:rPr lang="fr-FR" sz="2200" dirty="0"/>
              <a:t>] [</a:t>
            </a:r>
            <a:r>
              <a:rPr lang="fr-FR" sz="2200" i="1" dirty="0"/>
              <a:t>type</a:t>
            </a:r>
            <a:r>
              <a:rPr lang="fr-FR" sz="2200" dirty="0"/>
              <a:t>] [NULL] [</a:t>
            </a:r>
            <a:r>
              <a:rPr lang="fr-FR" sz="2200" i="1" dirty="0"/>
              <a:t>options</a:t>
            </a:r>
            <a:r>
              <a:rPr lang="fr-FR" sz="2200" dirty="0"/>
              <a:t>],</a:t>
            </a:r>
          </a:p>
          <a:p>
            <a:pPr lvl="1">
              <a:buNone/>
            </a:pPr>
            <a:r>
              <a:rPr lang="fr-FR" sz="2200" dirty="0"/>
              <a:t>	PRIMARY KEY ([</a:t>
            </a:r>
            <a:r>
              <a:rPr lang="fr-FR" sz="2200" dirty="0" err="1"/>
              <a:t>nomChamp</a:t>
            </a:r>
            <a:r>
              <a:rPr lang="fr-FR" sz="2200" dirty="0"/>
              <a:t>]) </a:t>
            </a:r>
            <a:r>
              <a:rPr lang="fr-FR" sz="2200" b="1" dirty="0"/>
              <a:t>);</a:t>
            </a:r>
          </a:p>
          <a:p>
            <a:pPr lvl="1">
              <a:buNone/>
            </a:pPr>
            <a:endParaRPr lang="fr-FR" sz="2200" b="1" dirty="0"/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NULL</a:t>
            </a:r>
            <a:r>
              <a:rPr lang="fr-FR" sz="2200" b="1" dirty="0"/>
              <a:t> </a:t>
            </a:r>
            <a:r>
              <a:rPr lang="fr-FR" sz="2200" dirty="0"/>
              <a:t>: 	champ facultatif</a:t>
            </a:r>
          </a:p>
          <a:p>
            <a:pPr lvl="1">
              <a:buNone/>
            </a:pPr>
            <a:r>
              <a:rPr lang="fr-FR" sz="2200" b="1" dirty="0">
                <a:solidFill>
                  <a:srgbClr val="ED1C24"/>
                </a:solidFill>
              </a:rPr>
              <a:t>NOT NULL</a:t>
            </a:r>
            <a:r>
              <a:rPr lang="fr-FR" sz="2200" b="1" dirty="0">
                <a:solidFill>
                  <a:srgbClr val="182F7C"/>
                </a:solidFill>
              </a:rPr>
              <a:t> </a:t>
            </a:r>
            <a:r>
              <a:rPr lang="fr-FR" sz="2200" dirty="0"/>
              <a:t>: champ obligatoire</a:t>
            </a:r>
          </a:p>
          <a:p>
            <a:pPr lvl="1">
              <a:buNone/>
            </a:pPr>
            <a:r>
              <a:rPr lang="fr-FR" sz="2200" i="1" dirty="0">
                <a:solidFill>
                  <a:srgbClr val="0066B3"/>
                </a:solidFill>
              </a:rPr>
              <a:t>Options</a:t>
            </a:r>
            <a:r>
              <a:rPr lang="fr-FR" sz="2200" dirty="0"/>
              <a:t> : AUTO_INCREMENT, DEFAULT,UNIQUE, CHECK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C622677-4532-3435-4EAA-ADD90B90E4F3}"/>
              </a:ext>
            </a:extLst>
          </p:cNvPr>
          <p:cNvSpPr/>
          <p:nvPr/>
        </p:nvSpPr>
        <p:spPr>
          <a:xfrm>
            <a:off x="0" y="7381800"/>
            <a:ext cx="4798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53A2F791-F96B-E4F9-8EF3-70BABA87F06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A8F5F2F-B20B-47C3-9784-AD5B932C9538}" type="slidenum">
              <a:rPr/>
              <a:t>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7AF09B8C-1907-4A70-A2C5-C7BE0873CA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Découvrir SQL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Savoir modéliser une Base de Données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Être capable de créer les requêtes standards de sélection, d’enregistrement, de modification ou de suppression de données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 Savoir relier des tables entre elles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DFB100DA-EA63-DC15-C542-FAE7BCF77D4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Objectifs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1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0D09178-D534-779A-3A60-5B0D5E6A9911}"/>
              </a:ext>
            </a:extLst>
          </p:cNvPr>
          <p:cNvSpPr/>
          <p:nvPr/>
        </p:nvSpPr>
        <p:spPr>
          <a:xfrm>
            <a:off x="0" y="7381800"/>
            <a:ext cx="288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2B2CF1C6-DF11-C94F-733C-4CEAE744B5F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8E40B60-5DBE-ADDF-5195-639550AC93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Modifications de structure de la table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solidFill>
                <a:srgbClr val="CE181E"/>
              </a:solidFill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ALTER TABLE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 …</a:t>
            </a:r>
          </a:p>
          <a:p>
            <a:pPr lvl="1">
              <a:buNone/>
            </a:pPr>
            <a:r>
              <a:rPr lang="fr-FR" sz="2200" b="1"/>
              <a:t>  	</a:t>
            </a:r>
            <a:r>
              <a:rPr lang="fr-FR" sz="2200">
                <a:solidFill>
                  <a:srgbClr val="EF413D"/>
                </a:solidFill>
              </a:rPr>
              <a:t>MODIFY</a:t>
            </a:r>
            <a:r>
              <a:rPr lang="fr-FR" sz="2200"/>
              <a:t> [</a:t>
            </a:r>
            <a:r>
              <a:rPr lang="fr-FR" sz="2200" i="1"/>
              <a:t>nomChamp</a:t>
            </a:r>
            <a:r>
              <a:rPr lang="fr-FR" sz="2200"/>
              <a:t>] [type] [NULL] [</a:t>
            </a:r>
            <a:r>
              <a:rPr lang="fr-FR" sz="2200" i="1"/>
              <a:t>options</a:t>
            </a:r>
            <a:r>
              <a:rPr lang="fr-FR" sz="2200"/>
              <a:t>]</a:t>
            </a:r>
            <a:r>
              <a:rPr lang="fr-FR" sz="2200" b="1"/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ADD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 [type] [NULL] [</a:t>
            </a:r>
            <a:r>
              <a:rPr lang="fr-FR" sz="2200" i="1">
                <a:latin typeface="Arial" pitchFamily="18"/>
              </a:rPr>
              <a:t>options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 	</a:t>
            </a:r>
            <a:r>
              <a:rPr lang="fr-FR" sz="2200">
                <a:solidFill>
                  <a:srgbClr val="EF413D"/>
                </a:solidFill>
                <a:latin typeface="Arial" pitchFamily="18"/>
              </a:rPr>
              <a:t>DROP COLUMN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nomChamp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2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 </a:t>
            </a: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* DROP TABLE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</a:t>
            </a:r>
            <a:r>
              <a:rPr lang="fr-FR" sz="2200">
                <a:latin typeface="Arial" pitchFamily="18"/>
              </a:rPr>
              <a:t>]</a:t>
            </a:r>
            <a:r>
              <a:rPr lang="fr-FR" sz="2200" b="1">
                <a:latin typeface="Arial" pitchFamily="18"/>
              </a:rPr>
              <a:t>;</a:t>
            </a:r>
          </a:p>
          <a:p>
            <a:pPr lvl="1">
              <a:buNone/>
            </a:pPr>
            <a:endParaRPr lang="fr-FR" sz="3600" b="1"/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638EF29-1D0F-4E0D-B942-8DFD813F0227}"/>
              </a:ext>
            </a:extLst>
          </p:cNvPr>
          <p:cNvSpPr/>
          <p:nvPr/>
        </p:nvSpPr>
        <p:spPr>
          <a:xfrm>
            <a:off x="0" y="7381800"/>
            <a:ext cx="312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FC82E0B-BA14-C036-1806-E94C26FE2B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D5540CA-8FDE-486C-E19A-3F9BC6DC1E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INSERT INTO</a:t>
            </a:r>
            <a:r>
              <a:rPr lang="fr-FR" sz="3600" b="1">
                <a:latin typeface="Arial" pitchFamily="18"/>
              </a:rPr>
              <a:t> </a:t>
            </a:r>
            <a:r>
              <a:rPr lang="fr-FR" sz="3600">
                <a:latin typeface="Arial" pitchFamily="18"/>
              </a:rPr>
              <a:t>[</a:t>
            </a:r>
            <a:r>
              <a:rPr lang="fr-FR" sz="3600" i="1">
                <a:latin typeface="Arial" pitchFamily="18"/>
              </a:rPr>
              <a:t>nomTable</a:t>
            </a:r>
            <a:r>
              <a:rPr lang="fr-FR" sz="3600">
                <a:latin typeface="Arial" pitchFamily="18"/>
              </a:rPr>
              <a:t>] </a:t>
            </a:r>
            <a:r>
              <a:rPr lang="fr-FR" sz="3600" b="1">
                <a:latin typeface="Arial" pitchFamily="18"/>
              </a:rPr>
              <a:t>(</a:t>
            </a:r>
            <a:r>
              <a:rPr lang="fr-FR" sz="3600" i="1">
                <a:latin typeface="Arial" pitchFamily="18"/>
              </a:rPr>
              <a:t>champX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VALUES</a:t>
            </a:r>
            <a:r>
              <a:rPr lang="fr-FR" sz="3600" b="1">
                <a:latin typeface="Arial" pitchFamily="18"/>
              </a:rPr>
              <a:t> (</a:t>
            </a:r>
            <a:r>
              <a:rPr lang="fr-FR" sz="3600">
                <a:latin typeface="Arial" pitchFamily="18"/>
              </a:rPr>
              <a:t> </a:t>
            </a:r>
            <a:r>
              <a:rPr lang="fr-FR" sz="3600" i="1">
                <a:latin typeface="Arial" pitchFamily="18"/>
              </a:rPr>
              <a:t>valeurX</a:t>
            </a:r>
            <a:r>
              <a:rPr lang="fr-FR" sz="3600">
                <a:latin typeface="Arial" pitchFamily="18"/>
              </a:rPr>
              <a:t>, …</a:t>
            </a:r>
            <a:r>
              <a:rPr lang="fr-FR" sz="3600" b="1">
                <a:latin typeface="Arial" pitchFamily="18"/>
              </a:rPr>
              <a:t>);</a:t>
            </a:r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endParaRPr lang="fr-FR" sz="200" b="1"/>
          </a:p>
          <a:p>
            <a:pPr lvl="1">
              <a:buNone/>
            </a:pPr>
            <a:r>
              <a:rPr lang="fr-FR" sz="3600">
                <a:solidFill>
                  <a:srgbClr val="0066B3"/>
                </a:solidFill>
              </a:rPr>
              <a:t>Insertion sur plusieurs lignes possible.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DD8B3D2E-F506-CD63-6F44-8077FA2BFB30}"/>
              </a:ext>
            </a:extLst>
          </p:cNvPr>
          <p:cNvSpPr/>
          <p:nvPr/>
        </p:nvSpPr>
        <p:spPr>
          <a:xfrm>
            <a:off x="0" y="7381800"/>
            <a:ext cx="336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8ADDBAEB-6DF4-820A-0A10-9B06F69A02F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F7A388-D68D-D1BC-4645-5DE7660336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Insertion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Colonne muette :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clé avec auto_increment &gt; numéro automatique inséré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avec valeur par défaut &gt; valeur par défaut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</a:t>
            </a:r>
            <a:r>
              <a:rPr lang="fr-FR" sz="2400" i="1">
                <a:latin typeface="Arial" pitchFamily="18"/>
              </a:rPr>
              <a:t>nullable </a:t>
            </a:r>
            <a:r>
              <a:rPr lang="fr-FR" sz="2400">
                <a:latin typeface="Arial" pitchFamily="18"/>
              </a:rPr>
              <a:t>&gt; valeur NULL insérée</a:t>
            </a:r>
          </a:p>
          <a:p>
            <a:pPr marL="343080" lvl="0" indent="-3430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Colonne sans valeur par défaut et non nullable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	&gt; </a:t>
            </a:r>
            <a:r>
              <a:rPr lang="fr-FR" sz="2400">
                <a:solidFill>
                  <a:srgbClr val="FF0000"/>
                </a:solidFill>
                <a:latin typeface="Arial" pitchFamily="18"/>
              </a:rPr>
              <a:t>l'insertion de la ligne est refusée</a:t>
            </a: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 name="Slide1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35732FB-AC5C-ADDC-D652-1E5274C442AA}"/>
              </a:ext>
            </a:extLst>
          </p:cNvPr>
          <p:cNvSpPr/>
          <p:nvPr/>
        </p:nvSpPr>
        <p:spPr>
          <a:xfrm>
            <a:off x="0" y="7381800"/>
            <a:ext cx="36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85CF8F7-B9F3-3FCD-4CEE-F27063E28E9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17ED862-FC2B-17FA-CEBC-11295C023C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Modifier les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UPDATE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SET </a:t>
            </a:r>
            <a:r>
              <a:rPr lang="fr-FR" i="1">
                <a:latin typeface="Arial" pitchFamily="18"/>
              </a:rPr>
              <a:t>champX</a:t>
            </a:r>
            <a:r>
              <a:rPr lang="fr-FR" b="1">
                <a:latin typeface="Arial" pitchFamily="18"/>
              </a:rPr>
              <a:t> = </a:t>
            </a:r>
            <a:r>
              <a:rPr lang="fr-FR" i="1">
                <a:latin typeface="Arial" pitchFamily="18"/>
              </a:rPr>
              <a:t>valeurX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 name="Slide1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B0F4BC2-1912-9D03-423E-DC0961DAB0EE}"/>
              </a:ext>
            </a:extLst>
          </p:cNvPr>
          <p:cNvSpPr/>
          <p:nvPr/>
        </p:nvSpPr>
        <p:spPr>
          <a:xfrm>
            <a:off x="0" y="7381800"/>
            <a:ext cx="384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D7E5DC-A52A-7010-BF35-3376AD6455BA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94F68AD8-9675-3C1E-B0A6-E7859A4FA1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Suppression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DELETE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WHERE </a:t>
            </a:r>
            <a:r>
              <a:rPr lang="fr-FR">
                <a:latin typeface="Arial" pitchFamily="18"/>
              </a:rPr>
              <a:t>id = 1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0000"/>
                </a:solidFill>
                <a:latin typeface="Arial" pitchFamily="18"/>
              </a:rPr>
              <a:t>Pas de condition : 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met à jour toute la table !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Vider la table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TRUNCATE TABLE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9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 name="Slide1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DEDFB5D-DE02-F612-1D5D-8256C87EBB6D}"/>
              </a:ext>
            </a:extLst>
          </p:cNvPr>
          <p:cNvSpPr/>
          <p:nvPr/>
        </p:nvSpPr>
        <p:spPr>
          <a:xfrm>
            <a:off x="0" y="7381800"/>
            <a:ext cx="408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4313D4-76B1-84B7-8A90-097850272522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661F0BE-4FED-EE4F-0507-DFA1BCB608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Sélectionner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SELECT</a:t>
            </a:r>
            <a:r>
              <a:rPr lang="fr-FR" b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*</a:t>
            </a:r>
            <a:r>
              <a:rPr lang="fr-FR" b="1">
                <a:latin typeface="Arial" pitchFamily="18"/>
              </a:rPr>
              <a:t>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FROM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nomTable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Alias de colonne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>
                <a:latin typeface="Arial" pitchFamily="18"/>
              </a:rPr>
              <a:t>prix_ht, prix_ht</a:t>
            </a:r>
            <a:r>
              <a:rPr lang="fr-FR" i="1">
                <a:latin typeface="Arial" pitchFamily="18"/>
              </a:rPr>
              <a:t>*1.20 </a:t>
            </a:r>
            <a:r>
              <a:rPr lang="fr-FR" b="1">
                <a:solidFill>
                  <a:srgbClr val="ED1C24"/>
                </a:solidFill>
                <a:latin typeface="Arial" pitchFamily="18"/>
              </a:rPr>
              <a:t>AS</a:t>
            </a:r>
            <a:r>
              <a:rPr lang="fr-FR" i="1">
                <a:latin typeface="Arial" pitchFamily="18"/>
              </a:rPr>
              <a:t> </a:t>
            </a:r>
            <a:r>
              <a:rPr lang="fr-FR">
                <a:latin typeface="Arial" pitchFamily="18"/>
              </a:rPr>
              <a:t>prix_ttc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FROM </a:t>
            </a:r>
            <a:r>
              <a:rPr lang="fr-FR" i="1">
                <a:latin typeface="Arial" pitchFamily="18"/>
              </a:rPr>
              <a:t>nomTable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 name="Slide1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4473E78-D199-8A07-90B6-77E1A40E35B4}"/>
              </a:ext>
            </a:extLst>
          </p:cNvPr>
          <p:cNvSpPr/>
          <p:nvPr/>
        </p:nvSpPr>
        <p:spPr>
          <a:xfrm>
            <a:off x="0" y="7381800"/>
            <a:ext cx="43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305CEDBE-D1DA-1CE7-E158-4A4FF54832B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9210C00-B4FE-A4F2-0145-EDD2225FAF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SELECT </a:t>
            </a:r>
            <a:r>
              <a:rPr lang="fr-FR" i="1">
                <a:latin typeface="Arial" pitchFamily="18"/>
              </a:rPr>
              <a:t>champX, champY</a:t>
            </a:r>
            <a:r>
              <a:rPr lang="fr-FR" b="1">
                <a:latin typeface="Arial" pitchFamily="18"/>
              </a:rPr>
              <a:t> FROM </a:t>
            </a:r>
            <a:r>
              <a:rPr lang="fr-FR" i="1">
                <a:latin typeface="Arial" pitchFamily="18"/>
              </a:rPr>
              <a:t>nomTable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WHERE</a:t>
            </a:r>
            <a:r>
              <a:rPr lang="fr-FR" b="1">
                <a:latin typeface="Arial" pitchFamily="18"/>
              </a:rPr>
              <a:t> </a:t>
            </a:r>
            <a:r>
              <a:rPr lang="fr-FR" i="1">
                <a:latin typeface="Arial" pitchFamily="18"/>
              </a:rPr>
              <a:t>condition1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AND </a:t>
            </a:r>
            <a:r>
              <a:rPr lang="fr-FR" i="1">
                <a:latin typeface="Arial" pitchFamily="18"/>
              </a:rPr>
              <a:t>condition2</a:t>
            </a:r>
            <a:r>
              <a:rPr lang="fr-FR">
                <a:latin typeface="Arial" pitchFamily="18"/>
              </a:rPr>
              <a:t>… </a:t>
            </a:r>
            <a:r>
              <a:rPr lang="fr-FR" b="1">
                <a:latin typeface="Arial" pitchFamily="18"/>
              </a:rPr>
              <a:t>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Comparaison : </a:t>
            </a:r>
            <a:r>
              <a:rPr lang="fr-FR" sz="2800">
                <a:latin typeface="Arial" pitchFamily="18"/>
              </a:rPr>
              <a:t>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&gt;=</a:t>
            </a:r>
            <a:r>
              <a:rPr lang="fr-FR" sz="2800" b="1">
                <a:latin typeface="Arial" pitchFamily="18"/>
              </a:rPr>
              <a:t>, </a:t>
            </a:r>
            <a:r>
              <a:rPr lang="fr-FR" sz="2800">
                <a:latin typeface="Arial" pitchFamily="18"/>
              </a:rPr>
              <a:t>&lt;&gt; </a:t>
            </a:r>
            <a:r>
              <a:rPr lang="fr-FR" sz="2800">
                <a:solidFill>
                  <a:srgbClr val="FF0000"/>
                </a:solidFill>
                <a:latin typeface="Arial" pitchFamily="18"/>
              </a:rPr>
              <a:t>/</a:t>
            </a:r>
            <a:r>
              <a:rPr lang="fr-FR" sz="2800">
                <a:latin typeface="Arial" pitchFamily="18"/>
              </a:rPr>
              <a:t> !=, LIKE, BETWEEN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 name="Slide1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AD3E163-44F8-AB26-2827-485A5EAD496A}"/>
              </a:ext>
            </a:extLst>
          </p:cNvPr>
          <p:cNvSpPr/>
          <p:nvPr/>
        </p:nvSpPr>
        <p:spPr>
          <a:xfrm>
            <a:off x="0" y="7381800"/>
            <a:ext cx="45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495AF8DB-0EAA-FD32-717B-0535E59259E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5BF9D2D-611A-2E9F-CBA8-099227B293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Accéder aux données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latin typeface="Arial" pitchFamily="18"/>
              </a:rPr>
              <a:t>Clause </a:t>
            </a:r>
            <a:r>
              <a:rPr lang="fr-FR" sz="3600" b="1">
                <a:solidFill>
                  <a:srgbClr val="CE181E"/>
                </a:solidFill>
                <a:latin typeface="Arial" pitchFamily="18"/>
              </a:rPr>
              <a:t>ORDER BY</a:t>
            </a:r>
            <a:r>
              <a:rPr lang="fr-FR" sz="3600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Organiser les résultats </a:t>
            </a:r>
            <a:r>
              <a:rPr lang="fr-FR" sz="2800">
                <a:latin typeface="Arial" pitchFamily="18"/>
              </a:rPr>
              <a:t>(alphabétique, numérique)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LIMIT</a:t>
            </a:r>
            <a:r>
              <a:rPr lang="fr-FR" b="1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</a:t>
            </a:r>
            <a:r>
              <a:rPr lang="fr-FR">
                <a:latin typeface="Arial" pitchFamily="18"/>
              </a:rPr>
              <a:t>Limiter le nombre de résultats.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 name="Slide1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47988F3-F462-C5F4-93E9-34FB1FB547FA}"/>
              </a:ext>
            </a:extLst>
          </p:cNvPr>
          <p:cNvSpPr/>
          <p:nvPr/>
        </p:nvSpPr>
        <p:spPr>
          <a:xfrm>
            <a:off x="0" y="7381800"/>
            <a:ext cx="480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40671BE-578A-0272-7966-0DB197BC3E3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1518176-D9E8-8356-9387-60A86A1610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19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L’agrégation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SUM </a:t>
            </a:r>
            <a:r>
              <a:rPr lang="fr-FR" sz="2400">
                <a:latin typeface="Arial" pitchFamily="18"/>
              </a:rPr>
              <a:t>	calcul la somme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AVG</a:t>
            </a:r>
            <a:r>
              <a:rPr lang="fr-FR" sz="2400">
                <a:latin typeface="Arial" pitchFamily="18"/>
              </a:rPr>
              <a:t>  	calcul la moyenne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MAX</a:t>
            </a:r>
            <a:r>
              <a:rPr lang="fr-FR" sz="2400">
                <a:latin typeface="Arial" pitchFamily="18"/>
              </a:rPr>
              <a:t> 	calcul le maximum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MIN</a:t>
            </a:r>
            <a:r>
              <a:rPr lang="fr-FR" sz="2400">
                <a:latin typeface="Arial" pitchFamily="18"/>
              </a:rPr>
              <a:t>  	calcul le minimum de la colonne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b="1">
                <a:latin typeface="Arial" pitchFamily="18"/>
              </a:rPr>
              <a:t>COUNT</a:t>
            </a:r>
            <a:r>
              <a:rPr lang="fr-FR" sz="2400">
                <a:latin typeface="Arial" pitchFamily="18"/>
              </a:rPr>
              <a:t>	dénombre les éléments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solidFill>
                  <a:srgbClr val="FF0000"/>
                </a:solidFill>
                <a:latin typeface="Arial" pitchFamily="18"/>
              </a:rPr>
              <a:t>Uniquement dans le SELECT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4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800" b="1">
              <a:solidFill>
                <a:srgbClr val="FF0000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 name="Slide1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176195A-72D5-210A-B4B0-255F1760D535}"/>
              </a:ext>
            </a:extLst>
          </p:cNvPr>
          <p:cNvSpPr/>
          <p:nvPr/>
        </p:nvSpPr>
        <p:spPr>
          <a:xfrm>
            <a:off x="0" y="7381800"/>
            <a:ext cx="52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A093396-F798-129A-685C-86DFEF97DD1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A1C0644-3536-81EF-EFA3-F1FE24468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 regroupement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Clause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GROUP BY </a:t>
            </a:r>
            <a:r>
              <a:rPr lang="fr-FR" b="1">
                <a:latin typeface="Arial" pitchFamily="18"/>
              </a:rPr>
              <a:t>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>
                <a:latin typeface="Arial" pitchFamily="18"/>
              </a:rPr>
              <a:t>Regrouper les calculs par valeur d’une colonne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SELECT</a:t>
            </a:r>
            <a:r>
              <a:rPr lang="fr-FR" sz="2800">
                <a:latin typeface="Arial" pitchFamily="18"/>
              </a:rPr>
              <a:t> id_genre,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COUNT</a:t>
            </a:r>
            <a:r>
              <a:rPr lang="fr-FR" sz="2800">
                <a:latin typeface="Arial" pitchFamily="18"/>
              </a:rPr>
              <a:t>(id_livre)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AS</a:t>
            </a:r>
            <a:r>
              <a:rPr lang="fr-FR" sz="2800">
                <a:latin typeface="Arial" pitchFamily="18"/>
              </a:rPr>
              <a:t> nb_livre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FROM</a:t>
            </a:r>
            <a:r>
              <a:rPr lang="fr-FR" sz="2800">
                <a:latin typeface="Arial" pitchFamily="18"/>
              </a:rPr>
              <a:t> 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latin typeface="Arial" pitchFamily="18"/>
              </a:rPr>
              <a:t>	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GROUP</a:t>
            </a:r>
            <a:r>
              <a:rPr lang="fr-FR" sz="2800">
                <a:solidFill>
                  <a:srgbClr val="CE181E"/>
                </a:solidFill>
                <a:latin typeface="Arial" pitchFamily="18"/>
              </a:rPr>
              <a:t> </a:t>
            </a:r>
            <a:r>
              <a:rPr lang="fr-FR" sz="2800" b="1">
                <a:solidFill>
                  <a:srgbClr val="CE181E"/>
                </a:solidFill>
                <a:latin typeface="Arial" pitchFamily="18"/>
              </a:rPr>
              <a:t>BY</a:t>
            </a:r>
            <a:r>
              <a:rPr lang="fr-FR" sz="2800">
                <a:latin typeface="Arial" pitchFamily="18"/>
              </a:rPr>
              <a:t> id_genre </a:t>
            </a:r>
            <a:r>
              <a:rPr lang="fr-FR" sz="2800" b="1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15D09AC-5BFC-19D4-7F2C-9DD50868D28B}"/>
              </a:ext>
            </a:extLst>
          </p:cNvPr>
          <p:cNvSpPr/>
          <p:nvPr/>
        </p:nvSpPr>
        <p:spPr>
          <a:xfrm>
            <a:off x="0" y="7381800"/>
            <a:ext cx="72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CDC8E57-1E04-ACA2-D85D-DA578297674A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8F990FB-C9B8-4B05-95FD-78B8C82F84E6}" type="slidenum">
              <a:rPr/>
              <a:t>3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C3B98D11-561F-3422-8F2C-4F260C352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800000"/>
            <a:ext cx="9360000" cy="4905720"/>
          </a:xfrm>
        </p:spPr>
        <p:txBody>
          <a:bodyPr anchor="ctr"/>
          <a:lstStyle/>
          <a:p>
            <a:pPr marL="457200" lvl="0" indent="-457200">
              <a:buFont typeface="OpenSymbol"/>
              <a:buChar char="✔"/>
            </a:pPr>
            <a:r>
              <a:rPr lang="fr-FR" sz="2800" dirty="0"/>
              <a:t>Introduction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Commandes simples</a:t>
            </a:r>
          </a:p>
          <a:p>
            <a:pPr marL="457200" lvl="0" indent="-457200">
              <a:buFont typeface="OpenSymbol"/>
              <a:buChar char="✔"/>
            </a:pPr>
            <a:r>
              <a:rPr lang="fr-FR" sz="2800" dirty="0"/>
              <a:t>Présentation des SGBDR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 dirty="0"/>
              <a:t>   Utilisation avancée</a:t>
            </a:r>
          </a:p>
        </p:txBody>
      </p:sp>
      <p:sp>
        <p:nvSpPr>
          <p:cNvPr id="5" name="Forme libre 2">
            <a:extLst>
              <a:ext uri="{FF2B5EF4-FFF2-40B4-BE49-F238E27FC236}">
                <a16:creationId xmlns:a16="http://schemas.microsoft.com/office/drawing/2014/main" id="{CC9AB11A-59F8-60D6-C38F-FDB74F925C0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 name="Slide2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4C2689B-C287-FB2F-4C96-43A8D93AEC04}"/>
              </a:ext>
            </a:extLst>
          </p:cNvPr>
          <p:cNvSpPr/>
          <p:nvPr/>
        </p:nvSpPr>
        <p:spPr>
          <a:xfrm>
            <a:off x="0" y="7381835"/>
            <a:ext cx="552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E6DC802-BFC8-37CE-3CA9-F244B40541C8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simples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1F278AE-6548-7808-A8F0-45191A8022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315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L’ordre des mots clés SQL</a:t>
            </a:r>
            <a:endParaRPr lang="fr-FR" sz="700" b="1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SELECT…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FROM…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 	JOIN…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8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WHERE…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AND/OR…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endParaRPr lang="fr-FR" sz="1000" dirty="0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GROUP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	HAVING…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ORDER BY…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1800" dirty="0">
                <a:latin typeface="Arial" pitchFamily="18"/>
              </a:rPr>
              <a:t>	LIMIT…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F50A5D5-379F-F17C-0307-F0416B6C3F8B}"/>
              </a:ext>
            </a:extLst>
          </p:cNvPr>
          <p:cNvSpPr/>
          <p:nvPr/>
        </p:nvSpPr>
        <p:spPr>
          <a:xfrm>
            <a:off x="0" y="7381800"/>
            <a:ext cx="576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FB2EC83-59C5-0ECA-9816-EC99E891E3C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5FC4EB-AAED-4A48-A5B4-A251930C10C7}" type="slidenum">
              <a:rPr/>
              <a:t>31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6CB7C99A-0839-68AB-7FE9-AB60E26EFA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Commandes avancées</a:t>
            </a:r>
          </a:p>
        </p:txBody>
      </p:sp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1A63E845-577F-0D2D-6DE7-0EB440CCAFE3}"/>
              </a:ext>
            </a:extLst>
          </p:cNvPr>
          <p:cNvSpPr txBox="1"/>
          <p:nvPr/>
        </p:nvSpPr>
        <p:spPr>
          <a:xfrm>
            <a:off x="360359" y="4516560"/>
            <a:ext cx="9379440" cy="224136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no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Les Jointures : Requêtes multi-tables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1434"/>
              </a:spcAft>
              <a:buNone/>
              <a:tabLst/>
            </a:pPr>
            <a:r>
              <a:rPr lang="fr-FR" sz="2800" b="0" i="0" u="none" strike="noStrike" kern="0" spc="0" baseline="0%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Tahoma" pitchFamily="2"/>
              </a:rPr>
              <a:t>UPDATE avec jointures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 name="Slide1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F46F85E-4AEC-04A3-599F-406AB3A5749F}"/>
              </a:ext>
            </a:extLst>
          </p:cNvPr>
          <p:cNvSpPr/>
          <p:nvPr/>
        </p:nvSpPr>
        <p:spPr>
          <a:xfrm>
            <a:off x="0" y="7381800"/>
            <a:ext cx="60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56E89922-F2BB-7653-D207-DF5D32821EE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43A32C36-B4B9-3FDC-F712-2F7FAFB96A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Les Jointures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INNER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5" name="Picture 2" descr="Intersection de 2 ensembles">
            <a:extLst>
              <a:ext uri="{FF2B5EF4-FFF2-40B4-BE49-F238E27FC236}">
                <a16:creationId xmlns:a16="http://schemas.microsoft.com/office/drawing/2014/main" id="{C7D48191-704A-A072-298D-B2076E25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07C6F4D-49C1-0DC8-F818-A5490A6B9FF1}"/>
              </a:ext>
            </a:extLst>
          </p:cNvPr>
          <p:cNvSpPr/>
          <p:nvPr/>
        </p:nvSpPr>
        <p:spPr>
          <a:xfrm>
            <a:off x="0" y="7381800"/>
            <a:ext cx="792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4963837-E61A-231F-E405-661A36D4333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11C2599E-4902-9815-D2F4-FBD944D813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i="1">
                <a:solidFill>
                  <a:srgbClr val="5565AF"/>
                </a:solidFill>
                <a:latin typeface="Arial" pitchFamily="18"/>
              </a:rPr>
              <a:t> Requête INNER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Sélection de données sur plusieurs 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SELECT *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FROM tableA, tableB, tableC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WHERE tableA.id_tabB = tableB.id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AND tableA.id_tabC = tableC.id;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000">
              <a:latin typeface="Arial" pitchFamily="18"/>
            </a:endParaRPr>
          </a:p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i="1">
              <a:solidFill>
                <a:srgbClr val="7F7F7F"/>
              </a:solidFill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 name="Slide1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72A8CE0-329A-A16C-0B3E-265AEDACFCCA}"/>
              </a:ext>
            </a:extLst>
          </p:cNvPr>
          <p:cNvSpPr/>
          <p:nvPr/>
        </p:nvSpPr>
        <p:spPr>
          <a:xfrm>
            <a:off x="0" y="7381800"/>
            <a:ext cx="624024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958514B-456F-2FD0-62A1-02E853EF95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LEFT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1340385-8087-A9CF-897E-475E77FA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34B8D5C0-0AB4-2108-6EE7-413CC129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530EA838-EC30-6A1B-E4EB-27F4E8E6AC4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 name="Slide1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6FD4AC4-0320-695D-A770-554DAE42107F}"/>
              </a:ext>
            </a:extLst>
          </p:cNvPr>
          <p:cNvSpPr/>
          <p:nvPr/>
        </p:nvSpPr>
        <p:spPr>
          <a:xfrm>
            <a:off x="0" y="7381800"/>
            <a:ext cx="648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271DC6E0-9E8F-2891-36CF-8908EEC937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RIGHT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28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</p:txBody>
      </p:sp>
      <p:pic>
        <p:nvPicPr>
          <p:cNvPr id="4" name="Picture 2" descr="Jointure gauche (LEFT JOINT)">
            <a:extLst>
              <a:ext uri="{FF2B5EF4-FFF2-40B4-BE49-F238E27FC236}">
                <a16:creationId xmlns:a16="http://schemas.microsoft.com/office/drawing/2014/main" id="{B76353B5-8A15-8FE9-8207-B197BB0724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>
            <a:extLst>
              <a:ext uri="{FF2B5EF4-FFF2-40B4-BE49-F238E27FC236}">
                <a16:creationId xmlns:a16="http://schemas.microsoft.com/office/drawing/2014/main" id="{A6322341-298E-E28E-0A7F-E90DEFBC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Jointure droite (RIGHT JOINT)">
            <a:extLst>
              <a:ext uri="{FF2B5EF4-FFF2-40B4-BE49-F238E27FC236}">
                <a16:creationId xmlns:a16="http://schemas.microsoft.com/office/drawing/2014/main" id="{F4BA17B1-C5E2-4752-48C5-D38E9E0D23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862680" y="278928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Jointure droite (RIGHT JOINT sans l'intersection A)">
            <a:extLst>
              <a:ext uri="{FF2B5EF4-FFF2-40B4-BE49-F238E27FC236}">
                <a16:creationId xmlns:a16="http://schemas.microsoft.com/office/drawing/2014/main" id="{720708E6-66B2-A929-8434-8EAFA17D69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62680" y="505296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A34F25ED-5D37-A998-B407-8445C47BF76E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 name="Slid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82E7948-BF5E-F00F-84E0-7FFF1F2B6333}"/>
              </a:ext>
            </a:extLst>
          </p:cNvPr>
          <p:cNvSpPr/>
          <p:nvPr/>
        </p:nvSpPr>
        <p:spPr>
          <a:xfrm>
            <a:off x="0" y="7381800"/>
            <a:ext cx="672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D912E947-4F3F-2489-3DFD-D02E48517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Jointures : Requêtes multi-tables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FULL JOIN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FULL JOIN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36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36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  <p:pic>
        <p:nvPicPr>
          <p:cNvPr id="4" name="Picture 2" descr="Intersection de 2 ensembles">
            <a:extLst>
              <a:ext uri="{FF2B5EF4-FFF2-40B4-BE49-F238E27FC236}">
                <a16:creationId xmlns:a16="http://schemas.microsoft.com/office/drawing/2014/main" id="{37707545-09FE-E68F-82FE-D0D2CF3A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6920" y="30762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Union de 2 ensembles">
            <a:extLst>
              <a:ext uri="{FF2B5EF4-FFF2-40B4-BE49-F238E27FC236}">
                <a16:creationId xmlns:a16="http://schemas.microsoft.com/office/drawing/2014/main" id="{42684511-6C03-E640-B6F0-CA5E5B60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76920" y="3101400"/>
            <a:ext cx="2857680" cy="1704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7590D284-DD9A-65C5-CA6B-6D19EAC4E78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Commandes avancées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 name="Slide1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30E15E7-AD02-B3C0-5009-8C1E45BF84AB}"/>
              </a:ext>
            </a:extLst>
          </p:cNvPr>
          <p:cNvSpPr/>
          <p:nvPr/>
        </p:nvSpPr>
        <p:spPr>
          <a:xfrm>
            <a:off x="0" y="7381800"/>
            <a:ext cx="696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A9E468D4-38E6-BE7E-E2F9-2F244AA4F276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41C0288-116E-49F1-9377-14214F7ABC43}" type="slidenum">
              <a:rPr/>
              <a:t>37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B2A85661-DEAB-C357-2398-8512018E74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Présentation des SGBDR</a:t>
            </a:r>
          </a:p>
        </p:txBody>
      </p:sp>
    </p:spTree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F14EC1A-F3C0-3488-E437-1936D8B06F61}"/>
              </a:ext>
            </a:extLst>
          </p:cNvPr>
          <p:cNvSpPr/>
          <p:nvPr/>
        </p:nvSpPr>
        <p:spPr>
          <a:xfrm>
            <a:off x="0" y="7381800"/>
            <a:ext cx="720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0524E1DC-42A7-549E-1478-C6498C30C654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25FD028-C600-C077-413B-1C11402022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6000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Bases de Données Relationnelles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Base de Données avec relations :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3600" b="1">
                <a:latin typeface="Arial" pitchFamily="18"/>
              </a:rPr>
              <a:t>     </a:t>
            </a:r>
            <a:r>
              <a:rPr lang="fr-FR" sz="2200" i="1">
                <a:latin typeface="Arial" pitchFamily="18"/>
              </a:rPr>
              <a:t>Une table est liée à une seconde table, ou plus, par une relation de </a:t>
            </a:r>
            <a:r>
              <a:rPr lang="fr-FR" sz="2200" b="1" i="1">
                <a:latin typeface="Arial" pitchFamily="18"/>
              </a:rPr>
              <a:t>clé étrangère</a:t>
            </a:r>
            <a:r>
              <a:rPr lang="fr-FR" sz="2200" i="1">
                <a:latin typeface="Arial" pitchFamily="18"/>
              </a:rPr>
              <a:t>, suivant des contraintes strictes dites « d’intégrité référentielle ».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 name="Slide2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9A729A39-0AF5-7C10-36DF-CBE9F639AC37}"/>
              </a:ext>
            </a:extLst>
          </p:cNvPr>
          <p:cNvSpPr/>
          <p:nvPr/>
        </p:nvSpPr>
        <p:spPr>
          <a:xfrm>
            <a:off x="0" y="7381800"/>
            <a:ext cx="744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B3A76F50-73EC-1F8C-8D8D-C5C14C05CAAC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687B318-CAEB-3576-4A2D-207BE071E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584000"/>
            <a:ext cx="9648360" cy="51865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Définition de la clé étrangère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Définition des clés :</a:t>
            </a:r>
          </a:p>
          <a:p>
            <a:pPr lvl="4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200" b="1" i="1"/>
              <a:t>        ALTER TABLE </a:t>
            </a:r>
            <a:r>
              <a:rPr lang="fr-FR" sz="2200" i="1"/>
              <a:t>[nomTable1] </a:t>
            </a:r>
            <a:r>
              <a:rPr lang="fr-FR" sz="2200" b="1" i="1"/>
              <a:t>ADD</a:t>
            </a:r>
            <a:r>
              <a:rPr lang="fr-FR" sz="2200" i="1"/>
              <a:t> </a:t>
            </a:r>
            <a:r>
              <a:rPr lang="fr-FR" sz="2200" b="1" i="1">
                <a:solidFill>
                  <a:srgbClr val="CE181E"/>
                </a:solidFill>
              </a:rPr>
              <a:t>INDEX</a:t>
            </a:r>
            <a:r>
              <a:rPr lang="fr-FR" sz="2200" i="1"/>
              <a:t> (id_table1)</a:t>
            </a:r>
            <a:r>
              <a:rPr lang="fr-FR" sz="2200" b="1" i="1"/>
              <a:t>;   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i="1">
                <a:latin typeface="Arial" pitchFamily="18"/>
              </a:rPr>
              <a:t>/*   Uniquement MySQL  */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latin typeface="Arial" pitchFamily="18"/>
              </a:rPr>
              <a:t>ALTER TABLE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nomTable1</a:t>
            </a:r>
            <a:r>
              <a:rPr lang="fr-FR" sz="2200">
                <a:latin typeface="Arial" pitchFamily="18"/>
              </a:rPr>
              <a:t>]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ADD CONSTRAINT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 i="1">
                <a:latin typeface="Arial" pitchFamily="18"/>
              </a:rPr>
              <a:t>nomDeLaConstrainte</a:t>
            </a:r>
            <a:r>
              <a:rPr lang="fr-FR" sz="2200" b="1">
                <a:latin typeface="Arial" pitchFamily="18"/>
              </a:rPr>
              <a:t> (ex FK_table_name_nomColonne)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FOREIGN KEY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 i="1">
                <a:latin typeface="Arial" pitchFamily="18"/>
              </a:rPr>
              <a:t>nomTable1 </a:t>
            </a:r>
            <a:r>
              <a:rPr lang="fr-FR" sz="2200" b="1">
                <a:latin typeface="Arial" pitchFamily="18"/>
              </a:rPr>
              <a:t>(</a:t>
            </a:r>
            <a:r>
              <a:rPr lang="fr-FR" sz="2200" i="1">
                <a:latin typeface="Arial" pitchFamily="18"/>
              </a:rPr>
              <a:t>id_table1</a:t>
            </a:r>
            <a:r>
              <a:rPr lang="fr-FR" sz="2200" b="1"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>
                <a:solidFill>
                  <a:srgbClr val="CE181E"/>
                </a:solidFill>
                <a:latin typeface="Arial" pitchFamily="18"/>
              </a:rPr>
              <a:t>REFERENCES</a:t>
            </a:r>
            <a:r>
              <a:rPr lang="fr-FR" sz="2200" b="1">
                <a:latin typeface="Arial" pitchFamily="18"/>
              </a:rPr>
              <a:t> </a:t>
            </a:r>
            <a:r>
              <a:rPr lang="fr-FR" sz="2200">
                <a:latin typeface="Arial" pitchFamily="18"/>
              </a:rPr>
              <a:t>[</a:t>
            </a:r>
            <a:r>
              <a:rPr lang="fr-FR" sz="2200" i="1">
                <a:latin typeface="Arial" pitchFamily="18"/>
              </a:rPr>
              <a:t>nomTable2</a:t>
            </a:r>
            <a:r>
              <a:rPr lang="fr-FR" sz="2200">
                <a:latin typeface="Arial" pitchFamily="18"/>
              </a:rPr>
              <a:t>] </a:t>
            </a:r>
            <a:r>
              <a:rPr lang="fr-FR" sz="2200" b="1">
                <a:latin typeface="Arial" pitchFamily="18"/>
              </a:rPr>
              <a:t>(</a:t>
            </a:r>
            <a:r>
              <a:rPr lang="fr-FR" sz="2200" i="1">
                <a:latin typeface="Arial" pitchFamily="18"/>
              </a:rPr>
              <a:t>id_table2</a:t>
            </a:r>
            <a:r>
              <a:rPr lang="fr-FR" sz="2200" b="1">
                <a:latin typeface="Arial" pitchFamily="18"/>
              </a:rPr>
              <a:t>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379701B8-B5EA-17A5-C71B-7A800E2FA438}"/>
              </a:ext>
            </a:extLst>
          </p:cNvPr>
          <p:cNvSpPr/>
          <p:nvPr/>
        </p:nvSpPr>
        <p:spPr>
          <a:xfrm>
            <a:off x="0" y="7381800"/>
            <a:ext cx="9601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DB96A935-7A62-CAF4-5812-78F7B7C3A4AB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6B0F798-DCC1-40A3-A477-EAC12FEC715F}" type="slidenum">
              <a:rPr/>
              <a:t>4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5B5C8B45-298A-6E86-6B39-E57E777BB2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180000"/>
            <a:ext cx="8460000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 name="Slide2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85A91C8-41F4-8D07-FE68-132B2F4808F1}"/>
              </a:ext>
            </a:extLst>
          </p:cNvPr>
          <p:cNvSpPr/>
          <p:nvPr/>
        </p:nvSpPr>
        <p:spPr>
          <a:xfrm>
            <a:off x="0" y="7381800"/>
            <a:ext cx="768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53CD2B8-8608-966D-8A87-573FECB9B61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Présentation des SGBDR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DBD637B-E393-54A4-97D0-3DF4082645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Contraintes d’intégrité référentielle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Définition des actions en chaîne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…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UPDATE</a:t>
            </a:r>
            <a:r>
              <a:rPr lang="fr-FR" b="1">
                <a:latin typeface="Arial" pitchFamily="18"/>
              </a:rPr>
              <a:t> 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 </a:t>
            </a:r>
            <a:r>
              <a:rPr lang="fr-FR" b="1">
                <a:solidFill>
                  <a:srgbClr val="CE181E"/>
                </a:solidFill>
                <a:latin typeface="Arial" pitchFamily="18"/>
              </a:rPr>
              <a:t>ON DELETE </a:t>
            </a:r>
            <a:r>
              <a:rPr lang="fr-FR" b="1">
                <a:latin typeface="Arial" pitchFamily="18"/>
              </a:rPr>
              <a:t>[</a:t>
            </a:r>
            <a:r>
              <a:rPr lang="fr-FR" i="1">
                <a:latin typeface="Arial" pitchFamily="18"/>
              </a:rPr>
              <a:t>value</a:t>
            </a:r>
            <a:r>
              <a:rPr lang="fr-FR" b="1">
                <a:latin typeface="Arial" pitchFamily="18"/>
              </a:rPr>
              <a:t>]</a:t>
            </a:r>
          </a:p>
          <a:p>
            <a:pPr lvl="0" algn="l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CASCADE :- </a:t>
            </a:r>
            <a:r>
              <a:rPr lang="fr-FR" sz="1200" i="1">
                <a:latin typeface="Arial" pitchFamily="18"/>
              </a:rPr>
              <a:t>DROP TABLE nom_table CASCADE CONSTRAINTS;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NULL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SET DEFAULT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➢"/>
            </a:pPr>
            <a:r>
              <a:rPr lang="fr-FR">
                <a:latin typeface="Arial" pitchFamily="18"/>
              </a:rPr>
              <a:t>RESTRICT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11282-D49B-EB50-2CA1-7CA5996A3F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400">
                <a:latin typeface="Liberation Sans" pitchFamily="18"/>
              </a:rPr>
              <a:t>Diagram database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00B07-0C31-5169-6CB8-A8B99D04A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655999"/>
            <a:ext cx="9072000" cy="4896000"/>
          </a:xfrm>
        </p:spPr>
        <p:txBody>
          <a:bodyPr/>
          <a:lstStyle/>
          <a:p>
            <a:pPr lvl="0">
              <a:buNone/>
            </a:pPr>
            <a:endParaRPr lang="fr-FR" sz="2000"/>
          </a:p>
          <a:p>
            <a:pPr lvl="0">
              <a:buNone/>
            </a:pPr>
            <a:endParaRPr lang="fr-FR" sz="2000"/>
          </a:p>
          <a:p>
            <a:pPr lvl="0">
              <a:buNone/>
            </a:pPr>
            <a:endParaRPr lang="fr-FR" sz="2000"/>
          </a:p>
          <a:p>
            <a:pPr lvl="0">
              <a:buFont typeface="OpenSymbol"/>
              <a:buChar char="✔"/>
            </a:pPr>
            <a:r>
              <a:rPr lang="fr-FR" sz="2600"/>
              <a:t>One-to-one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One-to-many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Many-to-many relationships</a:t>
            </a:r>
          </a:p>
          <a:p>
            <a:pPr lvl="0">
              <a:buFont typeface="OpenSymbol"/>
              <a:buChar char="✔"/>
            </a:pPr>
            <a:r>
              <a:rPr lang="fr-FR" sz="2600"/>
              <a:t>Mandatory or not?</a:t>
            </a:r>
          </a:p>
          <a:p>
            <a:pPr lvl="0">
              <a:buFont typeface="OpenSymbol"/>
              <a:buChar char="✔"/>
            </a:pPr>
            <a:endParaRPr lang="fr-FR" sz="2000"/>
          </a:p>
          <a:p>
            <a:pPr lvl="0" algn="ctr">
              <a:buFont typeface="OpenSymbol"/>
              <a:buChar char="✔"/>
            </a:pPr>
            <a:endParaRPr lang="fr-FR" sz="2000" b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C6A14-E889-9496-8673-4EED19C6BDF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4287320" y="-1119960"/>
            <a:ext cx="9072000" cy="48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  <a:hlinkClick r:id="rId3"/>
              </a:rPr>
              <a:t>https://www.lucidchart.com/pages/database-diagram/database-design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One-to-one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One-to-many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Many-to-many relationships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Mandatory or not?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>
              <a:latin typeface="Liberation Sans" pitchFamily="18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 b="1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 name="Slide2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9BCCAD9-973D-9945-9F6D-16A5B3A7AD63}"/>
              </a:ext>
            </a:extLst>
          </p:cNvPr>
          <p:cNvSpPr/>
          <p:nvPr/>
        </p:nvSpPr>
        <p:spPr>
          <a:xfrm>
            <a:off x="0" y="7381800"/>
            <a:ext cx="816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12B6E536-ABD2-AD28-CA92-AD9BE80576BF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500E5CD-F83F-4A77-8DAE-EA9C820A3A29}" type="slidenum">
              <a:rPr/>
              <a:t>42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Sous-titre 1">
            <a:extLst>
              <a:ext uri="{FF2B5EF4-FFF2-40B4-BE49-F238E27FC236}">
                <a16:creationId xmlns:a16="http://schemas.microsoft.com/office/drawing/2014/main" id="{DFB84174-D13C-9BF2-E0AE-128F47C751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0360" y="3130560"/>
            <a:ext cx="8460000" cy="677160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Utilisation avancée</a:t>
            </a:r>
          </a:p>
        </p:txBody>
      </p:sp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DC62D27-B8E9-2621-1AC5-44D937A5785B}"/>
              </a:ext>
            </a:extLst>
          </p:cNvPr>
          <p:cNvSpPr/>
          <p:nvPr/>
        </p:nvSpPr>
        <p:spPr>
          <a:xfrm>
            <a:off x="0" y="7381800"/>
            <a:ext cx="840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18AA700C-A573-A936-8567-7618DFBAB1E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36F3EB3-A54D-A094-F4F5-1307C75CDD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requêtes imbriquées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Traiter une requête en fonction d’une 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SELECT</a:t>
            </a:r>
            <a:r>
              <a:rPr lang="fr-FR">
                <a:latin typeface="Arial" pitchFamily="18"/>
              </a:rPr>
              <a:t> * </a:t>
            </a:r>
            <a:r>
              <a:rPr lang="fr-FR" b="1">
                <a:latin typeface="Arial" pitchFamily="18"/>
              </a:rPr>
              <a:t>FROM</a:t>
            </a:r>
            <a:r>
              <a:rPr lang="fr-FR">
                <a:latin typeface="Arial" pitchFamily="18"/>
              </a:rPr>
              <a:t> 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  <a:r>
              <a:rPr lang="fr-FR" b="1">
                <a:latin typeface="Arial" pitchFamily="18"/>
              </a:rPr>
              <a:t>WHERE</a:t>
            </a:r>
            <a:r>
              <a:rPr lang="fr-FR">
                <a:latin typeface="Arial" pitchFamily="18"/>
              </a:rPr>
              <a:t> id_genre </a:t>
            </a:r>
            <a:r>
              <a:rPr lang="fr-FR" b="1">
                <a:latin typeface="Arial" pitchFamily="18"/>
              </a:rPr>
              <a:t>[NOT]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IN</a:t>
            </a:r>
            <a:r>
              <a:rPr lang="fr-FR">
                <a:latin typeface="Arial" pitchFamily="18"/>
              </a:rPr>
              <a:t> </a:t>
            </a:r>
            <a:r>
              <a:rPr lang="fr-FR" b="1">
                <a:latin typeface="Arial" pitchFamily="18"/>
              </a:rPr>
              <a:t>(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	</a:t>
            </a:r>
            <a:r>
              <a:rPr lang="fr-FR" b="1">
                <a:latin typeface="Arial" pitchFamily="18"/>
              </a:rPr>
              <a:t>SELECT DISTINCT </a:t>
            </a:r>
            <a:r>
              <a:rPr lang="fr-FR">
                <a:latin typeface="Arial" pitchFamily="18"/>
              </a:rPr>
              <a:t>id_genre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	FROM </a:t>
            </a:r>
            <a:r>
              <a:rPr lang="fr-FR">
                <a:latin typeface="Arial" pitchFamily="18"/>
              </a:rPr>
              <a:t>livre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	) ;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3600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60DB69F-29D7-E5CD-74A3-0FC0743913E2}"/>
              </a:ext>
            </a:extLst>
          </p:cNvPr>
          <p:cNvSpPr/>
          <p:nvPr/>
        </p:nvSpPr>
        <p:spPr>
          <a:xfrm>
            <a:off x="0" y="7381800"/>
            <a:ext cx="864036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FAE576C-15C7-F35C-D47C-548E64010969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B5A67530-03A4-8EE0-DCE9-720DC01A2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créer / utiliser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CE181E"/>
                </a:solidFill>
                <a:latin typeface="Arial" pitchFamily="18"/>
              </a:rPr>
              <a:t>Une Vue</a:t>
            </a:r>
            <a:r>
              <a:rPr lang="fr-FR">
                <a:latin typeface="Arial" pitchFamily="18"/>
              </a:rPr>
              <a:t> est </a:t>
            </a:r>
            <a:r>
              <a:rPr lang="fr-FR">
                <a:solidFill>
                  <a:srgbClr val="CE181E"/>
                </a:solidFill>
                <a:latin typeface="Arial" pitchFamily="18"/>
              </a:rPr>
              <a:t>une table virtuelle</a:t>
            </a:r>
            <a:r>
              <a:rPr lang="fr-FR">
                <a:latin typeface="Arial" pitchFamily="18"/>
              </a:rPr>
              <a:t> issue d'une requête SQL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800" b="1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d'éviter de taper une requête très longue : la vue sert à donner un nom à la requête pour l'utiliser souvent,.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200">
                <a:latin typeface="Arial" pitchFamily="18"/>
              </a:rPr>
              <a:t>   de masquer certaines données à certains utilisateurs .</a:t>
            </a:r>
          </a:p>
        </p:txBody>
      </p:sp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2A2AEE7E-5712-9BE8-FD1F-7457323CB66E}"/>
              </a:ext>
            </a:extLst>
          </p:cNvPr>
          <p:cNvSpPr/>
          <p:nvPr/>
        </p:nvSpPr>
        <p:spPr>
          <a:xfrm>
            <a:off x="0" y="7381800"/>
            <a:ext cx="888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CF725F5B-288B-ECB5-4CC3-12DF4ACACC26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CF576512-0423-A8A3-B896-439DC499B7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43672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vues : modifier / supprimer</a:t>
            </a: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  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solidFill>
                  <a:srgbClr val="CE181E"/>
                </a:solidFill>
                <a:latin typeface="Arial" pitchFamily="18"/>
              </a:rPr>
              <a:t>CREATE </a:t>
            </a:r>
            <a:r>
              <a:rPr lang="fr-FR" sz="2200" b="1">
                <a:latin typeface="Arial" pitchFamily="18"/>
              </a:rPr>
              <a:t>VIEW </a:t>
            </a:r>
            <a:r>
              <a:rPr lang="fr-FR" sz="2200" i="1" dirty="0" err="1">
                <a:latin typeface="Arial" pitchFamily="18"/>
              </a:rPr>
              <a:t>view_nomDeLaVue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None/>
            </a:pPr>
            <a:r>
              <a:rPr lang="fr-FR" sz="2200" b="1" dirty="0">
                <a:latin typeface="Arial" pitchFamily="18"/>
              </a:rPr>
              <a:t>      SELECT * FROM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;</a:t>
            </a:r>
          </a:p>
          <a:p>
            <a:pPr marL="571680" lvl="0" indent="-57168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Modifier</a:t>
            </a:r>
            <a:r>
              <a:rPr lang="fr-FR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sz="2200" b="1" dirty="0">
                <a:latin typeface="Arial" pitchFamily="18"/>
              </a:rPr>
              <a:t>ALTER VIEW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AS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200" b="1" dirty="0">
                <a:latin typeface="Arial" pitchFamily="18"/>
              </a:rPr>
              <a:t>	SELECT …. ;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solidFill>
                  <a:srgbClr val="CE181E"/>
                </a:solidFill>
                <a:latin typeface="Arial" pitchFamily="18"/>
              </a:rPr>
              <a:t>Supprimer</a:t>
            </a:r>
            <a:r>
              <a:rPr lang="fr-FR" b="1" dirty="0">
                <a:latin typeface="Arial" pitchFamily="18"/>
              </a:rPr>
              <a:t>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sz="2200" b="1" dirty="0">
                <a:latin typeface="Arial" pitchFamily="18"/>
              </a:rPr>
              <a:t>DROP VIEW </a:t>
            </a:r>
            <a:r>
              <a:rPr lang="fr-FR" sz="2200" i="1" dirty="0" err="1">
                <a:latin typeface="Arial" pitchFamily="18"/>
              </a:rPr>
              <a:t>nomDeLaVue</a:t>
            </a:r>
            <a:r>
              <a:rPr lang="fr-FR" sz="2200" i="1" dirty="0">
                <a:latin typeface="Arial" pitchFamily="18"/>
              </a:rPr>
              <a:t> </a:t>
            </a:r>
            <a:r>
              <a:rPr lang="fr-FR" sz="2200" b="1" dirty="0">
                <a:latin typeface="Arial" pitchFamily="18"/>
              </a:rPr>
              <a:t>;</a:t>
            </a:r>
          </a:p>
        </p:txBody>
      </p:sp>
    </p:spTree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17A46DAF-1D16-EABF-A830-E1DF3153FF79}"/>
              </a:ext>
            </a:extLst>
          </p:cNvPr>
          <p:cNvSpPr/>
          <p:nvPr/>
        </p:nvSpPr>
        <p:spPr>
          <a:xfrm>
            <a:off x="0" y="7381800"/>
            <a:ext cx="912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BB5069C-AF5D-64F2-04D3-DD6F9487658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D03CC5B7-3213-CD05-2070-2D49AF86D0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vues : limites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Toujours une requête de sélection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12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Une vue : une requête (possibilité d’imbriquer)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 name="Slide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C8594B2B-2A7E-AC7B-48AF-16FBAA6B5A05}"/>
              </a:ext>
            </a:extLst>
          </p:cNvPr>
          <p:cNvSpPr/>
          <p:nvPr/>
        </p:nvSpPr>
        <p:spPr>
          <a:xfrm>
            <a:off x="0" y="7381800"/>
            <a:ext cx="936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7EF06015-A00F-87D8-0CDA-ED85953EFF33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3BFC5D0E-8C2D-8A4D-BF53-029D3F8655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Ensemble d’instruction de manipulation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>
                <a:latin typeface="Arial" pitchFamily="18"/>
              </a:rPr>
              <a:t>(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INSERT, UPDATE, DELETE</a:t>
            </a:r>
            <a:r>
              <a:rPr lang="fr-FR" sz="2400">
                <a:latin typeface="Arial" pitchFamily="18"/>
              </a:rPr>
              <a:t>) qui peuvent être exécutés par un simple appel</a:t>
            </a:r>
            <a:r>
              <a:rPr lang="fr-FR" sz="2400" b="1" i="1">
                <a:latin typeface="Arial" pitchFamily="18"/>
              </a:rPr>
              <a:t>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sz="2400" b="1" i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sz="2400" i="1">
                <a:latin typeface="Arial" pitchFamily="18"/>
              </a:rPr>
              <a:t>L’appel diffère d’un SGBD à l’autre :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 i="1">
                <a:latin typeface="Arial" pitchFamily="18"/>
              </a:rPr>
              <a:t> (EXEC –SQL Server, CALL -MySQL, ...)</a:t>
            </a:r>
          </a:p>
        </p:txBody>
      </p:sp>
    </p:spTree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 name="Slide2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EB5E2416-AF13-423F-2389-4CF02F67212A}"/>
              </a:ext>
            </a:extLst>
          </p:cNvPr>
          <p:cNvSpPr/>
          <p:nvPr/>
        </p:nvSpPr>
        <p:spPr>
          <a:xfrm>
            <a:off x="0" y="7381800"/>
            <a:ext cx="960048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6DF59F81-D095-0CD6-8268-0A9C7CA272C5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069DA175-ED0B-525B-F5DA-DEFE879DD7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2840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 dirty="0">
                <a:solidFill>
                  <a:srgbClr val="FF0000"/>
                </a:solidFill>
                <a:latin typeface="Arial" pitchFamily="18"/>
              </a:rPr>
              <a:t>Les procédures stockées (</a:t>
            </a:r>
            <a:r>
              <a:rPr lang="fr-FR" i="1" dirty="0">
                <a:solidFill>
                  <a:srgbClr val="FF0000"/>
                </a:solidFill>
                <a:latin typeface="Arial" pitchFamily="18"/>
              </a:rPr>
              <a:t>approche</a:t>
            </a:r>
            <a:r>
              <a:rPr lang="fr-FR" dirty="0">
                <a:solidFill>
                  <a:srgbClr val="FF0000"/>
                </a:solidFill>
                <a:latin typeface="Arial" pitchFamily="18"/>
              </a:rPr>
              <a:t>)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b="1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 dirty="0">
                <a:latin typeface="Arial" pitchFamily="18"/>
              </a:rPr>
              <a:t>Exemple de procédure stockée :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DELIMITER //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CREATE PROCEDURE </a:t>
            </a:r>
            <a:r>
              <a:rPr lang="fr-FR" dirty="0" err="1">
                <a:latin typeface="Arial" pitchFamily="18"/>
              </a:rPr>
              <a:t>nomProcedure</a:t>
            </a:r>
            <a:r>
              <a:rPr lang="fr-FR" dirty="0">
                <a:latin typeface="Arial" pitchFamily="18"/>
              </a:rPr>
              <a:t>()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BEGIN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 dirty="0">
                <a:latin typeface="Arial" pitchFamily="18"/>
              </a:rPr>
              <a:t>	</a:t>
            </a:r>
            <a:r>
              <a:rPr lang="fr-FR" i="1" dirty="0">
                <a:latin typeface="Arial" pitchFamily="18"/>
              </a:rPr>
              <a:t>...Requête SQL</a:t>
            </a:r>
          </a:p>
          <a:p>
            <a:pPr lvl="0" algn="just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latin typeface="Arial" pitchFamily="18"/>
              </a:rPr>
              <a:t>END//</a:t>
            </a:r>
            <a:endParaRPr lang="fr-FR" b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0FFD6352-F671-2FA4-D479-731213D72E1B}"/>
              </a:ext>
            </a:extLst>
          </p:cNvPr>
          <p:cNvSpPr/>
          <p:nvPr/>
        </p:nvSpPr>
        <p:spPr>
          <a:xfrm>
            <a:off x="0" y="7381800"/>
            <a:ext cx="98406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F92F891B-0139-09C9-D4DE-0DAD317A4590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Utilisation avancée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E605D59-13E0-FAEF-84CD-EFE568E623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64836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Les optimisations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7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100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Vérifier la charges des requêtes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r>
              <a:rPr lang="fr-FR" b="1">
                <a:latin typeface="Arial" pitchFamily="18"/>
              </a:rPr>
              <a:t>Sauvegarder les données ? Archiver ?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</a:pPr>
            <a:endParaRPr lang="fr-FR" b="1">
              <a:latin typeface="Arial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8F53D044-B031-54BD-B038-2F34B30D97D6}"/>
              </a:ext>
            </a:extLst>
          </p:cNvPr>
          <p:cNvSpPr/>
          <p:nvPr/>
        </p:nvSpPr>
        <p:spPr>
          <a:xfrm>
            <a:off x="0" y="7381800"/>
            <a:ext cx="120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3B0FF3D-EBC0-BDD9-62EB-32D1B971279B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E3D08774-433A-0A8A-9FFC-3B10379765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6560" y="1512000"/>
            <a:ext cx="9379440" cy="5138640"/>
          </a:xfrm>
          <a:noFill/>
        </p:spPr>
        <p:txBody>
          <a:bodyPr/>
          <a:lstStyle/>
          <a:p>
            <a:pPr lvl="1" algn="ctr">
              <a:buNone/>
            </a:pPr>
            <a:r>
              <a:rPr lang="fr-FR" dirty="0">
                <a:solidFill>
                  <a:srgbClr val="FF0000"/>
                </a:solidFill>
              </a:rPr>
              <a:t>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Font typeface="OpenSymbol"/>
              <a:buChar char="✔"/>
            </a:pPr>
            <a:r>
              <a:rPr lang="fr-FR" dirty="0">
                <a:latin typeface="Arial" pitchFamily="18"/>
              </a:rPr>
              <a:t>Une base de données ?	</a:t>
            </a:r>
          </a:p>
          <a:p>
            <a:pPr marL="457200" lvl="3" indent="-457200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400" dirty="0"/>
              <a:t>    1) Une base de données est </a:t>
            </a:r>
            <a:r>
              <a:rPr lang="fr-FR" sz="2400" u="sng" dirty="0">
                <a:solidFill>
                  <a:srgbClr val="CE181E"/>
                </a:solidFill>
              </a:rPr>
              <a:t>une collection de données</a:t>
            </a:r>
            <a:r>
              <a:rPr lang="fr-FR" sz="2400" dirty="0"/>
              <a:t> organisées de façon à être facilement accessibles, administrées et mises à jour.</a:t>
            </a:r>
          </a:p>
          <a:p>
            <a:pPr marL="457200" lvl="0" indent="-457200">
              <a:buNone/>
            </a:pPr>
            <a:r>
              <a:rPr lang="fr-FR" sz="2400" dirty="0">
                <a:latin typeface="Arial" pitchFamily="18"/>
              </a:rPr>
              <a:t>    2) Les bases de données peuvent être </a:t>
            </a:r>
            <a:r>
              <a:rPr lang="fr-FR" sz="2400" u="sng" dirty="0">
                <a:solidFill>
                  <a:srgbClr val="CE181E"/>
                </a:solidFill>
                <a:latin typeface="Arial" pitchFamily="18"/>
              </a:rPr>
              <a:t>classées</a:t>
            </a:r>
            <a:r>
              <a:rPr lang="fr-FR" sz="2400" dirty="0">
                <a:latin typeface="Arial" pitchFamily="18"/>
              </a:rPr>
              <a:t> par le type de contenu qu’elles renferment : 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bibliographique, full </a:t>
            </a:r>
            <a:r>
              <a:rPr lang="fr-FR" sz="2400" dirty="0" err="1">
                <a:solidFill>
                  <a:srgbClr val="0066B3"/>
                </a:solidFill>
                <a:latin typeface="Arial" pitchFamily="18"/>
              </a:rPr>
              <a:t>text</a:t>
            </a:r>
            <a:r>
              <a:rPr lang="fr-FR" sz="2400" dirty="0">
                <a:solidFill>
                  <a:srgbClr val="0066B3"/>
                </a:solidFill>
                <a:latin typeface="Arial" pitchFamily="18"/>
              </a:rPr>
              <a:t>, images ou des nombres….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i="1" dirty="0">
              <a:latin typeface="Arial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4FE3F-367F-48BC-96D6-587C43ADD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023D8-938F-44CD-F9F7-FF3F532B92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2000" y="1584000"/>
            <a:ext cx="8712000" cy="1944000"/>
          </a:xfrm>
        </p:spPr>
        <p:txBody>
          <a:bodyPr/>
          <a:lstStyle/>
          <a:p>
            <a:pPr lvl="0" algn="ctr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None/>
            </a:pPr>
            <a:r>
              <a:rPr lang="fr-FR" sz="2800"/>
              <a:t>L'outil SQL Explain :- </a:t>
            </a:r>
            <a:r>
              <a:rPr lang="fr-FR" sz="1800" i="1">
                <a:solidFill>
                  <a:srgbClr val="21409A"/>
                </a:solidFill>
              </a:rPr>
              <a:t>The EXPLAIN</a:t>
            </a:r>
            <a:r>
              <a:rPr lang="fr-FR" sz="1800">
                <a:solidFill>
                  <a:srgbClr val="21409A"/>
                </a:solidFill>
              </a:rPr>
              <a:t> statement provides information about how MySQL executes statements. ... EXPLAIN returns a</a:t>
            </a:r>
            <a:r>
              <a:rPr lang="fr-FR" sz="1800">
                <a:solidFill>
                  <a:srgbClr val="CE181E"/>
                </a:solidFill>
              </a:rPr>
              <a:t> row of information</a:t>
            </a:r>
            <a:r>
              <a:rPr lang="fr-FR" sz="1800">
                <a:solidFill>
                  <a:srgbClr val="21409A"/>
                </a:solidFill>
              </a:rPr>
              <a:t> for each table used in the SELECT statement.</a:t>
            </a:r>
          </a:p>
          <a:p>
            <a:pPr lvl="0">
              <a:buNone/>
            </a:pPr>
            <a:r>
              <a:rPr lang="fr-FR" sz="2800">
                <a:solidFill>
                  <a:srgbClr val="CE181E"/>
                </a:solidFill>
              </a:rPr>
              <a:t>EXPLAIN</a:t>
            </a:r>
            <a:r>
              <a:rPr lang="fr-FR" sz="2800"/>
              <a:t> select * from nom_table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06A206-960E-50A4-03D8-CE58BF853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3960000"/>
            <a:ext cx="8242920" cy="122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E813FD-9AE7-B0F5-1A33-BEBA8E84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7240" y="5544000"/>
            <a:ext cx="8294760" cy="1224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1.xml><?xml version="1.0" encoding="utf-8"?>
<p:sld xmlns:a="http://purl.oclc.org/ooxml/drawingml/main" xmlns:r="http://purl.oclc.org/ooxml/officeDocument/relationships" xmlns:p="http://purl.oclc.org/ooxml/presentationml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8B4E2-0B2D-581D-F41F-800174887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B98AE-519D-BCB6-480D-5D6B4D83FD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512000"/>
            <a:ext cx="6480000" cy="1080000"/>
          </a:xfrm>
        </p:spPr>
        <p:txBody>
          <a:bodyPr/>
          <a:lstStyle/>
          <a:p>
            <a:pPr lvl="0">
              <a:buNone/>
            </a:pPr>
            <a:r>
              <a:rPr lang="fr-FR" sz="2800">
                <a:solidFill>
                  <a:srgbClr val="FF3333"/>
                </a:solidFill>
              </a:rPr>
              <a:t>Les optimisations</a:t>
            </a:r>
          </a:p>
          <a:p>
            <a:pPr lvl="0">
              <a:buFont typeface="OpenSymbol"/>
              <a:buChar char="✔"/>
            </a:pPr>
            <a:r>
              <a:rPr lang="fr-FR" sz="1800"/>
              <a:t>Charge de la requête SQL</a:t>
            </a:r>
          </a:p>
          <a:p>
            <a:pPr lvl="0">
              <a:buFont typeface="OpenSymbol"/>
              <a:buChar char="✔"/>
            </a:pPr>
            <a:r>
              <a:rPr lang="fr-FR" sz="1800"/>
              <a:t>Interpréter les indicateurs Explain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661CF7C-1739-221B-CCA9-D7CFC817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9071640" cy="2160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2.xml><?xml version="1.0" encoding="utf-8"?>
<p:sld xmlns:a="http://purl.oclc.org/ooxml/drawingml/main" xmlns:r="http://purl.oclc.org/ooxml/officeDocument/relationships" xmlns:p="http://purl.oclc.org/ooxml/presentationml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07B88-F9BC-D1E5-7221-E2E7CECDE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E2E6B-38E3-C611-84AD-5A27804F7D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072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Sauvegarder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29E397-1DF4-FBE7-015A-CA401C740AF7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296640" y="2146680"/>
            <a:ext cx="9071640" cy="3746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1">
              <a:spcBef>
                <a:spcPts val="1417"/>
              </a:spcBef>
              <a:spcAft>
                <a:spcPts val="0"/>
              </a:spcAft>
              <a:buNone/>
            </a:pPr>
            <a:r>
              <a:rPr lang="fr-FR" sz="2600" dirty="0">
                <a:latin typeface="Liberation Sans" pitchFamily="18"/>
              </a:rPr>
              <a:t>--all-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ALLBD_Backup.sql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 err="1">
                <a:latin typeface="Liberation Sans" pitchFamily="18"/>
              </a:rPr>
              <a:t>mysqldump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--user=</a:t>
            </a:r>
            <a:r>
              <a:rPr lang="fr-FR" sz="2600" dirty="0" err="1">
                <a:latin typeface="Liberation Sans" pitchFamily="18"/>
              </a:rPr>
              <a:t>mon_user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password</a:t>
            </a:r>
            <a:r>
              <a:rPr lang="fr-FR" sz="2600" dirty="0">
                <a:latin typeface="Liberation Sans" pitchFamily="18"/>
              </a:rPr>
              <a:t>=</a:t>
            </a:r>
            <a:r>
              <a:rPr lang="fr-FR" sz="2600" dirty="0" err="1">
                <a:latin typeface="Liberation Sans" pitchFamily="18"/>
              </a:rPr>
              <a:t>mon_password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600" dirty="0">
                <a:latin typeface="Liberation Sans" pitchFamily="18"/>
              </a:rPr>
              <a:t>--</a:t>
            </a:r>
            <a:r>
              <a:rPr lang="fr-FR" sz="2600" dirty="0" err="1">
                <a:latin typeface="Liberation Sans" pitchFamily="18"/>
              </a:rPr>
              <a:t>databases</a:t>
            </a:r>
            <a:r>
              <a:rPr lang="fr-FR" sz="2600" dirty="0">
                <a:latin typeface="Liberation Sans" pitchFamily="18"/>
              </a:rPr>
              <a:t> </a:t>
            </a:r>
            <a:r>
              <a:rPr lang="fr-FR" sz="2600" dirty="0" err="1">
                <a:latin typeface="Liberation Sans" pitchFamily="18"/>
              </a:rPr>
              <a:t>nom_de_la_base</a:t>
            </a:r>
            <a:r>
              <a:rPr lang="fr-FR" sz="2600" dirty="0">
                <a:latin typeface="Liberation Sans" pitchFamily="18"/>
              </a:rPr>
              <a:t> &gt; </a:t>
            </a:r>
            <a:r>
              <a:rPr lang="fr-FR" sz="2600" dirty="0" err="1">
                <a:latin typeface="Liberation Sans" pitchFamily="18"/>
              </a:rPr>
              <a:t>BD_name_Backup.sql</a:t>
            </a:r>
            <a:endParaRPr lang="fr-FR" sz="2600" dirty="0">
              <a:latin typeface="Liberation Sans" pitchFamily="18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endParaRPr lang="fr-FR" sz="26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purl.oclc.org/ooxml/drawingml/main" xmlns:r="http://purl.oclc.org/ooxml/officeDocument/relationships" xmlns:p="http://purl.oclc.org/ooxml/presentationml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4F69-4C59-A6FC-8CB7-D25E8E7AD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E234D-C570-4C73-16FE-A8D22BCE8E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9216000" cy="209088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b="1">
                <a:solidFill>
                  <a:srgbClr val="FF3333"/>
                </a:solidFill>
                <a:latin typeface="Arial" pitchFamily="18"/>
              </a:rPr>
              <a:t>Restaurez les 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91925-C195-9BC8-C2E0-51870BF4F33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503999" y="2520000"/>
            <a:ext cx="9071640" cy="3629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 --password=password &lt; file_Backup.sql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Mysql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--user=user_name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>
                <a:latin typeface="Liberation Sans" pitchFamily="18"/>
              </a:rPr>
              <a:t>--password=password database_name &lt; file_Backup.sql</a:t>
            </a:r>
          </a:p>
        </p:txBody>
      </p:sp>
    </p:spTree>
  </p:cSld>
  <p:clrMapOvr>
    <a:masterClrMapping/>
  </p:clrMapOvr>
</p:sld>
</file>

<file path=ppt/slides/slide54.xml><?xml version="1.0" encoding="utf-8"?>
<p:sld xmlns:a="http://purl.oclc.org/ooxml/drawingml/main" xmlns:r="http://purl.oclc.org/ooxml/officeDocument/relationships" xmlns:p="http://purl.oclc.org/ooxml/presentationml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330DC-5F9B-BCA8-5ADA-9E03331F1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72000"/>
            <a:ext cx="8460000" cy="1260000"/>
          </a:xfrm>
        </p:spPr>
        <p:txBody>
          <a:bodyPr/>
          <a:lstStyle/>
          <a:p>
            <a:pPr lvl="0" hangingPunct="1">
              <a:spcBef>
                <a:spcPts val="1729"/>
              </a:spcBef>
            </a:pPr>
            <a:r>
              <a:rPr lang="fr-FR" sz="4400"/>
              <a:t>Utilisation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CE88A-13C8-8527-CDF8-8295D797A4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999" y="1768680"/>
            <a:ext cx="4426920" cy="2090880"/>
          </a:xfrm>
        </p:spPr>
        <p:txBody>
          <a:bodyPr/>
          <a:lstStyle/>
          <a:p>
            <a:pPr lvl="0" hangingPunct="1"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271068-ADC2-82DC-6423-2069E3A857AD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360000" y="1512000"/>
            <a:ext cx="6768000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Ctr="0">
            <a:noAutofit/>
          </a:bodyPr>
          <a:lstStyle/>
          <a:p>
            <a:pPr marL="457200" lvl="0" indent="-457200">
              <a:buNone/>
            </a:pPr>
            <a:r>
              <a:rPr lang="fr-FR" b="1">
                <a:solidFill>
                  <a:srgbClr val="FF3333"/>
                </a:solidFill>
              </a:rPr>
              <a:t>Compresser la sauvegarde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3AA296-27EC-49AF-D7CC-ECC3976F76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360" y="2373120"/>
            <a:ext cx="9575640" cy="2090880"/>
          </a:xfrm>
          <a:solidFill>
            <a:srgbClr val="FFFFFF"/>
          </a:solidFill>
        </p:spPr>
        <p:txBody>
          <a:bodyPr/>
          <a:lstStyle/>
          <a:p>
            <a:pPr lvl="0">
              <a:spcBef>
                <a:spcPts val="1417"/>
              </a:spcBef>
              <a:spcAft>
                <a:spcPts val="0"/>
              </a:spcAft>
              <a:buFont typeface="OpenSymbol"/>
              <a:buChar char="✔"/>
            </a:pPr>
            <a:r>
              <a:rPr lang="fr-FR" sz="2800">
                <a:latin typeface="Liberation Sans" pitchFamily="18"/>
              </a:rPr>
              <a:t>mysqldump &lt;commandes&gt; | gzip &gt; archive_file_name.sql.gz</a:t>
            </a:r>
          </a:p>
        </p:txBody>
      </p:sp>
    </p:spTree>
  </p:cSld>
  <p:clrMapOvr>
    <a:masterClrMapping/>
  </p:clrMapOvr>
</p:sld>
</file>

<file path=ppt/slides/slide55.xml><?xml version="1.0" encoding="utf-8"?>
<p:sld xmlns:a="http://purl.oclc.org/ooxml/drawingml/main" xmlns:r="http://purl.oclc.org/ooxml/officeDocument/relationships" xmlns:p="http://purl.oclc.org/ooxml/presentationml/main">
  <p:cSld name="page1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EFF1CD8-22F4-946D-C153-805EDD7EB590}"/>
              </a:ext>
            </a:extLst>
          </p:cNvPr>
          <p:cNvSpPr/>
          <p:nvPr/>
        </p:nvSpPr>
        <p:spPr>
          <a:xfrm>
            <a:off x="0" y="7381800"/>
            <a:ext cx="1008072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07447B38-732A-18B5-4F65-F245EC9BA0A1}"/>
              </a:ext>
            </a:extLst>
          </p:cNvPr>
          <p:cNvSpPr txBox="1"/>
          <p:nvPr/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 cap="flat">
            <a:noFill/>
          </a:ln>
        </p:spPr>
        <p:txBody>
          <a:bodyPr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AA87F28-4D99-4C83-8632-A76FF81B142E}" type="slidenum">
              <a:rPr/>
              <a:t>55</a:t>
            </a:fld>
            <a:endParaRPr lang="fr-FR" sz="1800" b="0" i="0" u="none" strike="noStrike" kern="0" spc="0" baseline="0%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onnecteur droit 1">
            <a:extLst>
              <a:ext uri="{FF2B5EF4-FFF2-40B4-BE49-F238E27FC236}">
                <a16:creationId xmlns:a16="http://schemas.microsoft.com/office/drawing/2014/main" id="{0735DE12-B26B-C661-3803-CD9831808C25}"/>
              </a:ext>
            </a:extLst>
          </p:cNvPr>
          <p:cNvSpPr/>
          <p:nvPr/>
        </p:nvSpPr>
        <p:spPr>
          <a:xfrm>
            <a:off x="0" y="612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2">
            <a:extLst>
              <a:ext uri="{FF2B5EF4-FFF2-40B4-BE49-F238E27FC236}">
                <a16:creationId xmlns:a16="http://schemas.microsoft.com/office/drawing/2014/main" id="{B75D94A5-1F97-7E95-19F7-2E0CCBE3D4F6}"/>
              </a:ext>
            </a:extLst>
          </p:cNvPr>
          <p:cNvSpPr/>
          <p:nvPr/>
        </p:nvSpPr>
        <p:spPr>
          <a:xfrm>
            <a:off x="0" y="6300000"/>
            <a:ext cx="1008000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18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C70B2-6B23-D809-B2D0-EE3E3013CAEE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22FD530A-93B0-A6F2-FA98-FD26173D1390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ctr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spc="0" baseline="0%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spc="0" baseline="0%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BED1B7-955E-D20C-C96B-42A3C6E550AF}"/>
              </a:ext>
            </a:extLst>
          </p:cNvPr>
          <p:cNvSpPr/>
          <p:nvPr/>
        </p:nvSpPr>
        <p:spPr>
          <a:xfrm>
            <a:off x="216000" y="0"/>
            <a:ext cx="9864720" cy="3960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wrap="none" lIns="90000" tIns="45000" rIns="90000" bIns="45000" anchor="t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7">
            <a:extLst>
              <a:ext uri="{FF2B5EF4-FFF2-40B4-BE49-F238E27FC236}">
                <a16:creationId xmlns:a16="http://schemas.microsoft.com/office/drawing/2014/main" id="{D7B79AEB-DD4E-1037-A675-F96F7DAD9272}"/>
              </a:ext>
            </a:extLst>
          </p:cNvPr>
          <p:cNvSpPr/>
          <p:nvPr/>
        </p:nvSpPr>
        <p:spPr>
          <a:xfrm>
            <a:off x="216000" y="0"/>
            <a:ext cx="360" cy="75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*/ f7 f0 1"/>
              <a:gd name="f12" fmla="?: f8 f3 1"/>
              <a:gd name="f13" fmla="?: f9 f4 1"/>
              <a:gd name="f14" fmla="?: f10 f5 1"/>
              <a:gd name="f15" fmla="*/ f11 1 f2"/>
              <a:gd name="f16" fmla="*/ f12 1 21600"/>
              <a:gd name="f17" fmla="*/ f13 1 21600"/>
              <a:gd name="f18" fmla="*/ 21600 f12 1"/>
              <a:gd name="f19" fmla="*/ 21600 f13 1"/>
              <a:gd name="f20" fmla="+- f15 0 f1"/>
              <a:gd name="f21" fmla="min f17 f16"/>
              <a:gd name="f22" fmla="*/ f18 1 f14"/>
              <a:gd name="f23" fmla="*/ f19 1 f14"/>
              <a:gd name="f24" fmla="val f22"/>
              <a:gd name="f25" fmla="val f23"/>
              <a:gd name="f26" fmla="*/ f6 f21 1"/>
              <a:gd name="f27" fmla="*/ f24 f21 1"/>
              <a:gd name="f28" fmla="*/ f25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6" y="f26"/>
              </a:cxn>
              <a:cxn ang="f20">
                <a:pos x="f27" y="f28"/>
              </a:cxn>
            </a:cxnLst>
            <a:rect l="f26" t="f26" r="f27" b="f28"/>
            <a:pathLst>
              <a:path>
                <a:moveTo>
                  <a:pt x="f26" y="f26"/>
                </a:moveTo>
                <a:lnTo>
                  <a:pt x="f27" y="f28"/>
                </a:lnTo>
              </a:path>
            </a:pathLst>
          </a:custGeom>
          <a:noFill/>
          <a:ln w="36000" cap="flat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%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8">
            <a:extLst>
              <a:ext uri="{FF2B5EF4-FFF2-40B4-BE49-F238E27FC236}">
                <a16:creationId xmlns:a16="http://schemas.microsoft.com/office/drawing/2014/main" id="{27A220D1-87B2-9434-884B-9B85B2ABEE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3060360"/>
            <a:ext cx="1800000" cy="1805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rme libre 9">
            <a:extLst>
              <a:ext uri="{FF2B5EF4-FFF2-40B4-BE49-F238E27FC236}">
                <a16:creationId xmlns:a16="http://schemas.microsoft.com/office/drawing/2014/main" id="{4331E104-15A1-183A-5BEC-56FD96BC9152}"/>
              </a:ext>
            </a:extLst>
          </p:cNvPr>
          <p:cNvSpPr/>
          <p:nvPr/>
        </p:nvSpPr>
        <p:spPr>
          <a:xfrm>
            <a:off x="-111240" y="1250640"/>
            <a:ext cx="10119960" cy="745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ctr" anchorCtr="1" compatLnSpc="0">
            <a:spAutoFit/>
          </a:bodyPr>
          <a:lstStyle/>
          <a:p>
            <a:pPr marL="0" marR="0" lvl="0" indent="0" algn="ctr" rtl="0" hangingPunct="1">
              <a:lnSpc>
                <a:spcPct val="100%"/>
              </a:lnSpc>
              <a:spcBef>
                <a:spcPts val="1729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Noto Sans CJK SC Regular" pitchFamily="2"/>
                <a:cs typeface="FreeSans" pitchFamily="2"/>
              </a:rPr>
              <a:t>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2792F-15B4-AD77-42EE-2F55C22B6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D3CB0-2626-2504-E3DA-B1BB8FBD5F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60" y="1725120"/>
            <a:ext cx="9071640" cy="4610880"/>
          </a:xfrm>
        </p:spPr>
        <p:txBody>
          <a:bodyPr/>
          <a:lstStyle/>
          <a:p>
            <a:pPr lvl="0">
              <a:buNone/>
            </a:pPr>
            <a:endParaRPr lang="fr-FR" sz="2400" dirty="0"/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Un SGBD ?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Système de Gestion de Bases de Données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endParaRPr lang="fr-FR" sz="1800" dirty="0"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dirty="0">
                <a:latin typeface="Arial" pitchFamily="18"/>
              </a:rPr>
              <a:t>Le SQL ?</a:t>
            </a:r>
          </a:p>
          <a:p>
            <a:pPr lvl="0">
              <a:buFont typeface="OpenSymbol"/>
              <a:buChar char="✔"/>
            </a:pP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 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Structured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Query</a:t>
            </a:r>
            <a:r>
              <a:rPr lang="fr-FR" i="1" dirty="0">
                <a:solidFill>
                  <a:srgbClr val="0066B3"/>
                </a:solidFill>
                <a:latin typeface="Arial" pitchFamily="18"/>
              </a:rPr>
              <a:t> </a:t>
            </a:r>
            <a:r>
              <a:rPr lang="fr-FR" i="1" dirty="0" err="1">
                <a:solidFill>
                  <a:srgbClr val="0066B3"/>
                </a:solidFill>
                <a:latin typeface="Arial" pitchFamily="18"/>
              </a:rPr>
              <a:t>Language</a:t>
            </a:r>
            <a:endParaRPr lang="fr-FR" i="1" dirty="0">
              <a:solidFill>
                <a:srgbClr val="0066B3"/>
              </a:solidFill>
              <a:latin typeface="Arial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A56FAA78-D978-F68F-1AA6-12A18B0B0F3E}"/>
              </a:ext>
            </a:extLst>
          </p:cNvPr>
          <p:cNvSpPr/>
          <p:nvPr/>
        </p:nvSpPr>
        <p:spPr>
          <a:xfrm>
            <a:off x="0" y="7381800"/>
            <a:ext cx="1440000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90CCC865-7413-DE74-F640-0B5A80DD9B0F}"/>
              </a:ext>
            </a:extLst>
          </p:cNvPr>
          <p:cNvSpPr/>
          <p:nvPr/>
        </p:nvSpPr>
        <p:spPr>
          <a:xfrm>
            <a:off x="-19440" y="31068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F9AD4E71-A3E1-1074-7F8F-8AFDDC8CB2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solidFill>
                  <a:srgbClr val="FF0000"/>
                </a:solidFill>
                <a:latin typeface="Arial" pitchFamily="18"/>
              </a:rPr>
              <a:t>Historique, versions et normalisation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1970 : Invention du langage par IBM.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1982-1989 : SQL 1.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1992 : SQL 2 : </a:t>
            </a:r>
            <a:r>
              <a:rPr lang="fr-FR" sz="2000">
                <a:latin typeface="Arial" pitchFamily="18"/>
              </a:rPr>
              <a:t>Est </a:t>
            </a:r>
            <a:r>
              <a:rPr lang="fr-CA" sz="2000">
                <a:latin typeface="Arial" pitchFamily="18"/>
              </a:rPr>
              <a:t>développé à partir de SEQUEL de IBM 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>
                <a:latin typeface="Arial" pitchFamily="18"/>
              </a:rPr>
              <a:t>1999 : SQL 3 : </a:t>
            </a:r>
            <a:r>
              <a:rPr lang="fr-FR" sz="2000">
                <a:latin typeface="Arial" pitchFamily="18"/>
              </a:rPr>
              <a:t>SQL3 supporte bien sûr la norme précédente SQL2 (compatibilité ascendante) mais propose également des extensions objets.</a:t>
            </a:r>
          </a:p>
          <a:p>
            <a:pPr lvl="0" algn="l" hangingPunct="1">
              <a:lnSpc>
                <a:spcPct val="90%"/>
              </a:lnSpc>
              <a:spcBef>
                <a:spcPts val="697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CA" sz="2000">
                <a:latin typeface="Arial" pitchFamily="18"/>
              </a:rPr>
              <a:t> * 4 niveaux de complexité :Entry ,Transitional, Intermediate et  Full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CA" sz="2000">
                <a:solidFill>
                  <a:srgbClr val="CE181E"/>
                </a:solidFill>
                <a:latin typeface="Arial" pitchFamily="18"/>
              </a:rPr>
              <a:t>**Chaque implémentation de SQL doit maintenir au moins le niveau « Entry »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>
                <a:latin typeface="Arial" pitchFamily="18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290A3-BAA9-734B-50A7-26DA8F793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360" y="180000"/>
            <a:ext cx="8460000" cy="1260000"/>
          </a:xfrm>
        </p:spPr>
        <p:txBody>
          <a:bodyPr/>
          <a:lstStyle/>
          <a:p>
            <a:pPr lvl="0"/>
            <a:r>
              <a:rPr lang="fr-FR" sz="4400"/>
              <a:t>SGBD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4F7D7-63DD-198C-A1A1-1907997FAA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359" y="1800000"/>
            <a:ext cx="9071640" cy="4896000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Un système de gestion de base de données</a:t>
            </a:r>
            <a:r>
              <a:rPr lang="fr-FR" sz="2400" b="1">
                <a:latin typeface="Arial" pitchFamily="18"/>
              </a:rPr>
              <a:t> </a:t>
            </a:r>
            <a:r>
              <a:rPr lang="fr-FR" sz="2400" b="1">
                <a:solidFill>
                  <a:srgbClr val="CE181E"/>
                </a:solidFill>
                <a:latin typeface="Arial" pitchFamily="18"/>
              </a:rPr>
              <a:t>(SGBD)</a:t>
            </a:r>
            <a:r>
              <a:rPr lang="fr-FR" sz="2400" b="1">
                <a:latin typeface="Arial" pitchFamily="18"/>
              </a:rPr>
              <a:t> </a:t>
            </a:r>
            <a:r>
              <a:rPr lang="fr-FR" sz="2400">
                <a:latin typeface="Arial" pitchFamily="18"/>
              </a:rPr>
              <a:t>:-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>
                <a:latin typeface="Arial" pitchFamily="18"/>
              </a:rPr>
              <a:t>Est une application qui sert comme son nom l'indique à stocker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sz="2400">
                <a:latin typeface="Arial" pitchFamily="18"/>
              </a:rPr>
              <a:t> et accéder à des données.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MySQL</a:t>
            </a:r>
            <a:r>
              <a:rPr lang="fr-FR" sz="2400">
                <a:latin typeface="Arial" pitchFamily="34"/>
                <a:cs typeface="Arial" pitchFamily="34"/>
              </a:rPr>
              <a:t> : Sous licence GPL (gratuite) performante quoique légèrement incomplète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PostgreSQL</a:t>
            </a:r>
            <a:r>
              <a:rPr lang="fr-FR" sz="2400">
                <a:solidFill>
                  <a:srgbClr val="CE181E"/>
                </a:solidFill>
                <a:latin typeface="Arial" pitchFamily="34"/>
                <a:cs typeface="Arial" pitchFamily="34"/>
              </a:rPr>
              <a:t> </a:t>
            </a:r>
            <a:r>
              <a:rPr lang="fr-FR" sz="2400">
                <a:latin typeface="Arial" pitchFamily="34"/>
                <a:cs typeface="Arial" pitchFamily="34"/>
              </a:rPr>
              <a:t>: (PSQL) Egalement Open Source performante et offrant de nombreuses fonctionnalités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CE181E"/>
                </a:solidFill>
                <a:latin typeface="Arial" pitchFamily="34"/>
                <a:cs typeface="Arial" pitchFamily="34"/>
              </a:rPr>
              <a:t>Oracle</a:t>
            </a:r>
            <a:r>
              <a:rPr lang="fr-FR" sz="2400">
                <a:latin typeface="Arial" pitchFamily="34"/>
                <a:cs typeface="Arial" pitchFamily="34"/>
              </a:rPr>
              <a:t> : La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DB2</a:t>
            </a:r>
            <a:r>
              <a:rPr lang="fr-FR" sz="2400">
                <a:latin typeface="Arial" pitchFamily="34"/>
                <a:cs typeface="Arial" pitchFamily="34"/>
              </a:rPr>
              <a:t> (IBM): Une autre base de données professionnelle</a:t>
            </a: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Font typeface="OpenSymbol"/>
              <a:buChar char="✔"/>
            </a:pPr>
            <a:r>
              <a:rPr lang="fr-FR" sz="2400" b="1">
                <a:solidFill>
                  <a:srgbClr val="ED1C24"/>
                </a:solidFill>
                <a:latin typeface="Arial" pitchFamily="34"/>
                <a:cs typeface="Arial" pitchFamily="34"/>
              </a:rPr>
              <a:t>SQL Server</a:t>
            </a:r>
            <a:r>
              <a:rPr lang="fr-FR" sz="2400">
                <a:latin typeface="Arial" pitchFamily="34"/>
                <a:cs typeface="Arial" pitchFamily="34"/>
              </a:rPr>
              <a:t> (MS): La solution proposée par Microsoft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1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B">
            <a:extLst>
              <a:ext uri="{FF2B5EF4-FFF2-40B4-BE49-F238E27FC236}">
                <a16:creationId xmlns:a16="http://schemas.microsoft.com/office/drawing/2014/main" id="{65A58CFE-CCF0-4715-8B67-BF8BA8F9579F}"/>
              </a:ext>
            </a:extLst>
          </p:cNvPr>
          <p:cNvSpPr/>
          <p:nvPr/>
        </p:nvSpPr>
        <p:spPr>
          <a:xfrm>
            <a:off x="0" y="7381800"/>
            <a:ext cx="1920239" cy="177840"/>
          </a:xfrm>
          <a:prstGeom prst="rect">
            <a:avLst/>
          </a:prstGeo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1">
            <a:extLst>
              <a:ext uri="{FF2B5EF4-FFF2-40B4-BE49-F238E27FC236}">
                <a16:creationId xmlns:a16="http://schemas.microsoft.com/office/drawing/2014/main" id="{DCB52EA3-0FC9-9EF5-929B-74F1142422A9}"/>
              </a:ext>
            </a:extLst>
          </p:cNvPr>
          <p:cNvSpPr/>
          <p:nvPr/>
        </p:nvSpPr>
        <p:spPr>
          <a:xfrm>
            <a:off x="-19440" y="263160"/>
            <a:ext cx="10119960" cy="745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wrap="square" lIns="90000" tIns="46800" rIns="90000" bIns="46800" anchor="t" anchorCtr="1" compatLnSpc="0">
            <a:spAutoFit/>
          </a:bodyPr>
          <a:lstStyle/>
          <a:p>
            <a:pPr marL="0" marR="0" lvl="0" indent="0" algn="ct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spc="0" baseline="0%">
                <a:ln>
                  <a:noFill/>
                </a:ln>
                <a:solidFill>
                  <a:srgbClr val="F20000"/>
                </a:solidFill>
                <a:effectLst>
                  <a:outerShdw dist="17961" dir="2700000">
                    <a:scrgbClr r="0%" g="0%" b="0%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4" name="Espace réservé du contenu 7">
            <a:extLst>
              <a:ext uri="{FF2B5EF4-FFF2-40B4-BE49-F238E27FC236}">
                <a16:creationId xmlns:a16="http://schemas.microsoft.com/office/drawing/2014/main" id="{77111A53-815F-2A58-F1F5-5AB9A08C9D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59" y="1619280"/>
            <a:ext cx="9379440" cy="5138640"/>
          </a:xfrm>
          <a:noFill/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434"/>
              </a:spcAft>
              <a:buNone/>
            </a:pPr>
            <a:endParaRPr lang="fr-FR" dirty="0">
              <a:solidFill>
                <a:srgbClr val="FF0000"/>
              </a:solidFill>
              <a:latin typeface="Arial" pitchFamily="18"/>
            </a:endParaRPr>
          </a:p>
          <a:p>
            <a:pPr marL="457200" lvl="0" indent="-457200">
              <a:spcBef>
                <a:spcPts val="0"/>
              </a:spcBef>
              <a:spcAft>
                <a:spcPts val="1434"/>
              </a:spcAft>
              <a:buNone/>
            </a:pPr>
            <a:endParaRPr lang="fr-FR" sz="1200" dirty="0">
              <a:latin typeface="Arial" pitchFamily="18"/>
            </a:endParaRP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r>
              <a:rPr lang="fr-FR" u="sng" dirty="0">
                <a:latin typeface="Arial" pitchFamily="18"/>
              </a:rPr>
              <a:t>Méthode MERISE </a:t>
            </a:r>
            <a:r>
              <a:rPr lang="fr-FR" sz="2000" dirty="0">
                <a:latin typeface="Arial" pitchFamily="18"/>
              </a:rPr>
              <a:t>est une méthode de conception, de développement et de réalisation de projets informatiques.</a:t>
            </a:r>
          </a:p>
          <a:p>
            <a:pPr lvl="0">
              <a:spcBef>
                <a:spcPts val="0"/>
              </a:spcBef>
              <a:spcAft>
                <a:spcPts val="1434"/>
              </a:spcAft>
              <a:buNone/>
            </a:pPr>
            <a:endParaRPr lang="fr-FR" sz="1400" dirty="0">
              <a:latin typeface="Arial" pitchFamily="18"/>
            </a:endParaRP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Conceptuel de Données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Logique de Données </a:t>
            </a:r>
          </a:p>
          <a:p>
            <a:pPr marL="514439" lvl="0" indent="-514439">
              <a:spcBef>
                <a:spcPts val="0"/>
              </a:spcBef>
              <a:spcAft>
                <a:spcPts val="1434"/>
              </a:spcAft>
              <a:buClr>
                <a:srgbClr val="FF0000"/>
              </a:buClr>
              <a:buAutoNum type="arabicPeriod"/>
            </a:pPr>
            <a:r>
              <a:rPr lang="fr-FR" dirty="0">
                <a:latin typeface="Arial" pitchFamily="18"/>
              </a:rPr>
              <a:t>Modèle Physique de Données 	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Master1-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4008</TotalTime>
  <Words>3046</Words>
  <Application>Microsoft Office PowerPoint</Application>
  <PresentationFormat>Personnalisé</PresentationFormat>
  <Paragraphs>597</Paragraphs>
  <Slides>55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Courier 10 Pitch</vt:lpstr>
      <vt:lpstr>Liberation Sans</vt:lpstr>
      <vt:lpstr>OpenSymbol</vt:lpstr>
      <vt:lpstr>StarSymbol</vt:lpstr>
      <vt:lpstr>Times New Roman</vt:lpstr>
      <vt:lpstr>Trebuchet MS</vt:lpstr>
      <vt:lpstr>Master1-presentation_dawan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Base de Données</vt:lpstr>
      <vt:lpstr>Présentation PowerPoint</vt:lpstr>
      <vt:lpstr>SGBD</vt:lpstr>
      <vt:lpstr>Présentation PowerPoint</vt:lpstr>
      <vt:lpstr>Méthode Merise</vt:lpstr>
      <vt:lpstr>Méthode Merise</vt:lpstr>
      <vt:lpstr>Méthode Merise</vt:lpstr>
      <vt:lpstr>Méthode Merise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 database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Utilisation avancée</vt:lpstr>
      <vt:lpstr>Utilisation avancée</vt:lpstr>
      <vt:lpstr>Utilisation avancée</vt:lpstr>
      <vt:lpstr>Utilisation avancée</vt:lpstr>
      <vt:lpstr>Utilisation avancée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378</cp:revision>
  <dcterms:created xsi:type="dcterms:W3CDTF">2013-04-16T12:21:46Z</dcterms:created>
  <dcterms:modified xsi:type="dcterms:W3CDTF">2023-11-30T17:15:19Z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