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314" r:id="rId5"/>
    <p:sldId id="317" r:id="rId6"/>
    <p:sldId id="315" r:id="rId7"/>
    <p:sldId id="294" r:id="rId8"/>
    <p:sldId id="318" r:id="rId9"/>
    <p:sldId id="319" r:id="rId10"/>
    <p:sldId id="320" r:id="rId11"/>
    <p:sldId id="298" r:id="rId12"/>
    <p:sldId id="302" r:id="rId13"/>
    <p:sldId id="322" r:id="rId14"/>
    <p:sldId id="321" r:id="rId15"/>
    <p:sldId id="323" r:id="rId16"/>
    <p:sldId id="324" r:id="rId17"/>
    <p:sldId id="325" r:id="rId18"/>
    <p:sldId id="326" r:id="rId19"/>
    <p:sldId id="338" r:id="rId20"/>
    <p:sldId id="328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9" r:id="rId2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presProps" Target="pres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handoutMaster" Target="handoutMasters/handout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notesMaster" Target="notesMasters/notesMaster1.xml"/><Relationship Id="rId35" Type="http://purl.oclc.org/ooxml/officeDocument/relationships/tableStyles" Target="tableStyles.xml"/><Relationship Id="rId8" Type="http://purl.oclc.org/ooxml/officeDocument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0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58 24575,'-15'1'0,"1"1"0,-1 0 0,1 1 0,-1 1 0,1 0 0,-14 7 0,13-6 0,0 1 0,-1-2 0,0 0 0,1-1 0,-19 2 0,-233-6 0,-44 2 0,207 12 0,63-7 0,-44 2 0,62-7 0,0 1 0,0 2 0,0 0 0,0 1 0,1 2 0,0 0 0,0 1 0,1 1 0,0 1 0,1 1 0,0 1 0,-31 24 0,41-28 0,-10 5 0,1 2 0,0 0 0,1 1 0,1 1 0,0 1 0,2 0 0,0 1 0,-18 31 0,25-35 0,2 1 0,0 0 0,1 0 0,0 0 0,1 1 0,1 0 0,1 0 0,0 0 0,2 0 0,-1 0 0,2 0 0,3 20 0,-3-32 0,0-1 0,1 1 0,-1 0 0,1 0 0,0-1 0,0 1 0,1-1 0,0 0 0,-1 1 0,1-1 0,0-1 0,1 1 0,-1 0 0,1-1 0,0 1 0,0-1 0,0 0 0,0-1 0,0 1 0,1-1 0,4 3 0,14 5 0,1-1 0,-1-1 0,26 6 0,-16-6 0,347 89 0,-294-82 0,1-3 0,133 2 0,-217-14 0,253-7 0,-203 2 0,-1-2 0,96-26 0,-74 12 0,-33 12 0,-2-2 0,0-2 0,0-2 0,-1-1 0,56-33 0,-90 45 0,1 0 0,-1 0 0,0 0 0,0-1 0,0 1 0,0-1 0,-1 0 0,0 0 0,0 0 0,-1 0 0,1-1 0,-1 1 0,3-12 0,1-7 0,-2-1 0,2-26 0,2-5 0,-2 25 0,19-142 0,-23 158 0,-2 0 0,0 0 0,-1 0 0,0 0 0,-1 0 0,-1 0 0,0 0 0,-1 1 0,-7-17 0,4 16 0,-1 0 0,-1 0 0,-1 1 0,0 0 0,-14-15 0,19 23 0,0 1 0,0 0 0,-1 0 0,0 0 0,0 1 0,0-1 0,-1 2 0,1-1 0,-1 1 0,0 0 0,0 0 0,0 1 0,-15-4 0,-87 5-286,85 1-793,0 1-5747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32 24575,'-74'0'0,"-21"1"0,-161-19 0,213 12 0,-47-2 0,76 8 0,0 0 0,-1 1 0,1 1 0,0 0 0,-1 1 0,1 0 0,-15 6 0,23-5 0,0-1 0,1 0 0,-1 1 0,1 0 0,0 0 0,0 1 0,1-1 0,-1 1 0,1 0 0,0 0 0,1 1 0,-1-1 0,1 1 0,0 0 0,0 0 0,1 0 0,-4 11 0,1 2 0,0-1 0,2 1 0,0-1 0,-1 37 0,4-47 0,0 11 0,0-1 0,1 1 0,5 26 0,-5-39 0,1-1 0,-1 1 0,1-1 0,1 0 0,-1 1 0,1-1 0,0 0 0,0 0 0,0-1 0,0 1 0,1-1 0,0 0 0,0 0 0,0 0 0,8 6 0,10 3 0,0-1 0,0-1 0,1-1 0,0-1 0,45 12 0,-25-12 0,2 0 0,62 2 0,-10-5 0,0-5 0,111-12 0,75-38 0,-267 48 0,0-2 0,1 0 0,-1-1 0,0 0 0,-1-1 0,1-1 0,16-9 0,-26 11 0,0 0 0,-1 0 0,1 0 0,-1-1 0,1 0 0,-2 0 0,1 0 0,0 0 0,-1-1 0,0 0 0,0 0 0,-1 0 0,0 0 0,0-1 0,0 1 0,-1-1 0,0 0 0,0 0 0,1-8 0,-2 11 0,-1-1 0,0 1 0,0 0 0,0-1 0,0 1 0,-1 0 0,0-1 0,1 1 0,-2 0 0,1 0 0,0 0 0,-1-1 0,0 2 0,0-1 0,0 0 0,0 0 0,-1 1 0,1-1 0,-1 1 0,0-1 0,-6-4 0,-6-4 0,-1 0 0,0 2 0,-32-17 0,-10-6 0,49 28 8,1 0 0,-1 1 0,0 0 0,0 1 0,-1 0 0,1 0 0,-1 1 0,1 0 0,-19-1-1,-31-7-1451,40 5-5382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3522 30 24575,'-1650'0'0,"1630"-1"0,-1-1 0,-35-9 0,34 6 0,1 2 0,-27-2 0,-666 3 0,346 4 0,355-2 0,-10-1 0,0 0 0,0 2 0,0 1 0,0 0 0,0 2 0,1 1 0,-1 0 0,-35 15 0,3 11 0,1 2 0,2 2 0,-62 55 0,108-84 0,0-1 0,0 1 0,0 1 0,0-1 0,1 1 0,0 0 0,1 0 0,-1 1 0,2-1 0,-1 1 0,1 0 0,0 0 0,0 0 0,1 0 0,0 1 0,1-1 0,0 1 0,0-1 0,1 1 0,0-1 0,0 1 0,1-1 0,0 1 0,0-1 0,1 0 0,0 1 0,1-1 0,0 0 0,0 0 0,1-1 0,0 1 0,0-1 0,1 1 0,0-1 0,0-1 0,0 1 0,1-1 0,7 6 0,-2-4 0,0 0 0,1-1 0,0-1 0,0 0 0,0 0 0,1-1 0,0-1 0,16 4 0,114 15 0,-101-17 0,659 36 0,-367-31 0,-156-2 0,715 19 0,-686-27 0,176-4 0,-317-2 0,1-4 0,71-19 0,-17 3 0,-33 11 0,-51 9 0,0-1 0,0-2 0,-1-1 0,68-27 0,-52 12 0,-14 9 0,50-31 0,-79 40 0,0 1 0,-1-1 0,1-1 0,-1 1 0,-1-2 0,0 1 0,0-1 0,0 0 0,-1 0 0,10-17 0,-13 19 0,0 0 0,0-1 0,-1 1 0,0-1 0,0 0 0,0 0 0,-1 1 0,0-1 0,-1 0 0,1 0 0,-1 0 0,0 0 0,-1 0 0,0 0 0,0 0 0,-1 0 0,1 1 0,-1-1 0,-1 0 0,1 1 0,-1 0 0,0-1 0,-1 1 0,0 0 0,0 1 0,0-1 0,0 1 0,-1 0 0,0 0 0,0 0 0,0 0 0,-1 1 0,0 0 0,-8-4 0,-157-77 0,143 74-195,0 2 0,-1 1 0,-1 2 0,1 0 0,-1 2 0,-59 0 0,66 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0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58 24575,'-15'1'0,"1"1"0,-1 0 0,1 1 0,-1 1 0,1 0 0,-14 7 0,13-6 0,0 1 0,-1-2 0,0 0 0,1-1 0,-19 2 0,-233-6 0,-44 2 0,207 12 0,63-7 0,-44 2 0,62-7 0,0 1 0,0 2 0,0 0 0,0 1 0,1 2 0,0 0 0,0 1 0,1 1 0,0 1 0,1 1 0,0 1 0,-31 24 0,41-28 0,-10 5 0,1 2 0,0 0 0,1 1 0,1 1 0,0 1 0,2 0 0,0 1 0,-18 31 0,25-35 0,2 1 0,0 0 0,1 0 0,0 0 0,1 1 0,1 0 0,1 0 0,0 0 0,2 0 0,-1 0 0,2 0 0,3 20 0,-3-32 0,0-1 0,1 1 0,-1 0 0,1 0 0,0-1 0,0 1 0,1-1 0,0 0 0,-1 1 0,1-1 0,0-1 0,1 1 0,-1 0 0,1-1 0,0 1 0,0-1 0,0 0 0,0-1 0,0 1 0,1-1 0,4 3 0,14 5 0,1-1 0,-1-1 0,26 6 0,-16-6 0,347 89 0,-294-82 0,1-3 0,133 2 0,-217-14 0,253-7 0,-203 2 0,-1-2 0,96-26 0,-74 12 0,-33 12 0,-2-2 0,0-2 0,0-2 0,-1-1 0,56-33 0,-90 45 0,1 0 0,-1 0 0,0 0 0,0-1 0,0 1 0,0-1 0,-1 0 0,0 0 0,0 0 0,-1 0 0,1-1 0,-1 1 0,3-12 0,1-7 0,-2-1 0,2-26 0,2-5 0,-2 25 0,19-142 0,-23 158 0,-2 0 0,0 0 0,-1 0 0,0 0 0,-1 0 0,-1 0 0,0 0 0,-1 1 0,-7-17 0,4 16 0,-1 0 0,-1 0 0,-1 1 0,0 0 0,-14-15 0,19 23 0,0 1 0,0 0 0,-1 0 0,0 0 0,0 1 0,0-1 0,-1 2 0,1-1 0,-1 1 0,0 0 0,0 0 0,0 1 0,-15-4 0,-87 5-286,85 1-793,0 1-5747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32 24575,'-74'0'0,"-21"1"0,-161-19 0,213 12 0,-47-2 0,76 8 0,0 0 0,-1 1 0,1 1 0,0 0 0,-1 1 0,1 0 0,-15 6 0,23-5 0,0-1 0,1 0 0,-1 1 0,1 0 0,0 0 0,0 1 0,1-1 0,-1 1 0,1 0 0,0 0 0,1 1 0,-1-1 0,1 1 0,0 0 0,0 0 0,1 0 0,-4 11 0,1 2 0,0-1 0,2 1 0,0-1 0,-1 37 0,4-47 0,0 11 0,0-1 0,1 1 0,5 26 0,-5-39 0,1-1 0,-1 1 0,1-1 0,1 0 0,-1 1 0,1-1 0,0 0 0,0 0 0,0-1 0,0 1 0,1-1 0,0 0 0,0 0 0,0 0 0,8 6 0,10 3 0,0-1 0,0-1 0,1-1 0,0-1 0,45 12 0,-25-12 0,2 0 0,62 2 0,-10-5 0,0-5 0,111-12 0,75-38 0,-267 48 0,0-2 0,1 0 0,-1-1 0,0 0 0,-1-1 0,1-1 0,16-9 0,-26 11 0,0 0 0,-1 0 0,1 0 0,-1-1 0,1 0 0,-2 0 0,1 0 0,0 0 0,-1-1 0,0 0 0,0 0 0,-1 0 0,0 0 0,0-1 0,0 1 0,-1-1 0,0 0 0,0 0 0,1-8 0,-2 11 0,-1-1 0,0 1 0,0 0 0,0-1 0,0 1 0,-1 0 0,0-1 0,1 1 0,-2 0 0,1 0 0,0 0 0,-1-1 0,0 2 0,0-1 0,0 0 0,0 0 0,-1 1 0,1-1 0,-1 1 0,0-1 0,-6-4 0,-6-4 0,-1 0 0,0 2 0,-32-17 0,-10-6 0,49 28 8,1 0 0,-1 1 0,0 0 0,0 1 0,-1 0 0,1 0 0,-1 1 0,1 0 0,-19-1-1,-31-7-1451,40 5-5382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3522 30 24575,'-1650'0'0,"1630"-1"0,-1-1 0,-35-9 0,34 6 0,1 2 0,-27-2 0,-666 3 0,346 4 0,355-2 0,-10-1 0,0 0 0,0 2 0,0 1 0,0 0 0,0 2 0,1 1 0,-1 0 0,-35 15 0,3 11 0,1 2 0,2 2 0,-62 55 0,108-84 0,0-1 0,0 1 0,0 1 0,0-1 0,1 1 0,0 0 0,1 0 0,-1 1 0,2-1 0,-1 1 0,1 0 0,0 0 0,0 0 0,1 0 0,0 1 0,1-1 0,0 1 0,0-1 0,1 1 0,0-1 0,0 1 0,1-1 0,0 1 0,0-1 0,1 0 0,0 1 0,1-1 0,0 0 0,0 0 0,1-1 0,0 1 0,0-1 0,1 1 0,0-1 0,0-1 0,0 1 0,1-1 0,7 6 0,-2-4 0,0 0 0,1-1 0,0-1 0,0 0 0,0 0 0,1-1 0,0-1 0,16 4 0,114 15 0,-101-17 0,659 36 0,-367-31 0,-156-2 0,715 19 0,-686-27 0,176-4 0,-317-2 0,1-4 0,71-19 0,-17 3 0,-33 11 0,-51 9 0,0-1 0,0-2 0,-1-1 0,68-27 0,-52 12 0,-14 9 0,50-31 0,-79 40 0,0 1 0,-1-1 0,1-1 0,-1 1 0,-1-2 0,0 1 0,0-1 0,0 0 0,-1 0 0,10-17 0,-13 19 0,0 0 0,0-1 0,-1 1 0,0-1 0,0 0 0,0 0 0,-1 1 0,0-1 0,-1 0 0,1 0 0,-1 0 0,0 0 0,-1 0 0,0 0 0,0 0 0,-1 0 0,1 1 0,-1-1 0,-1 0 0,1 1 0,-1 0 0,0-1 0,-1 1 0,0 0 0,0 1 0,0-1 0,0 1 0,-1 0 0,0 0 0,0 0 0,0 0 0,-1 1 0,0 0 0,-8-4 0,-157-77 0,143 74-195,0 2 0,-1 1 0,-1 2 0,1 0 0,-1 2 0,-59 0 0,66 4-6631</inkml:trace>
</inkml:ink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20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43160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28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10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42485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9094909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hyperlink" Target="https://dev.mysql.com/doc/refman/8.0/en/implicit-commit.html" TargetMode="Externa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3.sv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customXml" Target="../ink/ink1.xml"/><Relationship Id="rId7" Type="http://purl.oclc.org/ooxml/officeDocument/relationships/customXml" Target="../ink/ink3.xml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customXml" Target="../ink/ink2.xml"/><Relationship Id="rId4" Type="http://purl.oclc.org/ooxml/officeDocument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customXml" Target="../ink/ink4.xml"/><Relationship Id="rId7" Type="http://purl.oclc.org/ooxml/officeDocument/relationships/customXml" Target="../ink/ink6.xml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9.png"/><Relationship Id="rId5" Type="http://purl.oclc.org/ooxml/officeDocument/relationships/customXml" Target="../ink/ink5.xml"/><Relationship Id="rId4" Type="http://purl.oclc.org/ooxml/officeDocument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703631" y="2447998"/>
            <a:ext cx="8672737" cy="2800788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 Approfondissement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11468954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Les transactions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 dirty="0">
                <a:latin typeface="Arial" pitchFamily="18"/>
              </a:rPr>
              <a:t>« Une transaction est une unité de travail. Lorsqu'une transaction aboutit, toutes les modifications de données apportées lors de la transaction sont validées et intégrées de façon permanente à la base de données. Si une transaction rencontre des erreurs et doit être annulée ou restaurée, toutes les modifications de données sont supprimées. »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dirty="0">
                <a:latin typeface="Arial" pitchFamily="18"/>
              </a:rPr>
              <a:t>Les transactions sont un moyen d’exécuter une série de requête SQL dans un environnement </a:t>
            </a:r>
            <a:r>
              <a:rPr lang="fr-FR" sz="2200" b="1" dirty="0">
                <a:latin typeface="Arial" pitchFamily="18"/>
              </a:rPr>
              <a:t>bac à sable </a:t>
            </a:r>
            <a:r>
              <a:rPr lang="fr-FR" sz="2200" dirty="0">
                <a:latin typeface="Arial" pitchFamily="18"/>
              </a:rPr>
              <a:t>ou toutes les modifications peuvent être soit validées, soit annulées.</a:t>
            </a:r>
            <a:endParaRPr lang="fr-FR" sz="22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Transaction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@A:=SUM(amount)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UPDATE table2 SET total = @A WHERE id = 1;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COMMIT;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Rollback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@A:=AVG(amount)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DELETE FROM table WHERE </a:t>
            </a:r>
            <a:r>
              <a:rPr lang="fr-FR" b="1" dirty="0" err="1">
                <a:latin typeface="Arial" pitchFamily="18"/>
              </a:rPr>
              <a:t>amount</a:t>
            </a:r>
            <a:r>
              <a:rPr lang="fr-FR" b="1" dirty="0">
                <a:latin typeface="Arial" pitchFamily="18"/>
              </a:rPr>
              <a:t> &lt; @A;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ROLLBACK;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D4802DB-9703-130B-4807-91F579A01610}"/>
              </a:ext>
            </a:extLst>
          </p:cNvPr>
          <p:cNvSpPr/>
          <p:nvPr/>
        </p:nvSpPr>
        <p:spPr>
          <a:xfrm rot="12398985">
            <a:off x="2867890" y="5756564"/>
            <a:ext cx="1475509" cy="6130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E821BE-C7B8-4EE0-ADBB-4A8F7272E314}"/>
              </a:ext>
            </a:extLst>
          </p:cNvPr>
          <p:cNvSpPr txBox="1"/>
          <p:nvPr/>
        </p:nvSpPr>
        <p:spPr>
          <a:xfrm>
            <a:off x="4329777" y="6206307"/>
            <a:ext cx="443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Annule toute la transaction</a:t>
            </a:r>
          </a:p>
        </p:txBody>
      </p:sp>
    </p:spTree>
    <p:extLst>
      <p:ext uri="{BB962C8B-B14F-4D97-AF65-F5344CB8AC3E}">
        <p14:creationId xmlns:p14="http://schemas.microsoft.com/office/powerpoint/2010/main" val="40516992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E3E4C-626F-3741-A81A-2235AC42BC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Limites du Rollback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83BC6-50E8-0409-831A-F7657829F3F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Attention il y a des limites au Rollback :</a:t>
            </a:r>
          </a:p>
          <a:p>
            <a:pPr marL="457200" indent="-457200"/>
            <a:r>
              <a:rPr lang="fr-FR" dirty="0"/>
              <a:t>Certaines fonctions ont des </a:t>
            </a:r>
            <a:r>
              <a:rPr lang="fr-FR" dirty="0" err="1"/>
              <a:t>autocommits</a:t>
            </a:r>
            <a:r>
              <a:rPr lang="fr-FR" dirty="0"/>
              <a:t> implicites : </a:t>
            </a:r>
            <a:r>
              <a:rPr lang="fr-FR" dirty="0">
                <a:hlinkClick r:id="rId2"/>
              </a:rPr>
              <a:t>https://dev.mysql.com/doc/refman/8.0/en/implicit-commit.html</a:t>
            </a:r>
            <a:endParaRPr lang="fr-FR" dirty="0"/>
          </a:p>
          <a:p>
            <a:pPr marL="457200" indent="-457200"/>
            <a:r>
              <a:rPr lang="fr-FR" dirty="0"/>
              <a:t>CREATE, DROP DATABASE</a:t>
            </a:r>
          </a:p>
          <a:p>
            <a:pPr marL="457200" indent="-457200"/>
            <a:r>
              <a:rPr lang="fr-FR" dirty="0"/>
              <a:t>CREATE, DROP, ALTER TABLE  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581583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42363-36A5-0A6F-9C16-D0D82A53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Savepoint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FF04A7-330C-4B1B-166C-FBC0AE69C9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00" y="1734301"/>
            <a:ext cx="9360000" cy="3710536"/>
          </a:xfrm>
        </p:spPr>
        <p:txBody>
          <a:bodyPr/>
          <a:lstStyle/>
          <a:p>
            <a:pPr algn="l">
              <a:buNone/>
            </a:pP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SAVEPOINT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  <a:t>identifier;</a:t>
            </a: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ROLLBACK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TO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ou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dirty="0">
                <a:solidFill>
                  <a:srgbClr val="0077AA"/>
                </a:solidFill>
                <a:effectLst/>
                <a:latin typeface="Liberation Mono"/>
              </a:rPr>
              <a:t>RELEASE SAVEPOINT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endParaRPr lang="fr-FR" dirty="0"/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4C08E8D9-EC68-444A-4D47-0F96DED4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36" y="5504729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DE8004-8F0E-F189-ECA7-98BA292BEEBA}"/>
              </a:ext>
            </a:extLst>
          </p:cNvPr>
          <p:cNvSpPr txBox="1"/>
          <p:nvPr/>
        </p:nvSpPr>
        <p:spPr>
          <a:xfrm>
            <a:off x="1243636" y="5825374"/>
            <a:ext cx="509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N’interromps pas la transaction.</a:t>
            </a:r>
          </a:p>
        </p:txBody>
      </p:sp>
    </p:spTree>
    <p:extLst>
      <p:ext uri="{BB962C8B-B14F-4D97-AF65-F5344CB8AC3E}">
        <p14:creationId xmlns:p14="http://schemas.microsoft.com/office/powerpoint/2010/main" val="357147704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Agrégations avancés</a:t>
            </a:r>
          </a:p>
        </p:txBody>
      </p:sp>
    </p:spTree>
    <p:extLst>
      <p:ext uri="{BB962C8B-B14F-4D97-AF65-F5344CB8AC3E}">
        <p14:creationId xmlns:p14="http://schemas.microsoft.com/office/powerpoint/2010/main" val="228982979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CE233-651D-C587-49BF-60632AF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ROLLUP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10277-9F6A-3AA9-D3FA-6B28B96D9AF2}"/>
              </a:ext>
            </a:extLst>
          </p:cNvPr>
          <p:cNvSpPr txBox="1"/>
          <p:nvPr/>
        </p:nvSpPr>
        <p:spPr>
          <a:xfrm>
            <a:off x="1974715" y="2480553"/>
            <a:ext cx="6468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, </a:t>
            </a:r>
          </a:p>
          <a:p>
            <a:r>
              <a:rPr lang="en-US" sz="3200" dirty="0"/>
              <a:t>    SUM(</a:t>
            </a:r>
            <a:r>
              <a:rPr lang="en-US" sz="3200" dirty="0" err="1"/>
              <a:t>orderValue</a:t>
            </a:r>
            <a:r>
              <a:rPr lang="en-US" sz="3200" dirty="0"/>
              <a:t>) </a:t>
            </a:r>
            <a:r>
              <a:rPr lang="en-US" sz="3200" dirty="0" err="1"/>
              <a:t>totalOrderValue</a:t>
            </a:r>
            <a:endParaRPr lang="en-US" sz="3200" dirty="0"/>
          </a:p>
          <a:p>
            <a:r>
              <a:rPr lang="en-US" sz="3200" dirty="0"/>
              <a:t>FROM</a:t>
            </a:r>
          </a:p>
          <a:p>
            <a:r>
              <a:rPr lang="en-US" sz="3200" dirty="0"/>
              <a:t>    sales</a:t>
            </a:r>
          </a:p>
          <a:p>
            <a:r>
              <a:rPr lang="en-US" sz="3200" dirty="0"/>
              <a:t>GROUP BY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5"/>
                </a:solidFill>
              </a:rPr>
              <a:t>WITH ROLLUP</a:t>
            </a:r>
            <a:r>
              <a:rPr lang="en-US" sz="3200" dirty="0"/>
              <a:t>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03680570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A6B87-2182-6E0F-8A0A-8FFCF17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F5595E-F608-4112-B476-12F4E930D2E9}"/>
              </a:ext>
            </a:extLst>
          </p:cNvPr>
          <p:cNvSpPr txBox="1"/>
          <p:nvPr/>
        </p:nvSpPr>
        <p:spPr>
          <a:xfrm>
            <a:off x="953311" y="2441643"/>
            <a:ext cx="83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>
                <a:solidFill>
                  <a:schemeClr val="accent5"/>
                </a:solidFill>
              </a:rPr>
              <a:t>GROUPING()  </a:t>
            </a:r>
            <a:r>
              <a:rPr lang="fr-FR" dirty="0"/>
              <a:t>retourne le résultat 1 quand on est sur une ligne de </a:t>
            </a:r>
            <a:r>
              <a:rPr lang="fr-FR" dirty="0">
                <a:solidFill>
                  <a:schemeClr val="accent5"/>
                </a:solidFill>
              </a:rPr>
              <a:t>ROLLUP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6B3DFF-A63E-C03F-4FAC-4F970883E5C7}"/>
              </a:ext>
            </a:extLst>
          </p:cNvPr>
          <p:cNvSpPr txBox="1"/>
          <p:nvPr/>
        </p:nvSpPr>
        <p:spPr>
          <a:xfrm>
            <a:off x="360000" y="3055455"/>
            <a:ext cx="3463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r>
              <a:rPr lang="en-US" dirty="0"/>
              <a:t>, </a:t>
            </a:r>
          </a:p>
          <a:p>
            <a:r>
              <a:rPr lang="en-US" dirty="0"/>
              <a:t>    SUM(</a:t>
            </a:r>
            <a:r>
              <a:rPr lang="en-US" dirty="0" err="1"/>
              <a:t>orderValue</a:t>
            </a:r>
            <a:r>
              <a:rPr lang="en-US" dirty="0"/>
              <a:t>) </a:t>
            </a:r>
            <a:r>
              <a:rPr lang="en-US" dirty="0" err="1"/>
              <a:t>totalOrderValue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orderYear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productLine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sales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5"/>
                </a:solidFill>
              </a:rPr>
              <a:t>ROLLUP</a:t>
            </a:r>
            <a:r>
              <a:rPr lang="en-US" dirty="0"/>
              <a:t>;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BDDE4-0AD3-366A-B1FC-346470A9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7" y="2858873"/>
            <a:ext cx="3863397" cy="377965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3780C71-31AB-CD23-4F2A-4AA1EC320DBD}"/>
              </a:ext>
            </a:extLst>
          </p:cNvPr>
          <p:cNvSpPr/>
          <p:nvPr/>
        </p:nvSpPr>
        <p:spPr>
          <a:xfrm>
            <a:off x="3570051" y="4679004"/>
            <a:ext cx="1400783" cy="749030"/>
          </a:xfrm>
          <a:prstGeom prst="right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14:cNvPr>
              <p14:cNvContentPartPr/>
              <p14:nvPr/>
            </p14:nvContentPartPr>
            <p14:xfrm>
              <a:off x="8003528" y="3938285"/>
              <a:ext cx="714240" cy="3427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5528" y="3920645"/>
                <a:ext cx="749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14:cNvPr>
              <p14:cNvContentPartPr/>
              <p14:nvPr/>
            </p14:nvContentPartPr>
            <p14:xfrm>
              <a:off x="8101808" y="5153645"/>
              <a:ext cx="485640" cy="19872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168" y="5136005"/>
                <a:ext cx="5212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14:cNvPr>
              <p14:cNvContentPartPr/>
              <p14:nvPr/>
            </p14:nvContentPartPr>
            <p14:xfrm>
              <a:off x="7019648" y="6409325"/>
              <a:ext cx="1474560" cy="2548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2008" y="6391685"/>
                <a:ext cx="151020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904118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A6B87-2182-6E0F-8A0A-8FFCF17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GROUPING SET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F5595E-F608-4112-B476-12F4E930D2E9}"/>
              </a:ext>
            </a:extLst>
          </p:cNvPr>
          <p:cNvSpPr txBox="1"/>
          <p:nvPr/>
        </p:nvSpPr>
        <p:spPr>
          <a:xfrm>
            <a:off x="953311" y="2441643"/>
            <a:ext cx="83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>
                <a:solidFill>
                  <a:schemeClr val="accent5"/>
                </a:solidFill>
              </a:rPr>
              <a:t>GROUPING SETS ()  </a:t>
            </a:r>
            <a:r>
              <a:rPr lang="fr-FR" dirty="0"/>
              <a:t>Permet de </a:t>
            </a:r>
            <a:r>
              <a:rPr lang="fr-FR" dirty="0" err="1"/>
              <a:t>regou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6B3DFF-A63E-C03F-4FAC-4F970883E5C7}"/>
              </a:ext>
            </a:extLst>
          </p:cNvPr>
          <p:cNvSpPr txBox="1"/>
          <p:nvPr/>
        </p:nvSpPr>
        <p:spPr>
          <a:xfrm>
            <a:off x="360000" y="3055455"/>
            <a:ext cx="3463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r>
              <a:rPr lang="en-US" dirty="0"/>
              <a:t>, </a:t>
            </a:r>
          </a:p>
          <a:p>
            <a:r>
              <a:rPr lang="en-US" dirty="0"/>
              <a:t>    SUM(</a:t>
            </a:r>
            <a:r>
              <a:rPr lang="en-US" dirty="0" err="1"/>
              <a:t>orderValue</a:t>
            </a:r>
            <a:r>
              <a:rPr lang="en-US" dirty="0"/>
              <a:t>) </a:t>
            </a:r>
            <a:r>
              <a:rPr lang="en-US" dirty="0" err="1"/>
              <a:t>totalOrderValue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orderYear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productLine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sales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5"/>
                </a:solidFill>
              </a:rPr>
              <a:t>ROLLUP</a:t>
            </a:r>
            <a:r>
              <a:rPr lang="en-US" dirty="0"/>
              <a:t>;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BDDE4-0AD3-366A-B1FC-346470A9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7" y="2858873"/>
            <a:ext cx="3863397" cy="377965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3780C71-31AB-CD23-4F2A-4AA1EC320DBD}"/>
              </a:ext>
            </a:extLst>
          </p:cNvPr>
          <p:cNvSpPr/>
          <p:nvPr/>
        </p:nvSpPr>
        <p:spPr>
          <a:xfrm>
            <a:off x="3570051" y="4679004"/>
            <a:ext cx="1400783" cy="749030"/>
          </a:xfrm>
          <a:prstGeom prst="right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14:cNvPr>
              <p14:cNvContentPartPr/>
              <p14:nvPr/>
            </p14:nvContentPartPr>
            <p14:xfrm>
              <a:off x="8003528" y="3938285"/>
              <a:ext cx="714240" cy="3427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5528" y="3920285"/>
                <a:ext cx="749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14:cNvPr>
              <p14:cNvContentPartPr/>
              <p14:nvPr/>
            </p14:nvContentPartPr>
            <p14:xfrm>
              <a:off x="8101808" y="5153645"/>
              <a:ext cx="485640" cy="19872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3795" y="5135645"/>
                <a:ext cx="521306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14:cNvPr>
              <p14:cNvContentPartPr/>
              <p14:nvPr/>
            </p14:nvContentPartPr>
            <p14:xfrm>
              <a:off x="7019648" y="6409325"/>
              <a:ext cx="1474560" cy="2548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1648" y="6391300"/>
                <a:ext cx="1510200" cy="290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07203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Retours sur la conception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transactions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L’ agrégation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fonctions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Automatisation</a:t>
            </a:r>
          </a:p>
          <a:p>
            <a:pPr marL="45720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Algorithmie</a:t>
            </a:r>
          </a:p>
        </p:txBody>
      </p:sp>
    </p:spTree>
    <p:extLst>
      <p:ext uri="{BB962C8B-B14F-4D97-AF65-F5344CB8AC3E}">
        <p14:creationId xmlns:p14="http://schemas.microsoft.com/office/powerpoint/2010/main" val="816347761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36CF3-B2BA-8471-3204-A509C5C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A9515FF-4596-36CA-8F25-E67B52ADF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2943029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dirty="0">
                <a:solidFill>
                  <a:schemeClr val="accent1"/>
                </a:solidFill>
              </a:rPr>
              <a:t>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= 8;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as result;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47288885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EC9A3-5E56-BEB2-1B59-C2931646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04DE04-1F08-2960-009B-F4D0DF7C6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312" y="3623592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case_value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	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8874772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FF2DA-EB91-CDB0-E366-0DA58690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8AD96-6343-5529-B064-5C884972B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919" y="341931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50771159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5C17-AFA1-6EEF-1878-D4154ACB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9578B7-2E14-7B2B-E748-4D4F110BF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643" y="3393028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label1: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ITERATE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00249853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D806-FC74-3C32-EAF4-D68398E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FFF8FF-ED76-59FA-B738-FDDCD7F5A6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732" y="3360945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UNTIL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300571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E9604-4C9D-5F9B-6B03-DCA2184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Curseurs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BDC94-9DA9-4255-2356-48EF1EFE2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358468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DEFAULT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FALSE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CHAR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16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id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77AA"/>
                </a:solidFill>
                <a:effectLst/>
                <a:latin typeface="Liberation Mono"/>
              </a:rPr>
              <a:t>data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i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CONTINUE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HANDLER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NOT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FOUND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TRUE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b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: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6959128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Conception avancée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98487-2BC1-24FB-6FCD-C8285D6AB1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0B7670-245F-AB3E-4E31-A042FB360ECC}"/>
              </a:ext>
            </a:extLst>
          </p:cNvPr>
          <p:cNvSpPr txBox="1"/>
          <p:nvPr/>
        </p:nvSpPr>
        <p:spPr>
          <a:xfrm>
            <a:off x="187035" y="1870364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2AEB8-3630-419A-6C01-BA012C688363}"/>
              </a:ext>
            </a:extLst>
          </p:cNvPr>
          <p:cNvSpPr txBox="1"/>
          <p:nvPr/>
        </p:nvSpPr>
        <p:spPr>
          <a:xfrm>
            <a:off x="187034" y="4424377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5C2DBB-0375-25C3-291E-B2D37CD760B0}"/>
              </a:ext>
            </a:extLst>
          </p:cNvPr>
          <p:cNvSpPr txBox="1"/>
          <p:nvPr/>
        </p:nvSpPr>
        <p:spPr>
          <a:xfrm>
            <a:off x="3839438" y="3824745"/>
            <a:ext cx="227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17214000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77087-A342-6237-8A0D-0898ECD6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2F4B0F-B58E-FAF0-991B-090EB7348FE7}"/>
              </a:ext>
            </a:extLst>
          </p:cNvPr>
          <p:cNvSpPr txBox="1"/>
          <p:nvPr/>
        </p:nvSpPr>
        <p:spPr>
          <a:xfrm>
            <a:off x="378148" y="3460173"/>
            <a:ext cx="932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Garantit l’unicité des enregistrements en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Peut être composée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Sans signification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85834831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étrangère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parent_id</a:t>
            </a:r>
            <a:r>
              <a:rPr lang="fr-FR" sz="2800" dirty="0"/>
              <a:t> INT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/>
              <a:t>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ALTER TABLE [</a:t>
            </a:r>
            <a:r>
              <a:rPr lang="fr-FR" sz="2800" dirty="0" err="1"/>
              <a:t>nom_de_la_table</a:t>
            </a:r>
            <a:r>
              <a:rPr lang="fr-FR" sz="2800" dirty="0"/>
              <a:t>]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ADD CONSTRAINT</a:t>
            </a:r>
            <a:r>
              <a:rPr lang="fr-FR" sz="2800" dirty="0"/>
              <a:t> </a:t>
            </a:r>
            <a:r>
              <a:rPr lang="fr-FR" sz="2800" dirty="0" err="1"/>
              <a:t>FK_child_parent</a:t>
            </a:r>
            <a:endParaRPr lang="fr-FR" sz="2800" dirty="0"/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 err="1"/>
              <a:t>child</a:t>
            </a:r>
            <a:r>
              <a:rPr lang="fr-FR" sz="2800" dirty="0"/>
              <a:t> 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 (id);</a:t>
            </a:r>
          </a:p>
        </p:txBody>
      </p:sp>
    </p:spTree>
    <p:extLst>
      <p:ext uri="{BB962C8B-B14F-4D97-AF65-F5344CB8AC3E}">
        <p14:creationId xmlns:p14="http://schemas.microsoft.com/office/powerpoint/2010/main" val="17260830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Clé étrangère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8014" y="1484198"/>
            <a:ext cx="9648360" cy="5138640"/>
          </a:xfrm>
          <a:noFill/>
        </p:spPr>
        <p:txBody>
          <a:bodyPr/>
          <a:lstStyle/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…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 dirty="0">
                <a:latin typeface="Arial" pitchFamily="18"/>
              </a:rPr>
              <a:t> 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 dirty="0">
                <a:latin typeface="Arial" pitchFamily="18"/>
              </a:rPr>
              <a:t>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CASCADE : Supprime les enfants si le parent est supprimé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NULL : Rend les enfants orphelins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DEFAULT [value] : Donne un parent par défaut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RESTRICT (mode par défaut)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name</a:t>
            </a:r>
            <a:r>
              <a:rPr lang="fr-FR" sz="2800" dirty="0"/>
              <a:t> VARCHAR(200)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INDEX</a:t>
            </a:r>
            <a:r>
              <a:rPr lang="fr-FR" sz="2800" dirty="0"/>
              <a:t> (</a:t>
            </a:r>
            <a:r>
              <a:rPr lang="fr-FR" sz="2800" dirty="0" err="1"/>
              <a:t>name</a:t>
            </a:r>
            <a:r>
              <a:rPr lang="fr-FR" sz="2800" dirty="0"/>
              <a:t>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CREATE INDEX </a:t>
            </a:r>
            <a:r>
              <a:rPr lang="en-US" sz="2800" dirty="0"/>
              <a:t>[</a:t>
            </a:r>
            <a:r>
              <a:rPr lang="en-US" sz="2800" dirty="0" err="1"/>
              <a:t>nom_index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ON</a:t>
            </a:r>
            <a:r>
              <a:rPr lang="en-US" sz="2800" dirty="0"/>
              <a:t> </a:t>
            </a:r>
            <a:r>
              <a:rPr lang="fr-FR" sz="2800" dirty="0"/>
              <a:t>[</a:t>
            </a:r>
            <a:r>
              <a:rPr lang="fr-FR" sz="2800" dirty="0" err="1"/>
              <a:t>nom_de_la_table</a:t>
            </a:r>
            <a:r>
              <a:rPr lang="fr-FR" sz="2800" dirty="0"/>
              <a:t>] </a:t>
            </a:r>
            <a:r>
              <a:rPr lang="en-US" sz="2800" dirty="0"/>
              <a:t>(colonne1 , colonne2, ...);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9209070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85F6-2C97-01DB-7AE1-58A1C93F5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49289-1109-82D7-E76D-18255459063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312" y="2466499"/>
            <a:ext cx="9072000" cy="2626675"/>
          </a:xfrm>
        </p:spPr>
        <p:txBody>
          <a:bodyPr/>
          <a:lstStyle/>
          <a:p>
            <a:r>
              <a:rPr lang="fr-FR" dirty="0"/>
              <a:t> Permet de changer l’ordre d’interrogation des éléments de la table</a:t>
            </a:r>
          </a:p>
          <a:p>
            <a:r>
              <a:rPr lang="fr-FR" dirty="0"/>
              <a:t> Performant sur les tables volumineuses</a:t>
            </a:r>
          </a:p>
          <a:p>
            <a:r>
              <a:rPr lang="fr-FR" dirty="0"/>
              <a:t> Ralentit l’écriture sur les tables  </a:t>
            </a:r>
          </a:p>
        </p:txBody>
      </p:sp>
    </p:spTree>
    <p:extLst>
      <p:ext uri="{BB962C8B-B14F-4D97-AF65-F5344CB8AC3E}">
        <p14:creationId xmlns:p14="http://schemas.microsoft.com/office/powerpoint/2010/main" val="3854994324"/>
      </p:ext>
    </p:extLst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4421</TotalTime>
  <Words>1470</Words>
  <Application>Microsoft Office PowerPoint</Application>
  <PresentationFormat>Personnalisé</PresentationFormat>
  <Paragraphs>208</Paragraphs>
  <Slides>28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Liberation Mono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Clé primaire</vt:lpstr>
      <vt:lpstr>Clé primaire</vt:lpstr>
      <vt:lpstr>Clé étrangère</vt:lpstr>
      <vt:lpstr>Présentation PowerPoint</vt:lpstr>
      <vt:lpstr>Index</vt:lpstr>
      <vt:lpstr>Index</vt:lpstr>
      <vt:lpstr>Présentation PowerPoint</vt:lpstr>
      <vt:lpstr>Présentation PowerPoint</vt:lpstr>
      <vt:lpstr>Présentation PowerPoint</vt:lpstr>
      <vt:lpstr>Présentation PowerPoint</vt:lpstr>
      <vt:lpstr>Limites du Rollback</vt:lpstr>
      <vt:lpstr>Savepoint</vt:lpstr>
      <vt:lpstr>Présentation PowerPoint</vt:lpstr>
      <vt:lpstr>ROLLUP</vt:lpstr>
      <vt:lpstr>GROUPING</vt:lpstr>
      <vt:lpstr>GROUPING SET</vt:lpstr>
      <vt:lpstr>Présentation PowerPoint</vt:lpstr>
      <vt:lpstr>Présentation PowerPoint</vt:lpstr>
      <vt:lpstr>Les variables</vt:lpstr>
      <vt:lpstr>Conditions</vt:lpstr>
      <vt:lpstr>Conditions</vt:lpstr>
      <vt:lpstr>Boucles</vt:lpstr>
      <vt:lpstr>Boucles</vt:lpstr>
      <vt:lpstr>Curseurs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400</cp:revision>
  <dcterms:created xsi:type="dcterms:W3CDTF">2013-04-16T12:21:46Z</dcterms:created>
  <dcterms:modified xsi:type="dcterms:W3CDTF">2023-11-09T09:14:02Z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