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59" r:id="rId4"/>
    <p:sldId id="314" r:id="rId5"/>
    <p:sldId id="317" r:id="rId6"/>
    <p:sldId id="315" r:id="rId7"/>
    <p:sldId id="294" r:id="rId8"/>
    <p:sldId id="318" r:id="rId9"/>
    <p:sldId id="319" r:id="rId10"/>
    <p:sldId id="320" r:id="rId11"/>
    <p:sldId id="298" r:id="rId12"/>
    <p:sldId id="339" r:id="rId13"/>
    <p:sldId id="302" r:id="rId14"/>
    <p:sldId id="322" r:id="rId15"/>
    <p:sldId id="321" r:id="rId16"/>
    <p:sldId id="323" r:id="rId17"/>
    <p:sldId id="324" r:id="rId18"/>
    <p:sldId id="325" r:id="rId19"/>
    <p:sldId id="326" r:id="rId20"/>
    <p:sldId id="338" r:id="rId21"/>
    <p:sldId id="328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09" r:id="rId30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>
    <p:restoredLeft sz="15.62%"/>
    <p:restoredTop sz="94.66%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purl.oclc.org/ooxml/officeDocument/relationships/slide" Target="slides/slide12.xml"/><Relationship Id="rId18" Type="http://purl.oclc.org/ooxml/officeDocument/relationships/slide" Target="slides/slide17.xml"/><Relationship Id="rId26" Type="http://purl.oclc.org/ooxml/officeDocument/relationships/slide" Target="slides/slide25.xml"/><Relationship Id="rId3" Type="http://purl.oclc.org/ooxml/officeDocument/relationships/slide" Target="slides/slide2.xml"/><Relationship Id="rId21" Type="http://purl.oclc.org/ooxml/officeDocument/relationships/slide" Target="slides/slide20.xml"/><Relationship Id="rId34" Type="http://purl.oclc.org/ooxml/officeDocument/relationships/viewProps" Target="viewProps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5" Type="http://purl.oclc.org/ooxml/officeDocument/relationships/slide" Target="slides/slide24.xml"/><Relationship Id="rId33" Type="http://purl.oclc.org/ooxml/officeDocument/relationships/presProps" Target="presProps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slide" Target="slides/slide19.xml"/><Relationship Id="rId29" Type="http://purl.oclc.org/ooxml/officeDocument/relationships/slide" Target="slides/slide28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24" Type="http://purl.oclc.org/ooxml/officeDocument/relationships/slide" Target="slides/slide23.xml"/><Relationship Id="rId32" Type="http://purl.oclc.org/ooxml/officeDocument/relationships/handoutMaster" Target="handoutMasters/handoutMaster1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slide" Target="slides/slide22.xml"/><Relationship Id="rId28" Type="http://purl.oclc.org/ooxml/officeDocument/relationships/slide" Target="slides/slide27.xml"/><Relationship Id="rId36" Type="http://purl.oclc.org/ooxml/officeDocument/relationships/tableStyles" Target="tableStyles.xml"/><Relationship Id="rId10" Type="http://purl.oclc.org/ooxml/officeDocument/relationships/slide" Target="slides/slide9.xml"/><Relationship Id="rId19" Type="http://purl.oclc.org/ooxml/officeDocument/relationships/slide" Target="slides/slide18.xml"/><Relationship Id="rId31" Type="http://purl.oclc.org/ooxml/officeDocument/relationships/notesMaster" Target="notesMasters/notesMaster1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slide" Target="slides/slide21.xml"/><Relationship Id="rId27" Type="http://purl.oclc.org/ooxml/officeDocument/relationships/slide" Target="slides/slide26.xml"/><Relationship Id="rId30" Type="http://purl.oclc.org/ooxml/officeDocument/relationships/slide" Target="slides/slide29.xml"/><Relationship Id="rId35" Type="http://purl.oclc.org/ooxml/officeDocument/relationships/theme" Target="theme/theme1.xml"/><Relationship Id="rId8" Type="http://purl.oclc.org/ooxml/officeDocument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022FBE5-52E1-E510-84B0-047F01ABD76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t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682C6C-3C29-ED5C-F420-39E77D85575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7F6DE6-0CCC-B411-1B19-68CD42E5A25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76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b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C7E723-8AFF-0A44-9809-F40ED72CE8C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76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5716CD0-C9A3-4CFD-A271-0E32DB4EAADA}" type="slidenum">
              <a:t>‹N°›</a:t>
            </a:fld>
            <a:endParaRPr lang="fr-FR" sz="14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42458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7:51:20.5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1573 58 24575,'-15'1'0,"1"1"0,-1 0 0,1 1 0,-1 1 0,1 0 0,-14 7 0,13-6 0,0 1 0,-1-2 0,0 0 0,1-1 0,-19 2 0,-233-6 0,-44 2 0,207 12 0,63-7 0,-44 2 0,62-7 0,0 1 0,0 2 0,0 0 0,0 1 0,1 2 0,0 0 0,0 1 0,1 1 0,0 1 0,1 1 0,0 1 0,-31 24 0,41-28 0,-10 5 0,1 2 0,0 0 0,1 1 0,1 1 0,0 1 0,2 0 0,0 1 0,-18 31 0,25-35 0,2 1 0,0 0 0,1 0 0,0 0 0,1 1 0,1 0 0,1 0 0,0 0 0,2 0 0,-1 0 0,2 0 0,3 20 0,-3-32 0,0-1 0,1 1 0,-1 0 0,1 0 0,0-1 0,0 1 0,1-1 0,0 0 0,-1 1 0,1-1 0,0-1 0,1 1 0,-1 0 0,1-1 0,0 1 0,0-1 0,0 0 0,0-1 0,0 1 0,1-1 0,4 3 0,14 5 0,1-1 0,-1-1 0,26 6 0,-16-6 0,347 89 0,-294-82 0,1-3 0,133 2 0,-217-14 0,253-7 0,-203 2 0,-1-2 0,96-26 0,-74 12 0,-33 12 0,-2-2 0,0-2 0,0-2 0,-1-1 0,56-33 0,-90 45 0,1 0 0,-1 0 0,0 0 0,0-1 0,0 1 0,0-1 0,-1 0 0,0 0 0,0 0 0,-1 0 0,1-1 0,-1 1 0,3-12 0,1-7 0,-2-1 0,2-26 0,2-5 0,-2 25 0,19-142 0,-23 158 0,-2 0 0,0 0 0,-1 0 0,0 0 0,-1 0 0,-1 0 0,0 0 0,-1 1 0,-7-17 0,4 16 0,-1 0 0,-1 0 0,-1 1 0,0 0 0,-14-15 0,19 23 0,0 1 0,0 0 0,-1 0 0,0 0 0,0 1 0,0-1 0,-1 2 0,1-1 0,-1 1 0,0 0 0,0 0 0,0 1 0,-15-4 0,-87 5-286,85 1-793,0 1-5747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7:51:22.6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787 32 24575,'-74'0'0,"-21"1"0,-161-19 0,213 12 0,-47-2 0,76 8 0,0 0 0,-1 1 0,1 1 0,0 0 0,-1 1 0,1 0 0,-15 6 0,23-5 0,0-1 0,1 0 0,-1 1 0,1 0 0,0 0 0,0 1 0,1-1 0,-1 1 0,1 0 0,0 0 0,1 1 0,-1-1 0,1 1 0,0 0 0,0 0 0,1 0 0,-4 11 0,1 2 0,0-1 0,2 1 0,0-1 0,-1 37 0,4-47 0,0 11 0,0-1 0,1 1 0,5 26 0,-5-39 0,1-1 0,-1 1 0,1-1 0,1 0 0,-1 1 0,1-1 0,0 0 0,0 0 0,0-1 0,0 1 0,1-1 0,0 0 0,0 0 0,0 0 0,8 6 0,10 3 0,0-1 0,0-1 0,1-1 0,0-1 0,45 12 0,-25-12 0,2 0 0,62 2 0,-10-5 0,0-5 0,111-12 0,75-38 0,-267 48 0,0-2 0,1 0 0,-1-1 0,0 0 0,-1-1 0,1-1 0,16-9 0,-26 11 0,0 0 0,-1 0 0,1 0 0,-1-1 0,1 0 0,-2 0 0,1 0 0,0 0 0,-1-1 0,0 0 0,0 0 0,-1 0 0,0 0 0,0-1 0,0 1 0,-1-1 0,0 0 0,0 0 0,1-8 0,-2 11 0,-1-1 0,0 1 0,0 0 0,0-1 0,0 1 0,-1 0 0,0-1 0,1 1 0,-2 0 0,1 0 0,0 0 0,-1-1 0,0 2 0,0-1 0,0 0 0,0 0 0,-1 1 0,1-1 0,-1 1 0,0-1 0,-6-4 0,-6-4 0,-1 0 0,0 2 0,-32-17 0,-10-6 0,49 28 8,1 0 0,-1 1 0,0 0 0,0 1 0,-1 0 0,1 0 0,-1 1 0,1 0 0,-19-1-1,-31-7-1451,40 5-5382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7:51:28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3522 30 24575,'-1650'0'0,"1630"-1"0,-1-1 0,-35-9 0,34 6 0,1 2 0,-27-2 0,-666 3 0,346 4 0,355-2 0,-10-1 0,0 0 0,0 2 0,0 1 0,0 0 0,0 2 0,1 1 0,-1 0 0,-35 15 0,3 11 0,1 2 0,2 2 0,-62 55 0,108-84 0,0-1 0,0 1 0,0 1 0,0-1 0,1 1 0,0 0 0,1 0 0,-1 1 0,2-1 0,-1 1 0,1 0 0,0 0 0,0 0 0,1 0 0,0 1 0,1-1 0,0 1 0,0-1 0,1 1 0,0-1 0,0 1 0,1-1 0,0 1 0,0-1 0,1 0 0,0 1 0,1-1 0,0 0 0,0 0 0,1-1 0,0 1 0,0-1 0,1 1 0,0-1 0,0-1 0,0 1 0,1-1 0,7 6 0,-2-4 0,0 0 0,1-1 0,0-1 0,0 0 0,0 0 0,1-1 0,0-1 0,16 4 0,114 15 0,-101-17 0,659 36 0,-367-31 0,-156-2 0,715 19 0,-686-27 0,176-4 0,-317-2 0,1-4 0,71-19 0,-17 3 0,-33 11 0,-51 9 0,0-1 0,0-2 0,-1-1 0,68-27 0,-52 12 0,-14 9 0,50-31 0,-79 40 0,0 1 0,-1-1 0,1-1 0,-1 1 0,-1-2 0,0 1 0,0-1 0,0 0 0,-1 0 0,10-17 0,-13 19 0,0 0 0,0-1 0,-1 1 0,0-1 0,0 0 0,0 0 0,-1 1 0,0-1 0,-1 0 0,1 0 0,-1 0 0,0 0 0,-1 0 0,0 0 0,0 0 0,-1 0 0,1 1 0,-1-1 0,-1 0 0,1 1 0,-1 0 0,0-1 0,-1 1 0,0 0 0,0 1 0,0-1 0,0 1 0,-1 0 0,0 0 0,0 0 0,0 0 0,-1 1 0,0 0 0,-8-4 0,-157-77 0,143 74-195,0 2 0,-1 1 0,-1 2 0,1 0 0,-1 2 0,-59 0 0,66 4-6631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7:51:20.5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1573 58 24575,'-15'1'0,"1"1"0,-1 0 0,1 1 0,-1 1 0,1 0 0,-14 7 0,13-6 0,0 1 0,-1-2 0,0 0 0,1-1 0,-19 2 0,-233-6 0,-44 2 0,207 12 0,63-7 0,-44 2 0,62-7 0,0 1 0,0 2 0,0 0 0,0 1 0,1 2 0,0 0 0,0 1 0,1 1 0,0 1 0,1 1 0,0 1 0,-31 24 0,41-28 0,-10 5 0,1 2 0,0 0 0,1 1 0,1 1 0,0 1 0,2 0 0,0 1 0,-18 31 0,25-35 0,2 1 0,0 0 0,1 0 0,0 0 0,1 1 0,1 0 0,1 0 0,0 0 0,2 0 0,-1 0 0,2 0 0,3 20 0,-3-32 0,0-1 0,1 1 0,-1 0 0,1 0 0,0-1 0,0 1 0,1-1 0,0 0 0,-1 1 0,1-1 0,0-1 0,1 1 0,-1 0 0,1-1 0,0 1 0,0-1 0,0 0 0,0-1 0,0 1 0,1-1 0,4 3 0,14 5 0,1-1 0,-1-1 0,26 6 0,-16-6 0,347 89 0,-294-82 0,1-3 0,133 2 0,-217-14 0,253-7 0,-203 2 0,-1-2 0,96-26 0,-74 12 0,-33 12 0,-2-2 0,0-2 0,0-2 0,-1-1 0,56-33 0,-90 45 0,1 0 0,-1 0 0,0 0 0,0-1 0,0 1 0,0-1 0,-1 0 0,0 0 0,0 0 0,-1 0 0,1-1 0,-1 1 0,3-12 0,1-7 0,-2-1 0,2-26 0,2-5 0,-2 25 0,19-142 0,-23 158 0,-2 0 0,0 0 0,-1 0 0,0 0 0,-1 0 0,-1 0 0,0 0 0,-1 1 0,-7-17 0,4 16 0,-1 0 0,-1 0 0,-1 1 0,0 0 0,-14-15 0,19 23 0,0 1 0,0 0 0,-1 0 0,0 0 0,0 1 0,0-1 0,-1 2 0,1-1 0,-1 1 0,0 0 0,0 0 0,0 1 0,-15-4 0,-87 5-286,85 1-793,0 1-5747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7:51:22.6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787 32 24575,'-74'0'0,"-21"1"0,-161-19 0,213 12 0,-47-2 0,76 8 0,0 0 0,-1 1 0,1 1 0,0 0 0,-1 1 0,1 0 0,-15 6 0,23-5 0,0-1 0,1 0 0,-1 1 0,1 0 0,0 0 0,0 1 0,1-1 0,-1 1 0,1 0 0,0 0 0,1 1 0,-1-1 0,1 1 0,0 0 0,0 0 0,1 0 0,-4 11 0,1 2 0,0-1 0,2 1 0,0-1 0,-1 37 0,4-47 0,0 11 0,0-1 0,1 1 0,5 26 0,-5-39 0,1-1 0,-1 1 0,1-1 0,1 0 0,-1 1 0,1-1 0,0 0 0,0 0 0,0-1 0,0 1 0,1-1 0,0 0 0,0 0 0,0 0 0,8 6 0,10 3 0,0-1 0,0-1 0,1-1 0,0-1 0,45 12 0,-25-12 0,2 0 0,62 2 0,-10-5 0,0-5 0,111-12 0,75-38 0,-267 48 0,0-2 0,1 0 0,-1-1 0,0 0 0,-1-1 0,1-1 0,16-9 0,-26 11 0,0 0 0,-1 0 0,1 0 0,-1-1 0,1 0 0,-2 0 0,1 0 0,0 0 0,-1-1 0,0 0 0,0 0 0,-1 0 0,0 0 0,0-1 0,0 1 0,-1-1 0,0 0 0,0 0 0,1-8 0,-2 11 0,-1-1 0,0 1 0,0 0 0,0-1 0,0 1 0,-1 0 0,0-1 0,1 1 0,-2 0 0,1 0 0,0 0 0,-1-1 0,0 2 0,0-1 0,0 0 0,0 0 0,-1 1 0,1-1 0,-1 1 0,0-1 0,-6-4 0,-6-4 0,-1 0 0,0 2 0,-32-17 0,-10-6 0,49 28 8,1 0 0,-1 1 0,0 0 0,0 1 0,-1 0 0,1 0 0,-1 1 0,1 0 0,-19-1-1,-31-7-1451,40 5-5382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7:51:28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3522 30 24575,'-1650'0'0,"1630"-1"0,-1-1 0,-35-9 0,34 6 0,1 2 0,-27-2 0,-666 3 0,346 4 0,355-2 0,-10-1 0,0 0 0,0 2 0,0 1 0,0 0 0,0 2 0,1 1 0,-1 0 0,-35 15 0,3 11 0,1 2 0,2 2 0,-62 55 0,108-84 0,0-1 0,0 1 0,0 1 0,0-1 0,1 1 0,0 0 0,1 0 0,-1 1 0,2-1 0,-1 1 0,1 0 0,0 0 0,0 0 0,1 0 0,0 1 0,1-1 0,0 1 0,0-1 0,1 1 0,0-1 0,0 1 0,1-1 0,0 1 0,0-1 0,1 0 0,0 1 0,1-1 0,0 0 0,0 0 0,1-1 0,0 1 0,0-1 0,1 1 0,0-1 0,0-1 0,0 1 0,1-1 0,7 6 0,-2-4 0,0 0 0,1-1 0,0-1 0,0 0 0,0 0 0,1-1 0,0-1 0,16 4 0,114 15 0,-101-17 0,659 36 0,-367-31 0,-156-2 0,715 19 0,-686-27 0,176-4 0,-317-2 0,1-4 0,71-19 0,-17 3 0,-33 11 0,-51 9 0,0-1 0,0-2 0,-1-1 0,68-27 0,-52 12 0,-14 9 0,50-31 0,-79 40 0,0 1 0,-1-1 0,1-1 0,-1 1 0,-1-2 0,0 1 0,0-1 0,0 0 0,-1 0 0,10-17 0,-13 19 0,0 0 0,0-1 0,-1 1 0,0-1 0,0 0 0,0 0 0,-1 1 0,0-1 0,-1 0 0,1 0 0,-1 0 0,0 0 0,-1 0 0,0 0 0,0 0 0,-1 0 0,1 1 0,-1-1 0,-1 0 0,1 1 0,-1 0 0,0-1 0,-1 1 0,0 0 0,0 1 0,0-1 0,0 1 0,-1 0 0,0 0 0,0 0 0,0 0 0,-1 1 0,0 0 0,-8-4 0,-157-77 0,143 74-195,0 2 0,-1 1 0,-1 2 0,1 0 0,-1 2 0,-59 0 0,66 4-6631</inkml:trace>
</inkml:ink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1757AE2-4D1D-0192-0EA5-BA2C348015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2A9715A-128C-C1A2-F660-85A47528E53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/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360F91E3-085C-BB00-D8AF-843630618A5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hangingPunct="0">
              <a:buNone/>
              <a:tabLst/>
              <a:defRPr lang="fr-FR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9EC5E0-185F-3BEB-3B54-5074ECDAB20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hangingPunct="0">
              <a:buNone/>
              <a:tabLst/>
              <a:defRPr lang="fr-FR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8AE97C-EDD4-786A-3260-5654C7C4BEA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lvl="0" hangingPunct="0">
              <a:buNone/>
              <a:tabLst/>
              <a:defRPr lang="fr-FR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4F3841-FE1E-E6F2-A9EA-ED1C2FF1AF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spc="0" baseline="0%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4F4ACCAF-39CC-4D48-BFF9-1EDD57CBACD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64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lvl="0" indent="-216000" hangingPunct="0">
      <a:buNone/>
      <a:tabLst/>
      <a:defRPr lang="fr-FR" sz="2000" b="0" i="0" u="none" strike="noStrike" kern="1200">
        <a:ln>
          <a:noFill/>
        </a:ln>
        <a:latin typeface="Liberation Sans" pitchFamily="18"/>
        <a:ea typeface="Noto Sans CJK SC Regular" pitchFamily="2"/>
        <a:cs typeface="Free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purl.oclc.org/ooxml/officeDocument/relationships/slide" Target="../slides/slide21.xml"/><Relationship Id="rId1" Type="http://purl.oclc.org/ooxml/officeDocument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purl.oclc.org/ooxml/officeDocument/relationships/slide" Target="../slides/slide22.xml"/><Relationship Id="rId1" Type="http://purl.oclc.org/ooxml/officeDocument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purl.oclc.org/ooxml/officeDocument/relationships/slide" Target="../slides/slide29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10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11.xml"/><Relationship Id="rId1" Type="http://purl.oclc.org/ooxml/officeDocument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purl.oclc.org/ooxml/officeDocument/relationships/slide" Target="../slides/slide13.xml"/><Relationship Id="rId1" Type="http://purl.oclc.org/ooxml/officeDocument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purl.oclc.org/ooxml/officeDocument/relationships/slide" Target="../slides/slide14.xml"/><Relationship Id="rId1" Type="http://purl.oclc.org/ooxml/officeDocument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purl.oclc.org/ooxml/officeDocument/relationships/slide" Target="../slides/slide17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D3077429-FA2F-270D-D8AA-38DE6C741EE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DA7B7832-F8FD-4A5C-8298-D247DF6D97DF}" type="slidenum">
              <a:t>1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B79DBD93-1C96-F3C0-C5AB-1EFFE366A091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1B929BA2-227B-44B5-A755-2409D3C6BE63}" type="slidenum">
              <a:t>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A8C698D8-BD45-0FEE-B258-26B6E162D09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E4AED278-957B-E5A2-34F5-47EC26CEDA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13ADF0BD-4D90-C828-7DCD-6E72E22879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2C2A1FCB-F833-4BB3-BDE7-1CB6A814369A}" type="slidenum">
              <a:t>21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79AA582A-C621-969B-60A2-FE7A4134A1D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156C53A-529E-4031-8673-B90E004C10CB}" type="slidenum">
              <a:t>21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9B03723F-C6DF-84D6-1057-9D32937CF7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550700AE-D3FC-3A25-99E6-5AF0AD166D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743160"/>
      </p:ext>
    </p:extLst>
  </p:cSld>
  <p:clrMapOvr>
    <a:masterClrMapping/>
  </p:clrMapOvr>
</p:notes>
</file>

<file path=ppt/notesSlides/notesSlide1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61C68A1E-C119-2FD7-D2EC-DEA53A2ADA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9ED4FB35-1CD6-4702-9B9E-ED18281EDF04}" type="slidenum">
              <a:t>22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5BAE687-DE47-2814-BDFA-7EC7C7D26A2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847327A-4896-6ECF-57ED-5BBF9D4B760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Exemple d’utilisation :</a:t>
            </a:r>
          </a:p>
          <a:p>
            <a:pPr marL="787320" lvl="0" indent="-571680" rtl="0">
              <a:buSzPct val="100%"/>
              <a:buChar char="-"/>
            </a:pPr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Créer une procédure stockée qui supprimer toutes les catégories non utilisées.</a:t>
            </a:r>
          </a:p>
          <a:p>
            <a:pPr marL="787320" lvl="0" indent="-571680" rtl="0">
              <a:buSzPct val="100%"/>
              <a:buChar char="-"/>
            </a:pPr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Créer une procédure stockée qui prend en paramètre des données pour ensuite les insérer dans la table Client</a:t>
            </a:r>
          </a:p>
          <a:p>
            <a:pPr lvl="0" indent="0" rtl="0"/>
            <a:endParaRPr lang="fr-FR" sz="3600" b="1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220883-EB32-C2F6-4206-CEAEC1BD955E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1B920F9-0C90-4331-9956-0A836B5CAE89}" type="slidenum">
              <a:t>22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06333B3C-EDE7-BFE7-5074-D063D5F98F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0068FF9F-42EA-45B9-A03E-F98776219C9C}" type="slidenum">
              <a:t>29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B90F6AFD-0C8F-B1E1-531D-8C1A6F114EAA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E3D8ABF-E6D0-4FB1-9397-D2163AB0748F}" type="slidenum">
              <a:t>29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F577627C-FB17-8ECB-C93E-BA95FCB49C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B69994D0-F227-2541-A1E3-3FE6C1CBB6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0EA0CD-559D-7A1A-6C5C-B8D09105A2E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22D3AB30-D5E1-424E-9AB2-E17BC1D4E1A1}" type="slidenum">
              <a:t>2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EFCC6168-D855-2863-0BE2-15A114D9AE4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BA9E0206-205F-4BB7-865F-3D993F1C0083}" type="slidenum">
              <a:t>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935AF34B-CA39-1C23-1B60-C6F8C12D26D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13ADF0BD-4D90-C828-7DCD-6E72E22879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2C2A1FCB-F833-4BB3-BDE7-1CB6A814369A}" type="slidenum">
              <a:t>3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79AA582A-C621-969B-60A2-FE7A4134A1D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156C53A-529E-4031-8673-B90E004C10CB}" type="slidenum">
              <a:t>3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9B03723F-C6DF-84D6-1057-9D32937CF7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550700AE-D3FC-3A25-99E6-5AF0AD166D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6477DE0E-6E9D-A709-1401-613EDD3E4DD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889D1F84-FC71-4387-84B3-96D56A80A037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7F6DB98-8C18-548E-924C-CDAED14DD4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A13E865A-B209-FBF0-7992-834DE0747A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CASCADE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: une modification dans la table de référence est répercutée sur la table référencée.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SET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NULL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: une modification dans la table de référence passe la clé étrangère à NULL sur la table référencée.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SET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DEFAULT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: une modification dans la table de référence passe la clé étrangère à sa valeur par défaut sur la table référencée.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RESTRICT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: on empêche la modification dans la table de référence car elle est référencée dans une autre table.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1F8DC0-E569-402D-032B-9F37900A413E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3027CAA-D125-4D1C-A76E-854CBEF59CBB}" type="slidenum">
              <a:t>7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13ADF0BD-4D90-C828-7DCD-6E72E22879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2C2A1FCB-F833-4BB3-BDE7-1CB6A814369A}" type="slidenum">
              <a:t>10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79AA582A-C621-969B-60A2-FE7A4134A1D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156C53A-529E-4031-8673-B90E004C10CB}" type="slidenum">
              <a:t>10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9B03723F-C6DF-84D6-1057-9D32937CF7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550700AE-D3FC-3A25-99E6-5AF0AD166D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442485"/>
      </p:ext>
    </p:extLst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B8112F0B-5000-09D0-2762-2C597838BD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E42C3249-D44F-424A-98CC-B49FC78C5D14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443F5AC-9F35-A7BD-D352-C66A6057DB9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7320D15-D95D-2AFC-76B7-73251EE23E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INTERMEDIAIRE ENTRE LA BDD ET L’UTILISATEUR :  Celà a de nombreuses conséquences :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une sélection des données à afficher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une restriction d'accès à la table pour l'utilisateur, c'est-à-dire une sécurité des données accrue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un regroupement d'informations au sein d'une entité</a:t>
            </a:r>
          </a:p>
          <a:p>
            <a:pPr lvl="0" indent="0" rtl="0"/>
            <a:endParaRPr lang="fr-FR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CREATE VIEW vue_catalogue AS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SELECT id_livre, titre, titre_vo, nom, prénom, genre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FROM livre AS L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LEFT JOIN livre_auteur AS LA ON L.id_livre=LA.id_livre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LEFT JOIN auteur AS A ON LA.id_auteur=.A.id_auteur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LEFT JOIN genre as G ON L.id_genre=G.id_genre;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F3AB99-4756-CE1E-FE52-62D1C56AE9A2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C9295C6-5489-40D3-AA8F-9CECDB13E2E9}" type="slidenum">
              <a:t>11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61C68A1E-C119-2FD7-D2EC-DEA53A2ADA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9ED4FB35-1CD6-4702-9B9E-ED18281EDF04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5BAE687-DE47-2814-BDFA-7EC7C7D26A2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847327A-4896-6ECF-57ED-5BBF9D4B760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Exemple d’utilisation :</a:t>
            </a:r>
          </a:p>
          <a:p>
            <a:pPr marL="787320" lvl="0" indent="-571680" rtl="0">
              <a:buSzPct val="100%"/>
              <a:buChar char="-"/>
            </a:pPr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Créer une procédure stockée qui supprimer toutes les catégories non utilisées.</a:t>
            </a:r>
          </a:p>
          <a:p>
            <a:pPr marL="787320" lvl="0" indent="-571680" rtl="0">
              <a:buSzPct val="100%"/>
              <a:buChar char="-"/>
            </a:pPr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Créer une procédure stockée qui prend en paramètre des données pour ensuite les insérer dans la table Client</a:t>
            </a:r>
          </a:p>
          <a:p>
            <a:pPr lvl="0" indent="0" rtl="0"/>
            <a:endParaRPr lang="fr-FR" sz="3600" b="1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220883-EB32-C2F6-4206-CEAEC1BD955E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1B920F9-0C90-4331-9956-0A836B5CAE89}" type="slidenum">
              <a:t>13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61C68A1E-C119-2FD7-D2EC-DEA53A2ADA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9ED4FB35-1CD6-4702-9B9E-ED18281EDF04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5BAE687-DE47-2814-BDFA-7EC7C7D26A2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847327A-4896-6ECF-57ED-5BBF9D4B760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Exemple d’utilisation :</a:t>
            </a:r>
          </a:p>
          <a:p>
            <a:pPr marL="787320" lvl="0" indent="-571680" rtl="0">
              <a:buSzPct val="100%"/>
              <a:buChar char="-"/>
            </a:pPr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Créer une procédure stockée qui supprimer toutes les catégories non utilisées.</a:t>
            </a:r>
          </a:p>
          <a:p>
            <a:pPr marL="787320" lvl="0" indent="-571680" rtl="0">
              <a:buSzPct val="100%"/>
              <a:buChar char="-"/>
            </a:pPr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Créer une procédure stockée qui prend en paramètre des données pour ensuite les insérer dans la table Client</a:t>
            </a:r>
          </a:p>
          <a:p>
            <a:pPr lvl="0" indent="0" rtl="0"/>
            <a:endParaRPr lang="fr-FR" sz="3600" b="1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220883-EB32-C2F6-4206-CEAEC1BD955E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1B920F9-0C90-4331-9956-0A836B5CAE89}" type="slidenum">
              <a:t>14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79094909"/>
      </p:ext>
    </p:extLst>
  </p:cSld>
  <p:clrMapOvr>
    <a:masterClrMapping/>
  </p:clrMapOvr>
</p:notes>
</file>

<file path=ppt/notesSlides/notesSlide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13ADF0BD-4D90-C828-7DCD-6E72E22879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2C2A1FCB-F833-4BB3-BDE7-1CB6A814369A}" type="slidenum">
              <a:t>17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79AA582A-C621-969B-60A2-FE7A4134A1D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156C53A-529E-4031-8673-B90E004C10CB}" type="slidenum">
              <a:t>17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9B03723F-C6DF-84D6-1057-9D32937CF7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550700AE-D3FC-3A25-99E6-5AF0AD166D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31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3FC57A-362C-B22A-75ED-C84EDBF9AD0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360" y="1236599"/>
            <a:ext cx="7559640" cy="2631960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17191F-7EE2-8202-2960-2B6524F1F2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360" y="3970440"/>
            <a:ext cx="7559640" cy="1825560"/>
          </a:xfrm>
        </p:spPr>
        <p:txBody>
          <a:bodyPr anchorCtr="1"/>
          <a:lstStyle>
            <a:lvl1pPr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1AB4D9-6024-8386-9DF1-33C36162005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BBF10A-3F06-4EE3-964C-674326C79B6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408579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FCF92-8D78-38B5-46C5-D9EE5A162E6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F8784F-227F-8AAA-718E-C9E792D005E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2A2847-31AA-747F-5302-567EBB3EE3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C7993C-363D-4FCB-B3A5-363C003726F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775171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C461C3-3445-EA6C-43D0-EB59F144781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80360" y="179280"/>
            <a:ext cx="2340000" cy="657864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447EFA-A675-CD90-7A4C-433368E9AE7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360359" y="179280"/>
            <a:ext cx="6867360" cy="65786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7A30DE-8567-F677-24E1-74E9F18279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0B620D-A108-4DDA-A0E5-8A935457738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980746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5FF55-1F77-19D6-B0A1-4B2A761AFFC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E2FD19-9D47-9BDC-8983-6B0931578FE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620000"/>
            <a:ext cx="9360000" cy="5138280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726CBE-B843-168C-8A6C-0F5CD8AE8C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24F898-7057-4921-B111-70AEF0D56C3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511604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94E7AD-8DA5-7528-2295-C26A4F91B4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239" y="1884240"/>
            <a:ext cx="8694720" cy="3144959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A3CD64-E1D9-2F6F-8AC1-6F45F5D681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239" y="5059440"/>
            <a:ext cx="8694720" cy="1652760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51CCA1-45B3-49EF-2655-79FAC2CFE7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7A1234-6B33-4ADA-8A3F-F1D7C5F8CAF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64225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1D9FB-C876-8725-81B5-6E2AC34D04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94A8D2-14DF-1C6E-2ED0-5F6F74CF3D5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359" y="1619280"/>
            <a:ext cx="4603679" cy="5138640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ECB31B-48C3-31E2-2ABB-51A79CDB27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16680" y="1619280"/>
            <a:ext cx="4603679" cy="5138640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04FD62-F12C-DD28-4ED4-20230C308F0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781F9C-12B2-4AF8-BB44-EB170EFD6EF2}" type="slidenum">
              <a:t>‹N°›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686A5C-DB99-8125-BE30-FB843284591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768680"/>
            <a:ext cx="9072000" cy="4384080"/>
          </a:xfrm>
          <a:solidFill>
            <a:srgbClr val="FFFFFF"/>
          </a:solidFill>
        </p:spPr>
        <p:txBody>
          <a:bodyPr/>
          <a:lstStyle>
            <a:lvl1pPr>
              <a:spcBef>
                <a:spcPts val="1417"/>
              </a:spcBef>
              <a:spcAft>
                <a:spcPts val="0"/>
              </a:spcAft>
              <a:defRPr>
                <a:latin typeface="Liberation Sans" pitchFamily="18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8160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56DB3-873B-6222-3BED-63936D44C7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403200"/>
            <a:ext cx="8694720" cy="14605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FBE884-B8A1-F888-5026-CE35EA4C05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19" y="1852560"/>
            <a:ext cx="4265640" cy="907919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012A86-DFA0-641A-589B-C17E30DC386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93719" y="2760840"/>
            <a:ext cx="4265640" cy="4062239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713FA7-A216-6C5E-7E1D-52EE4A2FA2F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720" y="1852560"/>
            <a:ext cx="4284720" cy="907919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451E902-00E4-3DC9-5B09-4F9E257D301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03720" y="2760840"/>
            <a:ext cx="4284720" cy="4062239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A4D215-4BD3-A070-EE15-9BC193D571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ABF2F4-299A-48D9-9896-14A41BB14CC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769003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BC8EA9-A208-E780-1A6F-6BCAF9B1415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EA51A02-126F-C421-673F-0364F8E342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460566-CC6D-4FB4-9096-FF356605879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749138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AF12AB9-B482-CCFE-91B6-B33AECBB43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5AC65F-0F7D-4CD5-A813-45CB9826039A}" type="slidenum">
              <a:t>‹N°›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4473558-F13D-F8BB-BA34-0717A55890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1261800"/>
          </a:xfrm>
        </p:spPr>
        <p:txBody>
          <a:bodyPr/>
          <a:lstStyle>
            <a:lvl1pPr>
              <a:defRPr sz="4400">
                <a:latin typeface="Liberation Sans" pitchFamily="18"/>
              </a:defRPr>
            </a:lvl1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E048AA-C460-DFCB-C335-2748B60A9BE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9072000" cy="4384080"/>
          </a:xfrm>
        </p:spPr>
        <p:txBody>
          <a:bodyPr/>
          <a:lstStyle>
            <a:lvl1pPr>
              <a:spcBef>
                <a:spcPts val="1417"/>
              </a:spcBef>
              <a:spcAft>
                <a:spcPts val="0"/>
              </a:spcAft>
              <a:defRPr>
                <a:latin typeface="Liberation Sans" pitchFamily="18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8878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725FB-748C-2FD6-4AFC-705DCD2BD8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503280"/>
            <a:ext cx="3251159" cy="176544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F5A213-BF79-AA28-A85D-AEA30EBDFD6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160" y="1089000"/>
            <a:ext cx="5102280" cy="5372280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8FCD04-20A2-1B8F-CDF0-2B891E17F80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19" y="2268360"/>
            <a:ext cx="3251159" cy="42004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9297D5-45BF-FFEE-218D-E3221D2D35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7CDE73-4E1F-4F60-A3E7-EA530E96E0C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982944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7432A-45C6-2207-FDCE-A3201EBFE6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503280"/>
            <a:ext cx="3251159" cy="176544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4AE16D-080B-9584-A7E2-EC2BE07498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160" y="1089000"/>
            <a:ext cx="5102280" cy="5372280"/>
          </a:xfrm>
        </p:spPr>
        <p:txBody>
          <a:bodyPr anchor="t" anchorCtr="0"/>
          <a:lstStyle>
            <a:lvl1pPr>
              <a:defRPr sz="4400">
                <a:latin typeface="Liberation Sans" pitchFamily="18"/>
                <a:ea typeface="Noto Sans CJK SC Regular" pitchFamily="2"/>
                <a:cs typeface="Free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49A8CD-1075-1751-B925-B5D7B4E71FE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19" y="2268360"/>
            <a:ext cx="3251159" cy="42004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4F2FA8-E32A-EBB0-362D-B60F96B963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4EB0C0-D159-48C7-8406-54F8293B12B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9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image" Target="../media/image1.png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2ABCDD2-1541-93E9-029A-A812692998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FE3FF5-F06D-9676-B6DC-9601DDC06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12697E-CF53-94FF-560F-59AAE88A94CA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 cap="flat">
            <a:solidFill>
              <a:srgbClr val="41719C"/>
            </a:solidFill>
            <a:prstDash val="solid"/>
            <a:miter/>
          </a:ln>
        </p:spPr>
        <p:txBody>
          <a:bodyPr wrap="square" lIns="9000" tIns="9000" rIns="9000" bIns="9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F15B98-598D-75D9-1C0F-11227BCF2C9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spc="0" baseline="0%">
                <a:solidFill>
                  <a:srgbClr val="000000"/>
                </a:solidFill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5AD1FF7F-0B99-4091-830B-5EEEB4EBC9F3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5C088FF1-BAC3-1FDB-699D-09850FBC80A9}"/>
              </a:ext>
            </a:extLst>
          </p:cNvPr>
          <p:cNvSpPr/>
          <p:nvPr/>
        </p:nvSpPr>
        <p:spPr>
          <a:xfrm>
            <a:off x="0" y="1440000"/>
            <a:ext cx="1007676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36000" cap="flat">
            <a:solidFill>
              <a:srgbClr val="41719C"/>
            </a:solidFill>
            <a:prstDash val="solid"/>
            <a:miter/>
          </a:ln>
        </p:spPr>
        <p:txBody>
          <a:bodyPr wrap="square" lIns="17640" tIns="17640" rIns="17640" bIns="1764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89C5ED4-736D-BA8F-3A87-845C3257C4BD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rtl="0" hangingPunct="0">
        <a:lnSpc>
          <a:spcPct val="100%"/>
        </a:lnSpc>
        <a:spcBef>
          <a:spcPts val="0"/>
        </a:spcBef>
        <a:spcAft>
          <a:spcPts val="0"/>
        </a:spcAft>
        <a:buNone/>
        <a:tabLst/>
        <a:defRPr lang="fr-FR" sz="4800" b="0" i="0" u="none" strike="noStrike" kern="1200" spc="0" baseline="0%">
          <a:ln>
            <a:noFill/>
          </a:ln>
          <a:solidFill>
            <a:srgbClr val="F20000"/>
          </a:solidFill>
          <a:effectLst>
            <a:outerShdw dist="17961" dir="2700000">
              <a:scrgbClr r="0%" g="0%" b="0%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1pPr>
      <a:lvl2pPr marL="0" marR="0" lvl="1" indent="0" rtl="0" hangingPunct="0">
        <a:lnSpc>
          <a:spcPct val="100%"/>
        </a:lnSpc>
        <a:spcBef>
          <a:spcPts val="0"/>
        </a:spcBef>
        <a:spcAft>
          <a:spcPts val="1434"/>
        </a:spcAft>
        <a:buSzPct val="75%"/>
        <a:buFont typeface="StarSymbol"/>
        <a:buChar char="–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2pPr>
      <a:lvl3pPr marL="0" marR="0" lvl="2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3pPr>
      <a:lvl4pPr marL="0" marR="0" lvl="3" indent="0" rtl="0" hangingPunct="0">
        <a:lnSpc>
          <a:spcPct val="100%"/>
        </a:lnSpc>
        <a:spcBef>
          <a:spcPts val="0"/>
        </a:spcBef>
        <a:spcAft>
          <a:spcPts val="1434"/>
        </a:spcAft>
        <a:buSzPct val="75%"/>
        <a:buFont typeface="StarSymbol"/>
        <a:buChar char="–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4pPr>
      <a:lvl5pPr marL="0" marR="0" lvl="4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5pPr>
      <a:lvl6pPr marL="0" marR="0" lvl="5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6pPr>
      <a:lvl7pPr marL="0" marR="0" lvl="6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7pPr>
      <a:lvl8pPr marL="0" marR="0" lvl="7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8pPr>
      <a:lvl9pPr marL="0" marR="0" lvl="8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hyperlink" Target="tel:+33972377373" TargetMode="External"/><Relationship Id="rId2" Type="http://purl.oclc.org/ooxml/officeDocument/relationships/notesSlide" Target="../notesSlides/notesSlide1.xml"/><Relationship Id="rId1" Type="http://purl.oclc.org/ooxml/officeDocument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5.xml"/><Relationship Id="rId1" Type="http://purl.oclc.org/ooxml/officeDocument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6.xml"/><Relationship Id="rId1" Type="http://purl.oclc.org/ooxml/officeDocument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7.xml"/><Relationship Id="rId1" Type="http://purl.oclc.org/ooxml/officeDocument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8.xml"/><Relationship Id="rId1" Type="http://purl.oclc.org/ooxml/officeDocument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purl.oclc.org/ooxml/officeDocument/relationships/hyperlink" Target="https://dev.mysql.com/doc/refman/8.0/en/implicit-commit.html" TargetMode="External"/><Relationship Id="rId1" Type="http://purl.oclc.org/ooxml/officeDocument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purl.oclc.org/ooxml/officeDocument/relationships/image" Target="../media/image3.svg"/><Relationship Id="rId2" Type="http://purl.oclc.org/ooxml/officeDocument/relationships/image" Target="../media/image2.png"/><Relationship Id="rId1" Type="http://purl.oclc.org/ooxml/officeDocument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9.xml"/><Relationship Id="rId1" Type="http://purl.oclc.org/ooxml/officeDocument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purl.oclc.org/ooxml/officeDocument/relationships/image" Target="../media/image7.png"/><Relationship Id="rId3" Type="http://purl.oclc.org/ooxml/officeDocument/relationships/customXml" Target="../ink/ink1.xml"/><Relationship Id="rId7" Type="http://purl.oclc.org/ooxml/officeDocument/relationships/customXml" Target="../ink/ink3.xml"/><Relationship Id="rId2" Type="http://purl.oclc.org/ooxml/officeDocument/relationships/image" Target="../media/image4.png"/><Relationship Id="rId1" Type="http://purl.oclc.org/ooxml/officeDocument/relationships/slideLayout" Target="../slideLayouts/slideLayout2.xml"/><Relationship Id="rId6" Type="http://purl.oclc.org/ooxml/officeDocument/relationships/image" Target="../media/image6.png"/><Relationship Id="rId5" Type="http://purl.oclc.org/ooxml/officeDocument/relationships/customXml" Target="../ink/ink2.xml"/><Relationship Id="rId4" Type="http://purl.oclc.org/ooxml/officeDocument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.xml"/><Relationship Id="rId1" Type="http://purl.oclc.org/ooxml/officeDocument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purl.oclc.org/ooxml/officeDocument/relationships/image" Target="../media/image10.png"/><Relationship Id="rId3" Type="http://purl.oclc.org/ooxml/officeDocument/relationships/customXml" Target="../ink/ink4.xml"/><Relationship Id="rId7" Type="http://purl.oclc.org/ooxml/officeDocument/relationships/customXml" Target="../ink/ink6.xml"/><Relationship Id="rId2" Type="http://purl.oclc.org/ooxml/officeDocument/relationships/image" Target="../media/image4.png"/><Relationship Id="rId1" Type="http://purl.oclc.org/ooxml/officeDocument/relationships/slideLayout" Target="../slideLayouts/slideLayout2.xml"/><Relationship Id="rId6" Type="http://purl.oclc.org/ooxml/officeDocument/relationships/image" Target="../media/image9.png"/><Relationship Id="rId5" Type="http://purl.oclc.org/ooxml/officeDocument/relationships/customXml" Target="../ink/ink5.xml"/><Relationship Id="rId4" Type="http://purl.oclc.org/ooxml/officeDocument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0.xml"/><Relationship Id="rId1" Type="http://purl.oclc.org/ooxml/officeDocument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1.xml"/><Relationship Id="rId1" Type="http://purl.oclc.org/ooxml/officeDocument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purl.oclc.org/ooxml/officeDocument/relationships/image" Target="../media/image1.png"/><Relationship Id="rId2" Type="http://purl.oclc.org/ooxml/officeDocument/relationships/notesSlide" Target="../notesSlides/notesSlide12.xml"/><Relationship Id="rId1" Type="http://purl.oclc.org/ooxml/officeDocument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.xml"/><Relationship Id="rId1" Type="http://purl.oclc.org/ooxml/officeDocument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.xml"/><Relationship Id="rId1" Type="http://purl.oclc.org/ooxml/officeDocument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42DB5C3-7DCC-C7A2-0B9B-35DEEA4D1B98}"/>
              </a:ext>
            </a:extLst>
          </p:cNvPr>
          <p:cNvSpPr/>
          <p:nvPr/>
        </p:nvSpPr>
        <p:spPr>
          <a:xfrm>
            <a:off x="0" y="7381800"/>
            <a:ext cx="24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70078E77-D412-2189-6026-7852926D172F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8923473-0D8B-423D-BDE5-9FC9E19718CE}" type="slidenum">
              <a:rPr lang="fr-FR" sz="1800" b="0" i="0" u="none" strike="noStrike" kern="0" spc="0" baseline="0%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 Regular" pitchFamily="2"/>
                <a:cs typeface="FreeSans" pitchFamily="2"/>
              </a:rPr>
              <a:t>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1">
            <a:extLst>
              <a:ext uri="{FF2B5EF4-FFF2-40B4-BE49-F238E27FC236}">
                <a16:creationId xmlns:a16="http://schemas.microsoft.com/office/drawing/2014/main" id="{514D62E8-D51F-D53B-78CF-D6C73F51E804}"/>
              </a:ext>
            </a:extLst>
          </p:cNvPr>
          <p:cNvSpPr txBox="1"/>
          <p:nvPr/>
        </p:nvSpPr>
        <p:spPr>
          <a:xfrm>
            <a:off x="703631" y="2447998"/>
            <a:ext cx="8672737" cy="2800788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r>
              <a:rPr lang="fr-FR" sz="6000" b="1" i="0" u="none" strike="noStrike" kern="1200" spc="0" baseline="0%" dirty="0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Times New Roman" pitchFamily="18"/>
                <a:cs typeface="Arial" pitchFamily="34"/>
              </a:rPr>
              <a:t>SQL Approfondissement</a:t>
            </a:r>
          </a:p>
          <a:p>
            <a:pPr marL="0" marR="0" lvl="0" indent="0" algn="ctr" rtl="0" hangingPunct="0">
              <a:lnSpc>
                <a:spcPct val="100%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endParaRPr lang="fr-FR" sz="2200" b="1" i="0" u="none" strike="noStrike" kern="1200" spc="0" baseline="0%" dirty="0">
              <a:ln>
                <a:noFill/>
              </a:ln>
              <a:solidFill>
                <a:srgbClr val="000000"/>
              </a:solidFill>
              <a:effectLst>
                <a:outerShdw dist="17961" dir="2700000">
                  <a:scrgbClr r="0%" g="0%" b="0%"/>
                </a:outerShdw>
              </a:effectLst>
              <a:latin typeface="Trebuchet MS" pitchFamily="34"/>
              <a:ea typeface="Arial" pitchFamily="34"/>
              <a:cs typeface="Arial" pitchFamily="34"/>
            </a:endParaRPr>
          </a:p>
          <a:p>
            <a:pPr marL="0" marR="0" lvl="0" indent="0" algn="ctr" rtl="0" hangingPunct="0">
              <a:lnSpc>
                <a:spcPct val="100%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br>
              <a:rPr lang="fr-FR" sz="18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Arial" pitchFamily="34"/>
                <a:ea typeface="Arial" pitchFamily="34"/>
                <a:cs typeface="Arial" pitchFamily="34"/>
              </a:rPr>
            </a:br>
            <a:endParaRPr lang="fr-FR" sz="1800" b="0" i="0" u="none" strike="noStrike" kern="1200" spc="0" baseline="0%" dirty="0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ctr" rtl="0" hangingPunct="0">
              <a:lnSpc>
                <a:spcPct val="100%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endParaRPr lang="fr-FR" sz="1800" b="0" i="0" u="none" strike="noStrike" kern="0" spc="0" baseline="0%" dirty="0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5" name="Connecteur droit 3">
            <a:extLst>
              <a:ext uri="{FF2B5EF4-FFF2-40B4-BE49-F238E27FC236}">
                <a16:creationId xmlns:a16="http://schemas.microsoft.com/office/drawing/2014/main" id="{BB3B5705-2876-7E3F-6DBE-A9D62FCF0E5A}"/>
              </a:ext>
            </a:extLst>
          </p:cNvPr>
          <p:cNvSpPr/>
          <p:nvPr/>
        </p:nvSpPr>
        <p:spPr>
          <a:xfrm>
            <a:off x="0" y="6120000"/>
            <a:ext cx="1008000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18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99000" tIns="54000" rIns="99000" bIns="54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Connecteur droit 4">
            <a:extLst>
              <a:ext uri="{FF2B5EF4-FFF2-40B4-BE49-F238E27FC236}">
                <a16:creationId xmlns:a16="http://schemas.microsoft.com/office/drawing/2014/main" id="{32015A97-5E0F-CCA6-37B9-06543A175119}"/>
              </a:ext>
            </a:extLst>
          </p:cNvPr>
          <p:cNvSpPr/>
          <p:nvPr/>
        </p:nvSpPr>
        <p:spPr>
          <a:xfrm>
            <a:off x="0" y="6300000"/>
            <a:ext cx="1008000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18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99000" tIns="54000" rIns="99000" bIns="54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Connecteur droit 5">
            <a:extLst>
              <a:ext uri="{FF2B5EF4-FFF2-40B4-BE49-F238E27FC236}">
                <a16:creationId xmlns:a16="http://schemas.microsoft.com/office/drawing/2014/main" id="{CA4B1C9E-E03D-8D10-8D2A-11C74CED00AD}"/>
              </a:ext>
            </a:extLst>
          </p:cNvPr>
          <p:cNvSpPr/>
          <p:nvPr/>
        </p:nvSpPr>
        <p:spPr>
          <a:xfrm>
            <a:off x="216000" y="0"/>
            <a:ext cx="360" cy="756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36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108000" tIns="63000" rIns="108000" bIns="63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5774928-61D7-433D-3128-4A737512860E}"/>
              </a:ext>
            </a:extLst>
          </p:cNvPr>
          <p:cNvSpPr/>
          <p:nvPr/>
        </p:nvSpPr>
        <p:spPr>
          <a:xfrm>
            <a:off x="213480" y="1028159"/>
            <a:ext cx="3641039" cy="3916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none" lIns="108000" tIns="63000" rIns="108000" bIns="63000" anchor="ctr" anchorCtr="1" compatLnSpc="0">
            <a:spAutoFit/>
          </a:bodyPr>
          <a:lstStyle/>
          <a:p>
            <a:pPr marL="0" marR="0" lvl="0" indent="0" algn="l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 baseline="0%">
                <a:ln>
                  <a:noFill/>
                </a:ln>
                <a:solidFill>
                  <a:srgbClr val="999999"/>
                </a:solidFill>
                <a:latin typeface="Trebuchet MS" pitchFamily="34"/>
                <a:ea typeface="Trebuchet MS" pitchFamily="34"/>
                <a:cs typeface="Times New Roman" pitchFamily="18"/>
              </a:rPr>
              <a:t>Formation, Conseil, Ingénierie</a:t>
            </a:r>
          </a:p>
        </p:txBody>
      </p:sp>
      <p:sp>
        <p:nvSpPr>
          <p:cNvPr id="9" name="ZoneTexte 7">
            <a:extLst>
              <a:ext uri="{FF2B5EF4-FFF2-40B4-BE49-F238E27FC236}">
                <a16:creationId xmlns:a16="http://schemas.microsoft.com/office/drawing/2014/main" id="{516C49EB-0E94-3852-254F-64D9D49C3F31}"/>
              </a:ext>
            </a:extLst>
          </p:cNvPr>
          <p:cNvSpPr txBox="1"/>
          <p:nvPr/>
        </p:nvSpPr>
        <p:spPr>
          <a:xfrm>
            <a:off x="2156040" y="5574600"/>
            <a:ext cx="6668280" cy="471240"/>
          </a:xfrm>
          <a:prstGeom prst="rect">
            <a:avLst/>
          </a:prstGeom>
          <a:noFill/>
          <a:ln cap="flat">
            <a:noFill/>
          </a:ln>
        </p:spPr>
        <p:txBody>
          <a:bodyPr wrap="none" lIns="0" tIns="0" rIns="0" bIns="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Plus d'informations sur </a:t>
            </a:r>
            <a:r>
              <a:rPr lang="en-US" sz="1400" b="0" i="0" u="sng" strike="noStrike" kern="1200" spc="0" baseline="0%">
                <a:ln>
                  <a:noFill/>
                </a:ln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http://www.dawan.fr</a:t>
            </a:r>
          </a:p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Contactez notre service commercial au </a:t>
            </a:r>
            <a:r>
              <a:rPr lang="fr-FR" sz="1600" b="1" i="0" u="none" strike="noStrike" kern="1200" spc="0" baseline="0%">
                <a:ln>
                  <a:noFill/>
                </a:ln>
                <a:solidFill>
                  <a:srgbClr val="FF0000"/>
                </a:solidFill>
                <a:latin typeface="Calibri" pitchFamily="18"/>
                <a:ea typeface="Noto Sans CJK SC Regular" pitchFamily="2"/>
                <a:cs typeface="FreeSans" pitchFamily="2"/>
                <a:hlinkClick r:id="rId3"/>
              </a:rPr>
              <a:t>09.72.37.73.73</a:t>
            </a:r>
            <a:r>
              <a:rPr lang="en-US" sz="10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(prix d'un appel local)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379701B8-B5EA-17A5-C71B-7A800E2FA438}"/>
              </a:ext>
            </a:extLst>
          </p:cNvPr>
          <p:cNvSpPr/>
          <p:nvPr/>
        </p:nvSpPr>
        <p:spPr>
          <a:xfrm>
            <a:off x="0" y="7381800"/>
            <a:ext cx="96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DB96A935-7A62-CAF4-5812-78F7B7C3A4AB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6B0F798-DCC1-40A3-A477-EAC12FEC715F}" type="slidenum">
              <a:rPr/>
              <a:t>10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5B5C8B45-298A-6E86-6B39-E57E777BB2E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10360" y="3130405"/>
            <a:ext cx="8460000" cy="677108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 dirty="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Les transactions</a:t>
            </a:r>
          </a:p>
        </p:txBody>
      </p:sp>
    </p:spTree>
    <p:extLst>
      <p:ext uri="{BB962C8B-B14F-4D97-AF65-F5344CB8AC3E}">
        <p14:creationId xmlns:p14="http://schemas.microsoft.com/office/powerpoint/2010/main" val="1311468954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60DB69F-29D7-E5CD-74A3-0FC0743913E2}"/>
              </a:ext>
            </a:extLst>
          </p:cNvPr>
          <p:cNvSpPr/>
          <p:nvPr/>
        </p:nvSpPr>
        <p:spPr>
          <a:xfrm>
            <a:off x="0" y="7381800"/>
            <a:ext cx="864036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9FAE576C-15C7-F35C-D47C-548E64010969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Les transactions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B5A67530-03A4-8EE0-DCE9-720DC01A2AE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648360" cy="5138640"/>
          </a:xfrm>
          <a:noFill/>
        </p:spPr>
        <p:txBody>
          <a:bodyPr/>
          <a:lstStyle/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i="1" dirty="0">
                <a:latin typeface="Arial" pitchFamily="18"/>
              </a:rPr>
              <a:t>« Une transaction est une unité de travail. Lorsqu'une transaction aboutit, toutes les modifications de données apportées lors de la transaction sont validées et intégrées de façon permanente à la base de données. Si une transaction rencontre des erreurs et doit être annulée ou restaurée, toutes les modifications de données sont supprimées. »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endParaRPr lang="fr-FR" sz="2200" dirty="0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dirty="0">
                <a:latin typeface="Arial" pitchFamily="18"/>
              </a:rPr>
              <a:t>Les transactions sont un moyen d’exécuter une série de requête SQL dans un environnement </a:t>
            </a:r>
            <a:r>
              <a:rPr lang="fr-FR" sz="2200" b="1" dirty="0">
                <a:latin typeface="Arial" pitchFamily="18"/>
              </a:rPr>
              <a:t>bac à sable </a:t>
            </a:r>
            <a:r>
              <a:rPr lang="fr-FR" sz="2200" dirty="0">
                <a:latin typeface="Arial" pitchFamily="18"/>
              </a:rPr>
              <a:t>ou toutes les modifications peuvent être soit validées, soit annulées.</a:t>
            </a:r>
            <a:endParaRPr lang="fr-FR" sz="2200" b="1" dirty="0">
              <a:latin typeface="Arial" pitchFamily="1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6D2852-717D-EC50-92E6-662AF39330C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/>
              <a:t>Règles de transaction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67885A-E22E-2C19-C989-4494DFA870C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03998" y="1768680"/>
            <a:ext cx="9305019" cy="4384080"/>
          </a:xfrm>
        </p:spPr>
        <p:txBody>
          <a:bodyPr/>
          <a:lstStyle/>
          <a:p>
            <a:pPr marL="263520" lvl="0" indent="-263160" algn="just" hangingPunct="0">
              <a:lnSpc>
                <a:spcPct val="100%"/>
              </a:lnSpc>
              <a:spcBef>
                <a:spcPts val="281"/>
              </a:spcBef>
              <a:buNone/>
              <a:tabLst>
                <a:tab pos="263520" algn="l"/>
              </a:tabLst>
            </a:pPr>
            <a:r>
              <a:rPr lang="fr-FR" sz="2000" b="1" dirty="0">
                <a:solidFill>
                  <a:srgbClr val="000000"/>
                </a:solidFill>
                <a:highlight>
                  <a:scrgbClr r="0%" g="0%" b="0%">
                    <a:alpha val="0%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Une transaction </a:t>
            </a:r>
            <a:r>
              <a:rPr lang="fr-FR" sz="2000" dirty="0">
                <a:solidFill>
                  <a:srgbClr val="000000"/>
                </a:solidFill>
                <a:highlight>
                  <a:scrgbClr r="0%" g="0%" b="0%">
                    <a:alpha val="0%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est caractérisée par le mot l’acronyme </a:t>
            </a:r>
            <a:r>
              <a:rPr lang="fr-FR" sz="2000" b="1" dirty="0">
                <a:solidFill>
                  <a:srgbClr val="000000"/>
                </a:solidFill>
                <a:highlight>
                  <a:scrgbClr r="0%" g="0%" b="0%">
                    <a:alpha val="0%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ACID (Atomic </a:t>
            </a:r>
            <a:r>
              <a:rPr lang="fr-FR" sz="2000" b="1" dirty="0" err="1">
                <a:solidFill>
                  <a:srgbClr val="000000"/>
                </a:solidFill>
                <a:highlight>
                  <a:scrgbClr r="0%" g="0%" b="0%">
                    <a:alpha val="0%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Consistency</a:t>
            </a:r>
            <a:r>
              <a:rPr lang="fr-FR" sz="2000" b="1" dirty="0">
                <a:solidFill>
                  <a:srgbClr val="000000"/>
                </a:solidFill>
                <a:highlight>
                  <a:scrgbClr r="0%" g="0%" b="0%">
                    <a:alpha val="0%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 Isolation </a:t>
            </a:r>
            <a:r>
              <a:rPr lang="fr-FR" sz="2000" b="1" dirty="0" err="1">
                <a:solidFill>
                  <a:srgbClr val="000000"/>
                </a:solidFill>
                <a:highlight>
                  <a:scrgbClr r="0%" g="0%" b="0%">
                    <a:alpha val="0%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Durability</a:t>
            </a:r>
            <a:r>
              <a:rPr lang="fr-FR" sz="2000" b="1" dirty="0">
                <a:solidFill>
                  <a:srgbClr val="000000"/>
                </a:solidFill>
                <a:highlight>
                  <a:scrgbClr r="0%" g="0%" b="0%">
                    <a:alpha val="0%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fr-FR" sz="2000" dirty="0">
                <a:solidFill>
                  <a:srgbClr val="000000"/>
                </a:solidFill>
                <a:highlight>
                  <a:scrgbClr r="0%" g="0%" b="0%">
                    <a:alpha val="0%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63520" lvl="0" indent="-263160" algn="just" hangingPunct="0">
              <a:lnSpc>
                <a:spcPct val="100%"/>
              </a:lnSpc>
              <a:spcBef>
                <a:spcPts val="281"/>
              </a:spcBef>
              <a:buNone/>
              <a:tabLst>
                <a:tab pos="263520" algn="l"/>
              </a:tabLst>
            </a:pPr>
            <a:endParaRPr lang="fr-FR" sz="2000" dirty="0">
              <a:solidFill>
                <a:srgbClr val="000000"/>
              </a:solidFill>
              <a:highlight>
                <a:scrgbClr r="0%" g="0%" b="0%">
                  <a:alpha val="0%"/>
                </a:scrgbClr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260" indent="-342900" algn="just">
              <a:spcBef>
                <a:spcPts val="281"/>
              </a:spcBef>
              <a:buClr>
                <a:srgbClr val="C00000"/>
              </a:buClr>
              <a:buSzPct val="150%"/>
              <a:buFont typeface="Arial" panose="020B0604020202020204" pitchFamily="34" charset="0"/>
              <a:buChar char="•"/>
              <a:tabLst>
                <a:tab pos="263520" algn="l"/>
              </a:tabLst>
            </a:pPr>
            <a:r>
              <a:rPr lang="fr-FR" sz="2000" b="1" dirty="0">
                <a:solidFill>
                  <a:srgbClr val="000000"/>
                </a:solidFill>
                <a:highlight>
                  <a:scrgbClr r="0%" g="0%" b="0%">
                    <a:alpha val="0%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Atomique</a:t>
            </a:r>
            <a:r>
              <a:rPr lang="fr-FR" sz="2000" dirty="0">
                <a:solidFill>
                  <a:srgbClr val="000000"/>
                </a:solidFill>
                <a:highlight>
                  <a:scrgbClr r="0%" g="0%" b="0%">
                    <a:alpha val="0%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 car la transaction constitue une unité indivisible de travail pour le serveur.</a:t>
            </a:r>
          </a:p>
          <a:p>
            <a:pPr marL="343260" indent="-342900" algn="just">
              <a:spcBef>
                <a:spcPts val="281"/>
              </a:spcBef>
              <a:buClr>
                <a:srgbClr val="C00000"/>
              </a:buClr>
              <a:buSzPct val="150%"/>
              <a:buFont typeface="Arial" panose="020B0604020202020204" pitchFamily="34" charset="0"/>
              <a:buChar char="•"/>
              <a:tabLst>
                <a:tab pos="263520" algn="l"/>
              </a:tabLst>
            </a:pPr>
            <a:r>
              <a:rPr lang="fr-FR" sz="2000" b="1" dirty="0">
                <a:solidFill>
                  <a:srgbClr val="000000"/>
                </a:solidFill>
                <a:highlight>
                  <a:scrgbClr r="0%" g="0%" b="0%">
                    <a:alpha val="0%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Consistance</a:t>
            </a:r>
            <a:r>
              <a:rPr lang="fr-FR" sz="2000" dirty="0">
                <a:solidFill>
                  <a:srgbClr val="000000"/>
                </a:solidFill>
                <a:highlight>
                  <a:scrgbClr r="0%" g="0%" b="0%">
                    <a:alpha val="0%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 car à la fin d’une transaction, les données montrées sont soit celles d’avant transaction (dans le cas d’une annulation de la transaction) soit celle d’après transaction (dans le cas d’une validation).</a:t>
            </a:r>
          </a:p>
          <a:p>
            <a:pPr marL="343260" indent="-342900" algn="just">
              <a:spcBef>
                <a:spcPts val="281"/>
              </a:spcBef>
              <a:buClr>
                <a:srgbClr val="C00000"/>
              </a:buClr>
              <a:buSzPct val="150%"/>
              <a:buFont typeface="Arial" panose="020B0604020202020204" pitchFamily="34" charset="0"/>
              <a:buChar char="•"/>
              <a:tabLst>
                <a:tab pos="263520" algn="l"/>
              </a:tabLst>
            </a:pPr>
            <a:r>
              <a:rPr lang="fr-FR" sz="2000" b="1" dirty="0">
                <a:highlight>
                  <a:scrgbClr r="0%" g="0%" b="0%">
                    <a:alpha val="0%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2000" b="1" dirty="0">
                <a:solidFill>
                  <a:srgbClr val="000000"/>
                </a:solidFill>
                <a:highlight>
                  <a:scrgbClr r="0%" g="0%" b="0%">
                    <a:alpha val="0%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solation</a:t>
            </a:r>
            <a:r>
              <a:rPr lang="fr-FR" sz="2000" dirty="0">
                <a:solidFill>
                  <a:srgbClr val="000000"/>
                </a:solidFill>
                <a:highlight>
                  <a:scrgbClr r="0%" g="0%" b="0%">
                    <a:alpha val="0%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car il est possible de verrouiller (isoler) les données pendant l’exécution de la transaction (verrouillage en lecture, en écriture, …).</a:t>
            </a:r>
          </a:p>
          <a:p>
            <a:pPr marL="343260" indent="-342900" algn="just">
              <a:spcBef>
                <a:spcPts val="281"/>
              </a:spcBef>
              <a:buClr>
                <a:srgbClr val="C00000"/>
              </a:buClr>
              <a:buSzPct val="150%"/>
              <a:buFont typeface="Arial" panose="020B0604020202020204" pitchFamily="34" charset="0"/>
              <a:buChar char="•"/>
              <a:tabLst>
                <a:tab pos="263520" algn="l"/>
              </a:tabLst>
            </a:pPr>
            <a:r>
              <a:rPr lang="fr-FR" sz="2000" b="1" dirty="0">
                <a:solidFill>
                  <a:srgbClr val="000000"/>
                </a:solidFill>
                <a:highlight>
                  <a:scrgbClr r="0%" g="0%" b="0%">
                    <a:alpha val="0%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Durée</a:t>
            </a:r>
            <a:r>
              <a:rPr lang="fr-FR" sz="2000" dirty="0">
                <a:solidFill>
                  <a:srgbClr val="000000"/>
                </a:solidFill>
                <a:highlight>
                  <a:scrgbClr r="0%" g="0%" b="0%">
                    <a:alpha val="0%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 car les changements apportés sur des données par une transaction sont durables (non volatiles).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05126406"/>
      </p:ext>
    </p:extLst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EB5E2416-AF13-423F-2389-4CF02F67212A}"/>
              </a:ext>
            </a:extLst>
          </p:cNvPr>
          <p:cNvSpPr/>
          <p:nvPr/>
        </p:nvSpPr>
        <p:spPr>
          <a:xfrm>
            <a:off x="0" y="7381800"/>
            <a:ext cx="960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6DF59F81-D095-0CD6-8268-0A9C7CA272C5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Transaction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069DA175-ED0B-525B-F5DA-DEFE879DD76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98292" y="2022922"/>
            <a:ext cx="9284040" cy="3513829"/>
          </a:xfrm>
          <a:noFill/>
        </p:spPr>
        <p:txBody>
          <a:bodyPr/>
          <a:lstStyle/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 dirty="0">
                <a:latin typeface="Arial" pitchFamily="18"/>
              </a:rPr>
              <a:t>Exemple de transaction: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b="1" dirty="0">
              <a:latin typeface="Arial" pitchFamily="18"/>
            </a:endParaRP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solidFill>
                  <a:schemeClr val="accent1"/>
                </a:solidFill>
                <a:latin typeface="Arial" pitchFamily="18"/>
              </a:rPr>
              <a:t>START TRANSACTION;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SELECT @A:=SUM(amount) FROM table;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UPDATE table2 SET total = @A WHERE id = 1;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solidFill>
                  <a:schemeClr val="accent1"/>
                </a:solidFill>
                <a:latin typeface="Arial" pitchFamily="18"/>
              </a:rPr>
              <a:t>COMMIT;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EB5E2416-AF13-423F-2389-4CF02F67212A}"/>
              </a:ext>
            </a:extLst>
          </p:cNvPr>
          <p:cNvSpPr/>
          <p:nvPr/>
        </p:nvSpPr>
        <p:spPr>
          <a:xfrm>
            <a:off x="0" y="7381800"/>
            <a:ext cx="960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6DF59F81-D095-0CD6-8268-0A9C7CA272C5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Rollback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069DA175-ED0B-525B-F5DA-DEFE879DD76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98292" y="2022922"/>
            <a:ext cx="9284040" cy="3513829"/>
          </a:xfrm>
          <a:noFill/>
        </p:spPr>
        <p:txBody>
          <a:bodyPr/>
          <a:lstStyle/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 dirty="0">
                <a:latin typeface="Arial" pitchFamily="18"/>
              </a:rPr>
              <a:t>Exemple de transaction: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b="1" dirty="0">
              <a:latin typeface="Arial" pitchFamily="18"/>
            </a:endParaRP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solidFill>
                  <a:schemeClr val="accent1"/>
                </a:solidFill>
                <a:latin typeface="Arial" pitchFamily="18"/>
              </a:rPr>
              <a:t>START TRANSACTION;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SELECT @A:=AVG(amount) FROM table;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DELETE FROM table WHERE </a:t>
            </a:r>
            <a:r>
              <a:rPr lang="fr-FR" b="1" dirty="0" err="1">
                <a:latin typeface="Arial" pitchFamily="18"/>
              </a:rPr>
              <a:t>amount</a:t>
            </a:r>
            <a:r>
              <a:rPr lang="fr-FR" b="1" dirty="0">
                <a:latin typeface="Arial" pitchFamily="18"/>
              </a:rPr>
              <a:t> &lt; @A;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solidFill>
                  <a:schemeClr val="accent1"/>
                </a:solidFill>
                <a:latin typeface="Arial" pitchFamily="18"/>
              </a:rPr>
              <a:t>ROLLBACK; 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2D4802DB-9703-130B-4807-91F579A01610}"/>
              </a:ext>
            </a:extLst>
          </p:cNvPr>
          <p:cNvSpPr/>
          <p:nvPr/>
        </p:nvSpPr>
        <p:spPr>
          <a:xfrm rot="12398985">
            <a:off x="2867890" y="5756564"/>
            <a:ext cx="1475509" cy="61306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E821BE-C7B8-4EE0-ADBB-4A8F7272E314}"/>
              </a:ext>
            </a:extLst>
          </p:cNvPr>
          <p:cNvSpPr txBox="1"/>
          <p:nvPr/>
        </p:nvSpPr>
        <p:spPr>
          <a:xfrm>
            <a:off x="4329777" y="6206307"/>
            <a:ext cx="4436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Annule toute la transaction</a:t>
            </a:r>
          </a:p>
        </p:txBody>
      </p:sp>
    </p:spTree>
    <p:extLst>
      <p:ext uri="{BB962C8B-B14F-4D97-AF65-F5344CB8AC3E}">
        <p14:creationId xmlns:p14="http://schemas.microsoft.com/office/powerpoint/2010/main" val="4051699222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E3E4C-626F-3741-A81A-2235AC42BC0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/>
              <a:t>Limites du Rollback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B83BC6-50E8-0409-831A-F7657829F3FE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fr-FR" dirty="0"/>
              <a:t>Attention il y a des limites au Rollback :</a:t>
            </a:r>
          </a:p>
          <a:p>
            <a:pPr marL="457200" indent="-457200"/>
            <a:r>
              <a:rPr lang="fr-FR" dirty="0"/>
              <a:t>Certaines fonctions ont des </a:t>
            </a:r>
            <a:r>
              <a:rPr lang="fr-FR" dirty="0" err="1"/>
              <a:t>autocommits</a:t>
            </a:r>
            <a:r>
              <a:rPr lang="fr-FR" dirty="0"/>
              <a:t> implicites : </a:t>
            </a:r>
            <a:r>
              <a:rPr lang="fr-FR" dirty="0">
                <a:hlinkClick r:id="rId2"/>
              </a:rPr>
              <a:t>https://dev.mysql.com/doc/refman/8.0/en/implicit-commit.html</a:t>
            </a:r>
            <a:endParaRPr lang="fr-FR" dirty="0"/>
          </a:p>
          <a:p>
            <a:pPr marL="457200" indent="-457200"/>
            <a:r>
              <a:rPr lang="fr-FR" dirty="0"/>
              <a:t>CREATE, DROP DATABASE</a:t>
            </a:r>
          </a:p>
          <a:p>
            <a:pPr marL="457200" indent="-457200"/>
            <a:r>
              <a:rPr lang="fr-FR" dirty="0"/>
              <a:t>CREATE, DROP, ALTER TABLE  </a:t>
            </a:r>
          </a:p>
          <a:p>
            <a:pPr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8581583"/>
      </p:ext>
    </p:extLst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42363-36A5-0A6F-9C16-D0D82A53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Savepoint</a:t>
            </a: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4FF04A7-330C-4B1B-166C-FBC0AE69C97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00" y="1734301"/>
            <a:ext cx="9360000" cy="3710536"/>
          </a:xfrm>
        </p:spPr>
        <p:txBody>
          <a:bodyPr/>
          <a:lstStyle/>
          <a:p>
            <a:pPr algn="l">
              <a:buNone/>
            </a:pPr>
            <a:r>
              <a:rPr lang="fr-FR" sz="3200" b="0" i="0" dirty="0">
                <a:solidFill>
                  <a:srgbClr val="0077AA"/>
                </a:solidFill>
                <a:effectLst/>
                <a:latin typeface="Liberation Mono"/>
              </a:rPr>
              <a:t>SAVEPOINT</a:t>
            </a:r>
            <a:r>
              <a:rPr lang="fr-FR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3200" b="0" i="1" dirty="0">
                <a:solidFill>
                  <a:srgbClr val="000000"/>
                </a:solidFill>
                <a:effectLst/>
                <a:latin typeface="Liberation Mono"/>
              </a:rPr>
              <a:t>identifier;</a:t>
            </a:r>
            <a:br>
              <a:rPr lang="fr-FR" sz="3200" b="0" i="1" dirty="0">
                <a:solidFill>
                  <a:srgbClr val="000000"/>
                </a:solidFill>
                <a:effectLst/>
                <a:latin typeface="Liberation Mono"/>
              </a:rPr>
            </a:br>
            <a:br>
              <a:rPr lang="fr-FR" sz="3200" b="0" i="1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3200" b="0" i="0" dirty="0">
                <a:solidFill>
                  <a:srgbClr val="0077AA"/>
                </a:solidFill>
                <a:effectLst/>
                <a:latin typeface="Liberation Mono"/>
              </a:rPr>
              <a:t>ROLLBACK</a:t>
            </a:r>
            <a:r>
              <a:rPr lang="fr-FR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3200" b="0" i="0" dirty="0">
                <a:solidFill>
                  <a:srgbClr val="0077AA"/>
                </a:solidFill>
                <a:effectLst/>
                <a:latin typeface="Liberation Mono"/>
              </a:rPr>
              <a:t>TO</a:t>
            </a:r>
            <a:r>
              <a:rPr lang="fr-FR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3200" i="1" dirty="0">
                <a:solidFill>
                  <a:schemeClr val="tx1"/>
                </a:solidFill>
                <a:effectLst/>
                <a:latin typeface="Liberation Mono"/>
              </a:rPr>
              <a:t>identifier;</a:t>
            </a:r>
            <a:br>
              <a:rPr lang="fr-FR" sz="3200" i="1" dirty="0">
                <a:solidFill>
                  <a:schemeClr val="tx1"/>
                </a:solidFill>
                <a:effectLst/>
                <a:latin typeface="Liberation Mono"/>
              </a:rPr>
            </a:br>
            <a:br>
              <a:rPr lang="fr-FR" sz="3200" i="1" dirty="0">
                <a:solidFill>
                  <a:schemeClr val="tx1"/>
                </a:solidFill>
                <a:effectLst/>
                <a:latin typeface="Liberation Mono"/>
              </a:rPr>
            </a:br>
            <a:r>
              <a:rPr lang="fr-FR" sz="3200" i="1" dirty="0">
                <a:solidFill>
                  <a:schemeClr val="tx1"/>
                </a:solidFill>
                <a:effectLst/>
                <a:latin typeface="Liberation Mono"/>
              </a:rPr>
              <a:t>ou</a:t>
            </a:r>
            <a:br>
              <a:rPr lang="fr-FR" sz="3200" i="1" dirty="0">
                <a:solidFill>
                  <a:schemeClr val="tx1"/>
                </a:solidFill>
                <a:effectLst/>
                <a:latin typeface="Liberation Mono"/>
              </a:rPr>
            </a:br>
            <a:br>
              <a:rPr lang="fr-FR" sz="3200" i="1" dirty="0">
                <a:solidFill>
                  <a:schemeClr val="tx1"/>
                </a:solidFill>
                <a:effectLst/>
                <a:latin typeface="Liberation Mono"/>
              </a:rPr>
            </a:br>
            <a:r>
              <a:rPr lang="fr-FR" sz="3200" dirty="0">
                <a:solidFill>
                  <a:srgbClr val="0077AA"/>
                </a:solidFill>
                <a:effectLst/>
                <a:latin typeface="Liberation Mono"/>
              </a:rPr>
              <a:t>RELEASE SAVEPOINT </a:t>
            </a:r>
            <a:r>
              <a:rPr lang="fr-FR" sz="3200" i="1" dirty="0">
                <a:solidFill>
                  <a:schemeClr val="tx1"/>
                </a:solidFill>
                <a:effectLst/>
                <a:latin typeface="Liberation Mono"/>
              </a:rPr>
              <a:t>identifier;</a:t>
            </a:r>
            <a:endParaRPr lang="fr-FR" dirty="0"/>
          </a:p>
        </p:txBody>
      </p:sp>
      <p:pic>
        <p:nvPicPr>
          <p:cNvPr id="5" name="Graphique 4" descr="Avertissement avec un remplissage uni">
            <a:extLst>
              <a:ext uri="{FF2B5EF4-FFF2-40B4-BE49-F238E27FC236}">
                <a16:creationId xmlns:a16="http://schemas.microsoft.com/office/drawing/2014/main" id="{4C08E8D9-EC68-444A-4D47-0F96DED45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236" y="5504729"/>
            <a:ext cx="914400" cy="9144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0DE8004-8F0E-F189-ECA7-98BA292BEEBA}"/>
              </a:ext>
            </a:extLst>
          </p:cNvPr>
          <p:cNvSpPr txBox="1"/>
          <p:nvPr/>
        </p:nvSpPr>
        <p:spPr>
          <a:xfrm>
            <a:off x="1243636" y="5825374"/>
            <a:ext cx="5091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N’interromps pas la transaction.</a:t>
            </a:r>
          </a:p>
        </p:txBody>
      </p:sp>
    </p:spTree>
    <p:extLst>
      <p:ext uri="{BB962C8B-B14F-4D97-AF65-F5344CB8AC3E}">
        <p14:creationId xmlns:p14="http://schemas.microsoft.com/office/powerpoint/2010/main" val="3571477043"/>
      </p:ext>
    </p:extLst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379701B8-B5EA-17A5-C71B-7A800E2FA438}"/>
              </a:ext>
            </a:extLst>
          </p:cNvPr>
          <p:cNvSpPr/>
          <p:nvPr/>
        </p:nvSpPr>
        <p:spPr>
          <a:xfrm>
            <a:off x="0" y="7381800"/>
            <a:ext cx="96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DB96A935-7A62-CAF4-5812-78F7B7C3A4AB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6B0F798-DCC1-40A3-A477-EAC12FEC715F}" type="slidenum">
              <a:rPr/>
              <a:t>17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5B5C8B45-298A-6E86-6B39-E57E777BB2E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10360" y="3130405"/>
            <a:ext cx="8460000" cy="677108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 dirty="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Agrégations avancés</a:t>
            </a:r>
          </a:p>
        </p:txBody>
      </p:sp>
    </p:spTree>
    <p:extLst>
      <p:ext uri="{BB962C8B-B14F-4D97-AF65-F5344CB8AC3E}">
        <p14:creationId xmlns:p14="http://schemas.microsoft.com/office/powerpoint/2010/main" val="2289829795"/>
      </p:ext>
    </p:extLst>
  </p:cSld>
  <p:clrMapOvr>
    <a:masterClrMapping/>
  </p:clrMapOvr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3CE233-651D-C587-49BF-60632AF1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ROLLUP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D310277-9F6A-3AA9-D3FA-6B28B96D9AF2}"/>
              </a:ext>
            </a:extLst>
          </p:cNvPr>
          <p:cNvSpPr txBox="1"/>
          <p:nvPr/>
        </p:nvSpPr>
        <p:spPr>
          <a:xfrm>
            <a:off x="1974715" y="2480553"/>
            <a:ext cx="64688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SELECT 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productLine</a:t>
            </a:r>
            <a:r>
              <a:rPr lang="en-US" sz="3200" dirty="0"/>
              <a:t>, </a:t>
            </a:r>
          </a:p>
          <a:p>
            <a:r>
              <a:rPr lang="en-US" sz="3200" dirty="0"/>
              <a:t>    SUM(</a:t>
            </a:r>
            <a:r>
              <a:rPr lang="en-US" sz="3200" dirty="0" err="1"/>
              <a:t>orderValue</a:t>
            </a:r>
            <a:r>
              <a:rPr lang="en-US" sz="3200" dirty="0"/>
              <a:t>) </a:t>
            </a:r>
            <a:r>
              <a:rPr lang="en-US" sz="3200" dirty="0" err="1"/>
              <a:t>totalOrderValue</a:t>
            </a:r>
            <a:endParaRPr lang="en-US" sz="3200" dirty="0"/>
          </a:p>
          <a:p>
            <a:r>
              <a:rPr lang="en-US" sz="3200" dirty="0"/>
              <a:t>FROM</a:t>
            </a:r>
          </a:p>
          <a:p>
            <a:r>
              <a:rPr lang="en-US" sz="3200" dirty="0"/>
              <a:t>    sales</a:t>
            </a:r>
          </a:p>
          <a:p>
            <a:r>
              <a:rPr lang="en-US" sz="3200" dirty="0"/>
              <a:t>GROUP BY 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productline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5"/>
                </a:solidFill>
              </a:rPr>
              <a:t>WITH ROLLUP</a:t>
            </a:r>
            <a:r>
              <a:rPr lang="en-US" sz="3200" dirty="0"/>
              <a:t>;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503680570"/>
      </p:ext>
    </p:extLst>
  </p:cSld>
  <p:clrMapOvr>
    <a:masterClrMapping/>
  </p:clrMapOvr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A6B87-2182-6E0F-8A0A-8FFCF174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GROUPING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0F5595E-F608-4112-B476-12F4E930D2E9}"/>
              </a:ext>
            </a:extLst>
          </p:cNvPr>
          <p:cNvSpPr txBox="1"/>
          <p:nvPr/>
        </p:nvSpPr>
        <p:spPr>
          <a:xfrm>
            <a:off x="953311" y="2441643"/>
            <a:ext cx="836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fonction </a:t>
            </a:r>
            <a:r>
              <a:rPr lang="fr-FR" dirty="0">
                <a:solidFill>
                  <a:schemeClr val="accent5"/>
                </a:solidFill>
              </a:rPr>
              <a:t>GROUPING()  </a:t>
            </a:r>
            <a:r>
              <a:rPr lang="fr-FR" dirty="0"/>
              <a:t>retourne le résultat 1 quand on est sur une ligne de </a:t>
            </a:r>
            <a:r>
              <a:rPr lang="fr-FR" dirty="0">
                <a:solidFill>
                  <a:schemeClr val="accent5"/>
                </a:solidFill>
              </a:rPr>
              <a:t>ROLLUP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16B3DFF-A63E-C03F-4FAC-4F970883E5C7}"/>
              </a:ext>
            </a:extLst>
          </p:cNvPr>
          <p:cNvSpPr txBox="1"/>
          <p:nvPr/>
        </p:nvSpPr>
        <p:spPr>
          <a:xfrm>
            <a:off x="360000" y="3055455"/>
            <a:ext cx="34630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</a:p>
          <a:p>
            <a:r>
              <a:rPr lang="en-US" dirty="0"/>
              <a:t>    </a:t>
            </a:r>
            <a:r>
              <a:rPr lang="en-US" dirty="0" err="1"/>
              <a:t>orderYear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productLine</a:t>
            </a:r>
            <a:r>
              <a:rPr lang="en-US" dirty="0"/>
              <a:t>, </a:t>
            </a:r>
          </a:p>
          <a:p>
            <a:r>
              <a:rPr lang="en-US" dirty="0"/>
              <a:t>    SUM(</a:t>
            </a:r>
            <a:r>
              <a:rPr lang="en-US" dirty="0" err="1"/>
              <a:t>orderValue</a:t>
            </a:r>
            <a:r>
              <a:rPr lang="en-US" dirty="0"/>
              <a:t>) </a:t>
            </a:r>
            <a:r>
              <a:rPr lang="en-US" dirty="0" err="1"/>
              <a:t>totalOrderValue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5"/>
                </a:solidFill>
              </a:rPr>
              <a:t>GROUPING</a:t>
            </a:r>
            <a:r>
              <a:rPr lang="en-US" dirty="0"/>
              <a:t>(</a:t>
            </a:r>
            <a:r>
              <a:rPr lang="en-US" dirty="0" err="1"/>
              <a:t>orderYear</a:t>
            </a:r>
            <a:r>
              <a:rPr lang="en-US" dirty="0"/>
              <a:t>),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5"/>
                </a:solidFill>
              </a:rPr>
              <a:t>GROUPING</a:t>
            </a:r>
            <a:r>
              <a:rPr lang="en-US" dirty="0"/>
              <a:t>(</a:t>
            </a:r>
            <a:r>
              <a:rPr lang="en-US" dirty="0" err="1"/>
              <a:t>productLine</a:t>
            </a:r>
            <a:r>
              <a:rPr lang="en-US" dirty="0"/>
              <a:t>)</a:t>
            </a:r>
          </a:p>
          <a:p>
            <a:r>
              <a:rPr lang="en-US" dirty="0"/>
              <a:t>FROM</a:t>
            </a:r>
          </a:p>
          <a:p>
            <a:r>
              <a:rPr lang="en-US" dirty="0"/>
              <a:t>    sales</a:t>
            </a:r>
          </a:p>
          <a:p>
            <a:r>
              <a:rPr lang="en-US" dirty="0"/>
              <a:t>GROUP BY </a:t>
            </a:r>
          </a:p>
          <a:p>
            <a:r>
              <a:rPr lang="en-US" dirty="0"/>
              <a:t>    </a:t>
            </a:r>
            <a:r>
              <a:rPr lang="en-US" dirty="0" err="1"/>
              <a:t>orderYear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productline</a:t>
            </a:r>
            <a:endParaRPr lang="en-US" dirty="0"/>
          </a:p>
          <a:p>
            <a:r>
              <a:rPr lang="en-US" dirty="0"/>
              <a:t>WITH </a:t>
            </a:r>
            <a:r>
              <a:rPr lang="en-US" dirty="0">
                <a:solidFill>
                  <a:schemeClr val="accent5"/>
                </a:solidFill>
              </a:rPr>
              <a:t>ROLLUP</a:t>
            </a:r>
            <a:r>
              <a:rPr lang="en-US" dirty="0"/>
              <a:t>;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55BDDE4-0AD3-366A-B1FC-346470A91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697" y="2858873"/>
            <a:ext cx="3863397" cy="3779653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C3780C71-31AB-CD23-4F2A-4AA1EC320DBD}"/>
              </a:ext>
            </a:extLst>
          </p:cNvPr>
          <p:cNvSpPr/>
          <p:nvPr/>
        </p:nvSpPr>
        <p:spPr>
          <a:xfrm>
            <a:off x="3570051" y="4679004"/>
            <a:ext cx="1400783" cy="749030"/>
          </a:xfrm>
          <a:prstGeom prst="rightArrow">
            <a:avLst/>
          </a:prstGeom>
        </p:spPr>
        <p:style>
          <a:lnRef idx="2">
            <a:schemeClr val="accent1">
              <a:shade val="15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B757F6F0-0982-4943-2A42-22D037563F0D}"/>
                  </a:ext>
                </a:extLst>
              </p14:cNvPr>
              <p14:cNvContentPartPr/>
              <p14:nvPr/>
            </p14:nvContentPartPr>
            <p14:xfrm>
              <a:off x="8003528" y="3938285"/>
              <a:ext cx="714240" cy="342720"/>
            </p14:xfrm>
          </p:contentPart>
        </mc:Choice>
        <mc:Fallback xmlns="" xmlns:a="http://schemas.openxmlformats.org/drawingml/2006/main" xmlns:r="http://schemas.openxmlformats.org/officeDocument/2006/relationships" xmlns:p="http://schemas.openxmlformats.org/presentationml/2006/main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B757F6F0-0982-4943-2A42-22D037563F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85528" y="3920645"/>
                <a:ext cx="74988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27F92F8B-9B38-FA86-8291-113F8AFFF9DA}"/>
                  </a:ext>
                </a:extLst>
              </p14:cNvPr>
              <p14:cNvContentPartPr/>
              <p14:nvPr/>
            </p14:nvContentPartPr>
            <p14:xfrm>
              <a:off x="8101808" y="5153645"/>
              <a:ext cx="485640" cy="198720"/>
            </p14:xfrm>
          </p:contentPart>
        </mc:Choice>
        <mc:Fallback xmlns="" xmlns:a="http://schemas.openxmlformats.org/drawingml/2006/main" xmlns:r="http://schemas.openxmlformats.org/officeDocument/2006/relationships" xmlns:p="http://schemas.openxmlformats.org/presentationml/2006/main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27F92F8B-9B38-FA86-8291-113F8AFFF9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4168" y="5136005"/>
                <a:ext cx="5212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942A453A-D884-446C-76A5-1228685DBEBF}"/>
                  </a:ext>
                </a:extLst>
              </p14:cNvPr>
              <p14:cNvContentPartPr/>
              <p14:nvPr/>
            </p14:nvContentPartPr>
            <p14:xfrm>
              <a:off x="7019648" y="6409325"/>
              <a:ext cx="1474560" cy="254880"/>
            </p14:xfrm>
          </p:contentPart>
        </mc:Choice>
        <mc:Fallback xmlns="" xmlns:a="http://schemas.openxmlformats.org/drawingml/2006/main" xmlns:r="http://schemas.openxmlformats.org/officeDocument/2006/relationships" xmlns:p="http://schemas.openxmlformats.org/presentationml/2006/main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942A453A-D884-446C-76A5-1228685DBE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02008" y="6391685"/>
                <a:ext cx="1510200" cy="29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0904118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115D09AC-5BFC-19D4-7F2C-9DD50868D28B}"/>
              </a:ext>
            </a:extLst>
          </p:cNvPr>
          <p:cNvSpPr/>
          <p:nvPr/>
        </p:nvSpPr>
        <p:spPr>
          <a:xfrm>
            <a:off x="0" y="7381800"/>
            <a:ext cx="7200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0CDC8E57-1E04-ACA2-D85D-DA578297674A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8F990FB-C9B8-4B05-95FD-78B8C82F84E6}" type="slidenum">
              <a:rPr/>
              <a:t>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Espace réservé du texte 1">
            <a:extLst>
              <a:ext uri="{FF2B5EF4-FFF2-40B4-BE49-F238E27FC236}">
                <a16:creationId xmlns:a16="http://schemas.microsoft.com/office/drawing/2014/main" id="{C3B98D11-561F-3422-8F2C-4F260C35281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800000"/>
            <a:ext cx="9360000" cy="4905720"/>
          </a:xfrm>
        </p:spPr>
        <p:txBody>
          <a:bodyPr anchor="ctr"/>
          <a:lstStyle/>
          <a:p>
            <a:pPr marL="457200" lvl="0" indent="-457200">
              <a:buFont typeface="OpenSymbol"/>
              <a:buChar char="✔"/>
            </a:pPr>
            <a:r>
              <a:rPr lang="fr-FR" sz="2800" dirty="0"/>
              <a:t>Retours sur la conception</a:t>
            </a:r>
          </a:p>
          <a:p>
            <a:pPr marL="457200" indent="-457200">
              <a:buFont typeface="OpenSymbol"/>
              <a:buChar char="✔"/>
            </a:pPr>
            <a:r>
              <a:rPr lang="fr-FR" sz="2800" dirty="0"/>
              <a:t>Les transactions</a:t>
            </a:r>
          </a:p>
          <a:p>
            <a:pPr marL="457200" indent="-457200">
              <a:buFont typeface="OpenSymbol"/>
              <a:buChar char="✔"/>
            </a:pPr>
            <a:r>
              <a:rPr lang="fr-FR" sz="2800" dirty="0"/>
              <a:t>L’ agrégation</a:t>
            </a:r>
          </a:p>
          <a:p>
            <a:pPr marL="457200" indent="-457200">
              <a:buFont typeface="OpenSymbol"/>
              <a:buChar char="✔"/>
            </a:pPr>
            <a:r>
              <a:rPr lang="fr-FR" sz="2800" dirty="0"/>
              <a:t>Les fonctions</a:t>
            </a:r>
          </a:p>
          <a:p>
            <a:pPr marL="457200" indent="-457200">
              <a:buFont typeface="OpenSymbol"/>
              <a:buChar char="✔"/>
            </a:pPr>
            <a:r>
              <a:rPr lang="fr-FR" sz="2800" dirty="0"/>
              <a:t>Automatisation</a:t>
            </a:r>
          </a:p>
          <a:p>
            <a:pPr marL="457200" indent="-457200">
              <a:buFont typeface="OpenSymbol"/>
              <a:buChar char="✔"/>
            </a:pPr>
            <a:endParaRPr lang="fr-FR" sz="2800" dirty="0"/>
          </a:p>
          <a:p>
            <a:pPr marL="457200" lvl="0" indent="-457200">
              <a:buFont typeface="OpenSymbol"/>
              <a:buChar char="✔"/>
            </a:pPr>
            <a:endParaRPr lang="fr-FR" sz="2800" dirty="0"/>
          </a:p>
          <a:p>
            <a:pPr marL="457200" lvl="0" indent="-457200">
              <a:buFont typeface="OpenSymbol"/>
              <a:buChar char="✔"/>
            </a:pPr>
            <a:endParaRPr lang="fr-FR" sz="2800" dirty="0"/>
          </a:p>
        </p:txBody>
      </p:sp>
      <p:sp>
        <p:nvSpPr>
          <p:cNvPr id="5" name="Forme libre 2">
            <a:extLst>
              <a:ext uri="{FF2B5EF4-FFF2-40B4-BE49-F238E27FC236}">
                <a16:creationId xmlns:a16="http://schemas.microsoft.com/office/drawing/2014/main" id="{CC9AB11A-59F8-60D6-C38F-FDB74F925C05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Plan de l'intervention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A6B87-2182-6E0F-8A0A-8FFCF174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GROUPING SET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0F5595E-F608-4112-B476-12F4E930D2E9}"/>
              </a:ext>
            </a:extLst>
          </p:cNvPr>
          <p:cNvSpPr txBox="1"/>
          <p:nvPr/>
        </p:nvSpPr>
        <p:spPr>
          <a:xfrm>
            <a:off x="953311" y="2441643"/>
            <a:ext cx="836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fonction </a:t>
            </a:r>
            <a:r>
              <a:rPr lang="fr-FR" dirty="0">
                <a:solidFill>
                  <a:schemeClr val="accent5"/>
                </a:solidFill>
              </a:rPr>
              <a:t>GROUPING SETS ()  </a:t>
            </a:r>
            <a:r>
              <a:rPr lang="fr-FR" dirty="0"/>
              <a:t>Permet de </a:t>
            </a:r>
            <a:r>
              <a:rPr lang="fr-FR" dirty="0" err="1"/>
              <a:t>regou</a:t>
            </a: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16B3DFF-A63E-C03F-4FAC-4F970883E5C7}"/>
              </a:ext>
            </a:extLst>
          </p:cNvPr>
          <p:cNvSpPr txBox="1"/>
          <p:nvPr/>
        </p:nvSpPr>
        <p:spPr>
          <a:xfrm>
            <a:off x="360000" y="3055455"/>
            <a:ext cx="34630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</a:p>
          <a:p>
            <a:r>
              <a:rPr lang="en-US" dirty="0"/>
              <a:t>    </a:t>
            </a:r>
            <a:r>
              <a:rPr lang="en-US" dirty="0" err="1"/>
              <a:t>orderYear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productLine</a:t>
            </a:r>
            <a:r>
              <a:rPr lang="en-US" dirty="0"/>
              <a:t>, </a:t>
            </a:r>
          </a:p>
          <a:p>
            <a:r>
              <a:rPr lang="en-US" dirty="0"/>
              <a:t>    SUM(</a:t>
            </a:r>
            <a:r>
              <a:rPr lang="en-US" dirty="0" err="1"/>
              <a:t>orderValue</a:t>
            </a:r>
            <a:r>
              <a:rPr lang="en-US" dirty="0"/>
              <a:t>) </a:t>
            </a:r>
            <a:r>
              <a:rPr lang="en-US" dirty="0" err="1"/>
              <a:t>totalOrderValue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5"/>
                </a:solidFill>
              </a:rPr>
              <a:t>GROUPING</a:t>
            </a:r>
            <a:r>
              <a:rPr lang="en-US" dirty="0"/>
              <a:t>(</a:t>
            </a:r>
            <a:r>
              <a:rPr lang="en-US" dirty="0" err="1"/>
              <a:t>orderYear</a:t>
            </a:r>
            <a:r>
              <a:rPr lang="en-US" dirty="0"/>
              <a:t>),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5"/>
                </a:solidFill>
              </a:rPr>
              <a:t>GROUPING</a:t>
            </a:r>
            <a:r>
              <a:rPr lang="en-US" dirty="0"/>
              <a:t>(</a:t>
            </a:r>
            <a:r>
              <a:rPr lang="en-US" dirty="0" err="1"/>
              <a:t>productLine</a:t>
            </a:r>
            <a:r>
              <a:rPr lang="en-US" dirty="0"/>
              <a:t>)</a:t>
            </a:r>
          </a:p>
          <a:p>
            <a:r>
              <a:rPr lang="en-US" dirty="0"/>
              <a:t>FROM</a:t>
            </a:r>
          </a:p>
          <a:p>
            <a:r>
              <a:rPr lang="en-US" dirty="0"/>
              <a:t>    sales</a:t>
            </a:r>
          </a:p>
          <a:p>
            <a:r>
              <a:rPr lang="en-US" dirty="0"/>
              <a:t>GROUP BY </a:t>
            </a:r>
          </a:p>
          <a:p>
            <a:r>
              <a:rPr lang="en-US" dirty="0"/>
              <a:t>    </a:t>
            </a:r>
            <a:r>
              <a:rPr lang="en-US" dirty="0" err="1"/>
              <a:t>orderYear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productline</a:t>
            </a:r>
            <a:endParaRPr lang="en-US" dirty="0"/>
          </a:p>
          <a:p>
            <a:r>
              <a:rPr lang="en-US" dirty="0"/>
              <a:t>WITH </a:t>
            </a:r>
            <a:r>
              <a:rPr lang="en-US" dirty="0">
                <a:solidFill>
                  <a:schemeClr val="accent5"/>
                </a:solidFill>
              </a:rPr>
              <a:t>ROLLUP</a:t>
            </a:r>
            <a:r>
              <a:rPr lang="en-US" dirty="0"/>
              <a:t>;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55BDDE4-0AD3-366A-B1FC-346470A91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697" y="2858873"/>
            <a:ext cx="3863397" cy="3779653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C3780C71-31AB-CD23-4F2A-4AA1EC320DBD}"/>
              </a:ext>
            </a:extLst>
          </p:cNvPr>
          <p:cNvSpPr/>
          <p:nvPr/>
        </p:nvSpPr>
        <p:spPr>
          <a:xfrm>
            <a:off x="3570051" y="4679004"/>
            <a:ext cx="1400783" cy="749030"/>
          </a:xfrm>
          <a:prstGeom prst="rightArrow">
            <a:avLst/>
          </a:prstGeom>
        </p:spPr>
        <p:style>
          <a:lnRef idx="2">
            <a:schemeClr val="accent1">
              <a:shade val="15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B757F6F0-0982-4943-2A42-22D037563F0D}"/>
                  </a:ext>
                </a:extLst>
              </p14:cNvPr>
              <p14:cNvContentPartPr/>
              <p14:nvPr/>
            </p14:nvContentPartPr>
            <p14:xfrm>
              <a:off x="8003528" y="3938285"/>
              <a:ext cx="714240" cy="342720"/>
            </p14:xfrm>
          </p:contentPart>
        </mc:Choice>
        <mc:Fallback xmlns="" xmlns:a="http://schemas.openxmlformats.org/drawingml/2006/main" xmlns:r="http://schemas.openxmlformats.org/officeDocument/2006/relationships" xmlns:p="http://schemas.openxmlformats.org/presentationml/2006/main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B757F6F0-0982-4943-2A42-22D037563F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85528" y="3920285"/>
                <a:ext cx="74988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27F92F8B-9B38-FA86-8291-113F8AFFF9DA}"/>
                  </a:ext>
                </a:extLst>
              </p14:cNvPr>
              <p14:cNvContentPartPr/>
              <p14:nvPr/>
            </p14:nvContentPartPr>
            <p14:xfrm>
              <a:off x="8101808" y="5153645"/>
              <a:ext cx="485640" cy="198720"/>
            </p14:xfrm>
          </p:contentPart>
        </mc:Choice>
        <mc:Fallback xmlns="" xmlns:a="http://schemas.openxmlformats.org/drawingml/2006/main" xmlns:r="http://schemas.openxmlformats.org/officeDocument/2006/relationships" xmlns:p="http://schemas.openxmlformats.org/presentationml/2006/main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27F92F8B-9B38-FA86-8291-113F8AFFF9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3795" y="5135645"/>
                <a:ext cx="521306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942A453A-D884-446C-76A5-1228685DBEBF}"/>
                  </a:ext>
                </a:extLst>
              </p14:cNvPr>
              <p14:cNvContentPartPr/>
              <p14:nvPr/>
            </p14:nvContentPartPr>
            <p14:xfrm>
              <a:off x="7019648" y="6409325"/>
              <a:ext cx="1474560" cy="254880"/>
            </p14:xfrm>
          </p:contentPart>
        </mc:Choice>
        <mc:Fallback xmlns="" xmlns:a="http://schemas.openxmlformats.org/drawingml/2006/main" xmlns:r="http://schemas.openxmlformats.org/officeDocument/2006/relationships" xmlns:p="http://schemas.openxmlformats.org/presentationml/2006/main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942A453A-D884-446C-76A5-1228685DBE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01648" y="6391300"/>
                <a:ext cx="1510200" cy="2905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9072033"/>
      </p:ext>
    </p:extLst>
  </p:cSld>
  <p:clrMapOvr>
    <a:masterClrMapping/>
  </p:clrMapOvr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379701B8-B5EA-17A5-C71B-7A800E2FA438}"/>
              </a:ext>
            </a:extLst>
          </p:cNvPr>
          <p:cNvSpPr/>
          <p:nvPr/>
        </p:nvSpPr>
        <p:spPr>
          <a:xfrm>
            <a:off x="0" y="7381800"/>
            <a:ext cx="96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DB96A935-7A62-CAF4-5812-78F7B7C3A4AB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6B0F798-DCC1-40A3-A477-EAC12FEC715F}" type="slidenum">
              <a:rPr/>
              <a:t>21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5B5C8B45-298A-6E86-6B39-E57E777BB2E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10360" y="3130405"/>
            <a:ext cx="8460000" cy="677108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 dirty="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Algorithmie</a:t>
            </a:r>
          </a:p>
        </p:txBody>
      </p:sp>
    </p:spTree>
    <p:extLst>
      <p:ext uri="{BB962C8B-B14F-4D97-AF65-F5344CB8AC3E}">
        <p14:creationId xmlns:p14="http://schemas.microsoft.com/office/powerpoint/2010/main" val="816347761"/>
      </p:ext>
    </p:extLst>
  </p:cSld>
  <p:clrMapOvr>
    <a:masterClrMapping/>
  </p:clrMapOvr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EB5E2416-AF13-423F-2389-4CF02F67212A}"/>
              </a:ext>
            </a:extLst>
          </p:cNvPr>
          <p:cNvSpPr/>
          <p:nvPr/>
        </p:nvSpPr>
        <p:spPr>
          <a:xfrm>
            <a:off x="0" y="7381800"/>
            <a:ext cx="960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6DF59F81-D095-0CD6-8268-0A9C7CA272C5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Utilisation avancée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069DA175-ED0B-525B-F5DA-DEFE879DD76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2840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solidFill>
                  <a:srgbClr val="FF0000"/>
                </a:solidFill>
                <a:latin typeface="Arial" pitchFamily="18"/>
              </a:rPr>
              <a:t>Les procédures stockées (</a:t>
            </a:r>
            <a:r>
              <a:rPr lang="fr-FR" i="1" dirty="0">
                <a:solidFill>
                  <a:srgbClr val="FF0000"/>
                </a:solidFill>
                <a:latin typeface="Arial" pitchFamily="18"/>
              </a:rPr>
              <a:t>approche</a:t>
            </a:r>
            <a:r>
              <a:rPr lang="fr-FR" dirty="0">
                <a:solidFill>
                  <a:srgbClr val="FF0000"/>
                </a:solidFill>
                <a:latin typeface="Arial" pitchFamily="18"/>
              </a:rPr>
              <a:t>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 dirty="0">
                <a:latin typeface="Arial" pitchFamily="18"/>
              </a:rPr>
              <a:t>Exemple de procédure stockée :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DELIMITER //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CREATE PROCEDURE </a:t>
            </a:r>
            <a:r>
              <a:rPr lang="fr-FR" dirty="0" err="1">
                <a:latin typeface="Arial" pitchFamily="18"/>
              </a:rPr>
              <a:t>nomProcedure</a:t>
            </a:r>
            <a:r>
              <a:rPr lang="fr-FR" dirty="0">
                <a:latin typeface="Arial" pitchFamily="18"/>
              </a:rPr>
              <a:t>()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BEGIN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	</a:t>
            </a:r>
            <a:r>
              <a:rPr lang="fr-FR" i="1" dirty="0">
                <a:latin typeface="Arial" pitchFamily="18"/>
              </a:rPr>
              <a:t>...Requête SQL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END//</a:t>
            </a:r>
            <a:endParaRPr lang="fr-FR" b="1" dirty="0">
              <a:latin typeface="Arial" pitchFamily="1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36CF3-B2BA-8471-3204-A509C5C8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A9515FF-4596-36CA-8F25-E67B52ADF30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64281" y="2943029"/>
            <a:ext cx="8460000" cy="1260000"/>
          </a:xfrm>
        </p:spPr>
        <p:txBody>
          <a:bodyPr/>
          <a:lstStyle/>
          <a:p>
            <a:pPr algn="l">
              <a:buNone/>
            </a:pPr>
            <a:r>
              <a:rPr lang="en-US" sz="3200" dirty="0">
                <a:solidFill>
                  <a:schemeClr val="accent1"/>
                </a:solidFill>
              </a:rPr>
              <a:t>SET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@x</a:t>
            </a:r>
            <a:r>
              <a:rPr lang="en-US" sz="3200" dirty="0"/>
              <a:t> = 8;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SELECT </a:t>
            </a:r>
            <a:r>
              <a:rPr lang="en-US" sz="3200" dirty="0">
                <a:solidFill>
                  <a:schemeClr val="accent1"/>
                </a:solidFill>
              </a:rPr>
              <a:t>@x</a:t>
            </a:r>
            <a:r>
              <a:rPr lang="en-US" sz="3200" dirty="0"/>
              <a:t> as result;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247288885"/>
      </p:ext>
    </p:extLst>
  </p:cSld>
  <p:clrMapOvr>
    <a:masterClrMapping/>
  </p:clrMapOvr>
</p:sld>
</file>

<file path=ppt/slides/slide2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5EC9A3-5E56-BEB2-1B59-C2931646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Conditions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704DE04-1F08-2960-009B-F4D0DF7C6E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0312" y="3623592"/>
            <a:ext cx="8460000" cy="1260000"/>
          </a:xfrm>
        </p:spPr>
        <p:txBody>
          <a:bodyPr/>
          <a:lstStyle/>
          <a:p>
            <a:pPr algn="l">
              <a:buNone/>
            </a:pPr>
            <a:r>
              <a:rPr lang="en-US" sz="3200" b="0" i="0" dirty="0">
                <a:solidFill>
                  <a:srgbClr val="A67F59"/>
                </a:solidFill>
                <a:effectLst/>
                <a:latin typeface="Liberation Mono"/>
              </a:rPr>
              <a:t>CASE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1" dirty="0" err="1">
                <a:solidFill>
                  <a:srgbClr val="000000"/>
                </a:solidFill>
                <a:effectLst/>
                <a:latin typeface="Liberation Mono"/>
              </a:rPr>
              <a:t>case_value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WHEN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1" dirty="0" err="1">
                <a:solidFill>
                  <a:srgbClr val="000000"/>
                </a:solidFill>
                <a:effectLst/>
                <a:latin typeface="Liberation Mono"/>
              </a:rPr>
              <a:t>when_value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THEN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1" dirty="0" err="1">
                <a:solidFill>
                  <a:srgbClr val="000000"/>
                </a:solidFill>
                <a:effectLst/>
                <a:latin typeface="Liberation Mono"/>
              </a:rPr>
              <a:t>statement_list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[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WHEN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1" dirty="0" err="1">
                <a:solidFill>
                  <a:srgbClr val="000000"/>
                </a:solidFill>
                <a:effectLst/>
                <a:latin typeface="Liberation Mono"/>
              </a:rPr>
              <a:t>when_value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THEN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1" dirty="0" err="1">
                <a:solidFill>
                  <a:srgbClr val="000000"/>
                </a:solidFill>
                <a:effectLst/>
                <a:latin typeface="Liberation Mono"/>
              </a:rPr>
              <a:t>statement_list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]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...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				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[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ELSE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1" dirty="0" err="1">
                <a:solidFill>
                  <a:srgbClr val="000000"/>
                </a:solidFill>
                <a:effectLst/>
                <a:latin typeface="Liberation Mono"/>
              </a:rPr>
              <a:t>statement_list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]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END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A67F59"/>
                </a:solidFill>
                <a:effectLst/>
                <a:latin typeface="Liberation Mono"/>
              </a:rPr>
              <a:t>CASE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948874772"/>
      </p:ext>
    </p:extLst>
  </p:cSld>
  <p:clrMapOvr>
    <a:masterClrMapping/>
  </p:clrMapOvr>
</p:sld>
</file>

<file path=ppt/slides/slide2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FF2DA-EB91-CDB0-E366-0DA58690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Conditions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A58AD96-6343-5529-B064-5C884972BF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2919" y="3419310"/>
            <a:ext cx="8460000" cy="1260000"/>
          </a:xfrm>
        </p:spPr>
        <p:txBody>
          <a:bodyPr/>
          <a:lstStyle/>
          <a:p>
            <a:pPr algn="l">
              <a:buNone/>
            </a:pP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IF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1" dirty="0" err="1">
                <a:solidFill>
                  <a:srgbClr val="000000"/>
                </a:solidFill>
                <a:effectLst/>
                <a:latin typeface="Liberation Mono"/>
              </a:rPr>
              <a:t>search_condition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THEN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1" dirty="0" err="1">
                <a:solidFill>
                  <a:srgbClr val="000000"/>
                </a:solidFill>
                <a:effectLst/>
                <a:latin typeface="Liberation Mono"/>
              </a:rPr>
              <a:t>statement_list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[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ELSEIF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1" dirty="0" err="1">
                <a:solidFill>
                  <a:srgbClr val="000000"/>
                </a:solidFill>
                <a:effectLst/>
                <a:latin typeface="Liberation Mono"/>
              </a:rPr>
              <a:t>search_condition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THEN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1" dirty="0" err="1">
                <a:solidFill>
                  <a:srgbClr val="000000"/>
                </a:solidFill>
                <a:effectLst/>
                <a:latin typeface="Liberation Mono"/>
              </a:rPr>
              <a:t>statement_list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]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...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	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[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ELSE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1" dirty="0" err="1">
                <a:solidFill>
                  <a:srgbClr val="000000"/>
                </a:solidFill>
                <a:effectLst/>
                <a:latin typeface="Liberation Mono"/>
              </a:rPr>
              <a:t>statement_list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]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END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IF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250771159"/>
      </p:ext>
    </p:extLst>
  </p:cSld>
  <p:clrMapOvr>
    <a:masterClrMapping/>
  </p:clrMapOvr>
</p:sld>
</file>

<file path=ppt/slides/slide2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B5C17-AFA1-6EEF-1878-D4154ACB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79578B7-2E14-7B2B-E748-4D4F110BF3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5643" y="3393028"/>
            <a:ext cx="8460000" cy="1260000"/>
          </a:xfrm>
        </p:spPr>
        <p:txBody>
          <a:bodyPr/>
          <a:lstStyle/>
          <a:p>
            <a:pPr algn="l">
              <a:buNone/>
            </a:pP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BEGIN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label1: 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LOOP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	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SET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p1 </a:t>
            </a:r>
            <a:r>
              <a:rPr lang="en-US" sz="3200" b="0" i="0" dirty="0">
                <a:solidFill>
                  <a:srgbClr val="A67F59"/>
                </a:solidFill>
                <a:effectLst/>
                <a:latin typeface="Liberation Mono"/>
              </a:rPr>
              <a:t>=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p1 </a:t>
            </a:r>
            <a:r>
              <a:rPr lang="en-US" sz="3200" b="0" i="0" dirty="0">
                <a:solidFill>
                  <a:srgbClr val="A67F59"/>
                </a:solidFill>
                <a:effectLst/>
                <a:latin typeface="Liberation Mono"/>
              </a:rPr>
              <a:t>+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990055"/>
                </a:solidFill>
                <a:effectLst/>
                <a:latin typeface="Liberation Mono"/>
              </a:rPr>
              <a:t>1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	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IF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p1 </a:t>
            </a:r>
            <a:r>
              <a:rPr lang="en-US" sz="3200" b="0" i="0" dirty="0">
                <a:solidFill>
                  <a:srgbClr val="A67F59"/>
                </a:solidFill>
                <a:effectLst/>
                <a:latin typeface="Liberation Mono"/>
              </a:rPr>
              <a:t>&lt;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990055"/>
                </a:solidFill>
                <a:effectLst/>
                <a:latin typeface="Liberation Mono"/>
              </a:rPr>
              <a:t>10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THEN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		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ITERATE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label1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	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END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IF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	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LEAVE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label1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END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LOOP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label1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SET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1" i="1" dirty="0">
                <a:solidFill>
                  <a:srgbClr val="EE9900"/>
                </a:solidFill>
                <a:effectLst/>
                <a:latin typeface="Courier New" panose="02070309020205020404" pitchFamily="49" charset="0"/>
              </a:rPr>
              <a:t>@x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A67F59"/>
                </a:solidFill>
                <a:effectLst/>
                <a:latin typeface="Liberation Mono"/>
              </a:rPr>
              <a:t>=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p1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END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900249853"/>
      </p:ext>
    </p:extLst>
  </p:cSld>
  <p:clrMapOvr>
    <a:masterClrMapping/>
  </p:clrMapOvr>
</p:sld>
</file>

<file path=ppt/slides/slide2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9CD806-FC74-3C32-EAF4-D68398E2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3FFF8FF-ED76-59FA-B738-FDDCD7F5A6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6732" y="3360945"/>
            <a:ext cx="8460000" cy="1260000"/>
          </a:xfrm>
        </p:spPr>
        <p:txBody>
          <a:bodyPr/>
          <a:lstStyle/>
          <a:p>
            <a:pPr algn="l">
              <a:buNone/>
            </a:pP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BEGIN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SET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1" i="1" dirty="0">
                <a:solidFill>
                  <a:srgbClr val="EE9900"/>
                </a:solidFill>
                <a:effectLst/>
                <a:latin typeface="Courier New" panose="02070309020205020404" pitchFamily="49" charset="0"/>
              </a:rPr>
              <a:t>@x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A67F59"/>
                </a:solidFill>
                <a:effectLst/>
                <a:latin typeface="Liberation Mono"/>
              </a:rPr>
              <a:t>=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990055"/>
                </a:solidFill>
                <a:effectLst/>
                <a:latin typeface="Liberation Mono"/>
              </a:rPr>
              <a:t>0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REPEAT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	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SET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1" i="1" dirty="0">
                <a:solidFill>
                  <a:srgbClr val="EE9900"/>
                </a:solidFill>
                <a:effectLst/>
                <a:latin typeface="Courier New" panose="02070309020205020404" pitchFamily="49" charset="0"/>
              </a:rPr>
              <a:t>@x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A67F59"/>
                </a:solidFill>
                <a:effectLst/>
                <a:latin typeface="Liberation Mono"/>
              </a:rPr>
              <a:t>=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1" i="1" dirty="0">
                <a:solidFill>
                  <a:srgbClr val="EE9900"/>
                </a:solidFill>
                <a:effectLst/>
                <a:latin typeface="Courier New" panose="02070309020205020404" pitchFamily="49" charset="0"/>
              </a:rPr>
              <a:t>@x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A67F59"/>
                </a:solidFill>
                <a:effectLst/>
                <a:latin typeface="Liberation Mono"/>
              </a:rPr>
              <a:t>+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990055"/>
                </a:solidFill>
                <a:effectLst/>
                <a:latin typeface="Liberation Mono"/>
              </a:rPr>
              <a:t>1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UNTIL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1" i="1" dirty="0">
                <a:solidFill>
                  <a:srgbClr val="EE9900"/>
                </a:solidFill>
                <a:effectLst/>
                <a:latin typeface="Courier New" panose="02070309020205020404" pitchFamily="49" charset="0"/>
              </a:rPr>
              <a:t>@x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A67F59"/>
                </a:solidFill>
                <a:effectLst/>
                <a:latin typeface="Liberation Mono"/>
              </a:rPr>
              <a:t>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p1 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END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REPEAT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END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72300571"/>
      </p:ext>
    </p:extLst>
  </p:cSld>
  <p:clrMapOvr>
    <a:masterClrMapping/>
  </p:clrMapOvr>
</p:sld>
</file>

<file path=ppt/slides/slide2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E9604-4C9D-5F9B-6B03-DCA2184B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Curseurs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ECBDC94-9DA9-4255-2356-48EF1EFE2E7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64281" y="3584680"/>
            <a:ext cx="8460000" cy="1260000"/>
          </a:xfrm>
        </p:spPr>
        <p:txBody>
          <a:bodyPr/>
          <a:lstStyle/>
          <a:p>
            <a:pPr algn="l">
              <a:buNone/>
            </a:pP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BEGIN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DECLARE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Liberation Mono"/>
              </a:rPr>
              <a:t>done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834689"/>
                </a:solidFill>
                <a:effectLst/>
                <a:latin typeface="Liberation Mono"/>
              </a:rPr>
              <a:t>INT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DEFAULT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990055"/>
                </a:solidFill>
                <a:effectLst/>
                <a:latin typeface="Liberation Mono"/>
              </a:rPr>
              <a:t>FALSE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DECLARE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a </a:t>
            </a:r>
            <a:r>
              <a:rPr lang="fr-FR" sz="1400" b="0" i="0" dirty="0">
                <a:solidFill>
                  <a:srgbClr val="834689"/>
                </a:solidFill>
                <a:effectLst/>
                <a:latin typeface="Liberation Mono"/>
              </a:rPr>
              <a:t>CHAR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fr-FR" sz="1400" b="0" i="0" dirty="0">
                <a:solidFill>
                  <a:srgbClr val="990055"/>
                </a:solidFill>
                <a:effectLst/>
                <a:latin typeface="Liberation Mono"/>
              </a:rPr>
              <a:t>16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);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DECLARE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b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c </a:t>
            </a:r>
            <a:r>
              <a:rPr lang="fr-FR" sz="1400" b="0" i="0" dirty="0">
                <a:solidFill>
                  <a:srgbClr val="834689"/>
                </a:solidFill>
                <a:effectLst/>
                <a:latin typeface="Liberation Mono"/>
              </a:rPr>
              <a:t>INT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DECLARE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cur1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CURSOR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FOR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SELECT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Liberation Mono"/>
              </a:rPr>
              <a:t>id</a:t>
            </a:r>
            <a:r>
              <a:rPr lang="fr-FR" sz="1400" b="0" i="0" dirty="0" err="1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fr-FR" sz="1400" b="0" i="0" dirty="0" err="1">
                <a:solidFill>
                  <a:srgbClr val="0077AA"/>
                </a:solidFill>
                <a:effectLst/>
                <a:latin typeface="Liberation Mono"/>
              </a:rPr>
              <a:t>data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FROM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test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.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t1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DECLARE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cur2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CURSOR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FOR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SELECT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i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FROM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test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.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t2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DECLARE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CONTINUE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HANDLER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FOR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A67F59"/>
                </a:solidFill>
                <a:effectLst/>
                <a:latin typeface="Liberation Mono"/>
              </a:rPr>
              <a:t>NOT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FOUND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SET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Liberation Mono"/>
              </a:rPr>
              <a:t>done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A67F59"/>
                </a:solidFill>
                <a:effectLst/>
                <a:latin typeface="Liberation Mono"/>
              </a:rPr>
              <a:t>=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990055"/>
                </a:solidFill>
                <a:effectLst/>
                <a:latin typeface="Liberation Mono"/>
              </a:rPr>
              <a:t>TRUE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b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OPEN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cur1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OPEN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cur2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 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Liberation Mono"/>
              </a:rPr>
              <a:t>read_loop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: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LOOP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FETCH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cur1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INTO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a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b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FETCH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cur2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INTO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c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IF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Liberation Mono"/>
              </a:rPr>
              <a:t>done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THEN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		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LEAVE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Liberation Mono"/>
              </a:rPr>
              <a:t>read_loop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END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IF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IF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b </a:t>
            </a:r>
            <a:r>
              <a:rPr lang="fr-FR" sz="1400" b="0" i="0" dirty="0">
                <a:solidFill>
                  <a:srgbClr val="A67F59"/>
                </a:solidFill>
                <a:effectLst/>
                <a:latin typeface="Liberation Mono"/>
              </a:rPr>
              <a:t>&lt;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c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THEN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		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INSERT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INTO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test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.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t3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VALUES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Liberation Mono"/>
              </a:rPr>
              <a:t>a</a:t>
            </a:r>
            <a:r>
              <a:rPr lang="fr-FR" sz="1400" b="0" i="0" dirty="0" err="1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Liberation Mono"/>
              </a:rPr>
              <a:t>b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);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ELSE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		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INSERT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INTO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test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.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t3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VALUES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Liberation Mono"/>
              </a:rPr>
              <a:t>a</a:t>
            </a:r>
            <a:r>
              <a:rPr lang="fr-FR" sz="1400" b="0" i="0" dirty="0" err="1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Liberation Mono"/>
              </a:rPr>
              <a:t>c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);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END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IF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END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LOOP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CLOSE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cur1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CLOSE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cur2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END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506959128"/>
      </p:ext>
    </p:extLst>
  </p:cSld>
  <p:clrMapOvr>
    <a:masterClrMapping/>
  </p:clrMapOvr>
</p:sld>
</file>

<file path=ppt/slides/slide29.xml><?xml version="1.0" encoding="utf-8"?>
<p:sld xmlns:a="http://purl.oclc.org/ooxml/drawingml/main" xmlns:r="http://purl.oclc.org/ooxml/officeDocument/relationships" xmlns:p="http://purl.oclc.org/ooxml/presentationml/main">
  <p:cSld name="page1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EFF1CD8-22F4-946D-C153-805EDD7EB590}"/>
              </a:ext>
            </a:extLst>
          </p:cNvPr>
          <p:cNvSpPr/>
          <p:nvPr/>
        </p:nvSpPr>
        <p:spPr>
          <a:xfrm>
            <a:off x="0" y="7381800"/>
            <a:ext cx="100807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07447B38-732A-18B5-4F65-F245EC9BA0A1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AA87F28-4D99-4C83-8632-A76FF81B142E}" type="slidenum">
              <a:rPr/>
              <a:t>29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Connecteur droit 1">
            <a:extLst>
              <a:ext uri="{FF2B5EF4-FFF2-40B4-BE49-F238E27FC236}">
                <a16:creationId xmlns:a16="http://schemas.microsoft.com/office/drawing/2014/main" id="{0735DE12-B26B-C661-3803-CD9831808C25}"/>
              </a:ext>
            </a:extLst>
          </p:cNvPr>
          <p:cNvSpPr/>
          <p:nvPr/>
        </p:nvSpPr>
        <p:spPr>
          <a:xfrm>
            <a:off x="0" y="6120000"/>
            <a:ext cx="1008000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18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99000" tIns="54000" rIns="99000" bIns="54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Connecteur droit 2">
            <a:extLst>
              <a:ext uri="{FF2B5EF4-FFF2-40B4-BE49-F238E27FC236}">
                <a16:creationId xmlns:a16="http://schemas.microsoft.com/office/drawing/2014/main" id="{B75D94A5-1F97-7E95-19F7-2E0CCBE3D4F6}"/>
              </a:ext>
            </a:extLst>
          </p:cNvPr>
          <p:cNvSpPr/>
          <p:nvPr/>
        </p:nvSpPr>
        <p:spPr>
          <a:xfrm>
            <a:off x="0" y="6300000"/>
            <a:ext cx="1008000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18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99000" tIns="54000" rIns="99000" bIns="54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B1C70B2-6B23-D809-B2D0-EE3E3013CAEE}"/>
              </a:ext>
            </a:extLst>
          </p:cNvPr>
          <p:cNvSpPr/>
          <p:nvPr/>
        </p:nvSpPr>
        <p:spPr>
          <a:xfrm>
            <a:off x="144000" y="1044000"/>
            <a:ext cx="3780000" cy="3600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none" lIns="108000" tIns="63000" rIns="108000" bIns="63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4">
            <a:extLst>
              <a:ext uri="{FF2B5EF4-FFF2-40B4-BE49-F238E27FC236}">
                <a16:creationId xmlns:a16="http://schemas.microsoft.com/office/drawing/2014/main" id="{22FD530A-93B0-A6F2-FA98-FD26173D1390}"/>
              </a:ext>
            </a:extLst>
          </p:cNvPr>
          <p:cNvSpPr txBox="1"/>
          <p:nvPr/>
        </p:nvSpPr>
        <p:spPr>
          <a:xfrm>
            <a:off x="0" y="5327279"/>
            <a:ext cx="10080000" cy="462240"/>
          </a:xfrm>
          <a:prstGeom prst="rect">
            <a:avLst/>
          </a:prstGeom>
          <a:noFill/>
          <a:ln cap="flat">
            <a:noFill/>
          </a:ln>
        </p:spPr>
        <p:txBody>
          <a:bodyPr wrap="none" lIns="0" tIns="0" rIns="0" bIns="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Plus d'informations sur </a:t>
            </a:r>
            <a:r>
              <a:rPr lang="en-US" sz="1400" b="0" i="0" u="sng" strike="noStrike" kern="1200" spc="0" baseline="0%">
                <a:ln>
                  <a:noFill/>
                </a:ln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http://www.dawan.fr</a:t>
            </a:r>
          </a:p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Contactez notre service commercial au </a:t>
            </a:r>
            <a:r>
              <a:rPr lang="en-US" sz="1500" b="1" i="0" u="none" strike="noStrike" kern="1200" spc="0" baseline="0%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" pitchFamily="34"/>
              </a:rPr>
              <a:t>0800.10.10.97</a:t>
            </a:r>
            <a:r>
              <a:rPr lang="en-US" sz="10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(prix d'un appel local)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BED1B7-955E-D20C-C96B-42A3C6E550AF}"/>
              </a:ext>
            </a:extLst>
          </p:cNvPr>
          <p:cNvSpPr/>
          <p:nvPr/>
        </p:nvSpPr>
        <p:spPr>
          <a:xfrm>
            <a:off x="216000" y="0"/>
            <a:ext cx="9864720" cy="3960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wrap="none" lIns="90000" tIns="45000" rIns="90000" bIns="45000" anchor="t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Connecteur droit 7">
            <a:extLst>
              <a:ext uri="{FF2B5EF4-FFF2-40B4-BE49-F238E27FC236}">
                <a16:creationId xmlns:a16="http://schemas.microsoft.com/office/drawing/2014/main" id="{D7B79AEB-DD4E-1037-A675-F96F7DAD9272}"/>
              </a:ext>
            </a:extLst>
          </p:cNvPr>
          <p:cNvSpPr/>
          <p:nvPr/>
        </p:nvSpPr>
        <p:spPr>
          <a:xfrm>
            <a:off x="216000" y="0"/>
            <a:ext cx="360" cy="756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36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108000" tIns="63000" rIns="108000" bIns="63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0" name="Image 8">
            <a:extLst>
              <a:ext uri="{FF2B5EF4-FFF2-40B4-BE49-F238E27FC236}">
                <a16:creationId xmlns:a16="http://schemas.microsoft.com/office/drawing/2014/main" id="{27A220D1-87B2-9434-884B-9B85B2ABEE7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140000" y="3060360"/>
            <a:ext cx="1800000" cy="18057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Forme libre 9">
            <a:extLst>
              <a:ext uri="{FF2B5EF4-FFF2-40B4-BE49-F238E27FC236}">
                <a16:creationId xmlns:a16="http://schemas.microsoft.com/office/drawing/2014/main" id="{4331E104-15A1-183A-5BEC-56FD96BC9152}"/>
              </a:ext>
            </a:extLst>
          </p:cNvPr>
          <p:cNvSpPr/>
          <p:nvPr/>
        </p:nvSpPr>
        <p:spPr>
          <a:xfrm>
            <a:off x="-111240" y="1250640"/>
            <a:ext cx="10119960" cy="7452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ctr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SQL</a:t>
            </a:r>
          </a:p>
        </p:txBody>
      </p:sp>
    </p:spTree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379701B8-B5EA-17A5-C71B-7A800E2FA438}"/>
              </a:ext>
            </a:extLst>
          </p:cNvPr>
          <p:cNvSpPr/>
          <p:nvPr/>
        </p:nvSpPr>
        <p:spPr>
          <a:xfrm>
            <a:off x="0" y="7381800"/>
            <a:ext cx="96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DB96A935-7A62-CAF4-5812-78F7B7C3A4AB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6B0F798-DCC1-40A3-A477-EAC12FEC715F}" type="slidenum">
              <a:rPr/>
              <a:t>3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5B5C8B45-298A-6E86-6B39-E57E777BB2E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10360" y="3130405"/>
            <a:ext cx="8460000" cy="677108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 dirty="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Conception avancée</a:t>
            </a:r>
          </a:p>
        </p:txBody>
      </p:sp>
    </p:spTree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98487-2BC1-24FB-6FCD-C8285D6AB15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/>
              <a:t>Clé primaire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0B7670-245F-AB3E-4E31-A042FB360ECC}"/>
              </a:ext>
            </a:extLst>
          </p:cNvPr>
          <p:cNvSpPr txBox="1"/>
          <p:nvPr/>
        </p:nvSpPr>
        <p:spPr>
          <a:xfrm>
            <a:off x="187035" y="1870364"/>
            <a:ext cx="95804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CREATE TABLE [</a:t>
            </a:r>
            <a:r>
              <a:rPr lang="fr-FR" sz="2800" dirty="0" err="1"/>
              <a:t>nom_de_la_table</a:t>
            </a:r>
            <a:r>
              <a:rPr lang="fr-FR" sz="2800" dirty="0"/>
              <a:t>] (</a:t>
            </a:r>
          </a:p>
          <a:p>
            <a:r>
              <a:rPr lang="fr-FR" sz="2800" dirty="0"/>
              <a:t>	id INT </a:t>
            </a:r>
            <a:r>
              <a:rPr lang="fr-FR" sz="2800" dirty="0">
                <a:solidFill>
                  <a:schemeClr val="accent1"/>
                </a:solidFill>
              </a:rPr>
              <a:t>PRIMARY KEY </a:t>
            </a:r>
            <a:r>
              <a:rPr lang="fr-FR" sz="2800" dirty="0"/>
              <a:t>AUTO_INCREMENT,</a:t>
            </a:r>
          </a:p>
          <a:p>
            <a:r>
              <a:rPr lang="fr-FR" sz="2800" dirty="0"/>
              <a:t>    	</a:t>
            </a:r>
            <a:r>
              <a:rPr lang="fr-FR" sz="2800" dirty="0" err="1"/>
              <a:t>field</a:t>
            </a:r>
            <a:r>
              <a:rPr lang="fr-FR" sz="2800" dirty="0"/>
              <a:t> type NULL,</a:t>
            </a:r>
          </a:p>
          <a:p>
            <a:r>
              <a:rPr lang="fr-FR" sz="2800" dirty="0"/>
              <a:t>    	...</a:t>
            </a:r>
          </a:p>
          <a:p>
            <a:r>
              <a:rPr lang="fr-FR" sz="2800" dirty="0"/>
              <a:t>);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A2AEB8-3630-419A-6C01-BA012C688363}"/>
              </a:ext>
            </a:extLst>
          </p:cNvPr>
          <p:cNvSpPr txBox="1"/>
          <p:nvPr/>
        </p:nvSpPr>
        <p:spPr>
          <a:xfrm>
            <a:off x="187034" y="4424377"/>
            <a:ext cx="95804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CREATE TABLE [</a:t>
            </a:r>
            <a:r>
              <a:rPr lang="fr-FR" sz="2800" dirty="0" err="1"/>
              <a:t>nom_de_la_table</a:t>
            </a:r>
            <a:r>
              <a:rPr lang="fr-FR" sz="2800" dirty="0"/>
              <a:t>] (</a:t>
            </a:r>
          </a:p>
          <a:p>
            <a:r>
              <a:rPr lang="fr-FR" sz="2800" dirty="0"/>
              <a:t>	id INT AUTO_INCREMENT,</a:t>
            </a:r>
          </a:p>
          <a:p>
            <a:r>
              <a:rPr lang="fr-FR" sz="2800" dirty="0"/>
              <a:t>    	</a:t>
            </a:r>
            <a:r>
              <a:rPr lang="fr-FR" sz="2800" dirty="0" err="1"/>
              <a:t>field</a:t>
            </a:r>
            <a:r>
              <a:rPr lang="fr-FR" sz="2800" dirty="0"/>
              <a:t> type NULL,</a:t>
            </a:r>
          </a:p>
          <a:p>
            <a:r>
              <a:rPr lang="fr-FR" sz="2800" dirty="0"/>
              <a:t>    	...</a:t>
            </a:r>
          </a:p>
          <a:p>
            <a:r>
              <a:rPr lang="fr-FR" sz="2800" dirty="0"/>
              <a:t>	</a:t>
            </a:r>
            <a:r>
              <a:rPr lang="fr-FR" sz="2800" dirty="0">
                <a:solidFill>
                  <a:schemeClr val="accent1"/>
                </a:solidFill>
              </a:rPr>
              <a:t>PRIMARY KEY </a:t>
            </a:r>
            <a:r>
              <a:rPr lang="fr-FR" sz="2800" dirty="0"/>
              <a:t>(id)</a:t>
            </a:r>
          </a:p>
          <a:p>
            <a:r>
              <a:rPr lang="fr-FR" sz="2800" dirty="0"/>
              <a:t>);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D5C2DBB-0375-25C3-291E-B2D37CD760B0}"/>
              </a:ext>
            </a:extLst>
          </p:cNvPr>
          <p:cNvSpPr txBox="1"/>
          <p:nvPr/>
        </p:nvSpPr>
        <p:spPr>
          <a:xfrm>
            <a:off x="3839438" y="3824745"/>
            <a:ext cx="2275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OU</a:t>
            </a:r>
          </a:p>
        </p:txBody>
      </p:sp>
    </p:spTree>
    <p:extLst>
      <p:ext uri="{BB962C8B-B14F-4D97-AF65-F5344CB8AC3E}">
        <p14:creationId xmlns:p14="http://schemas.microsoft.com/office/powerpoint/2010/main" val="4172140008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77087-A342-6237-8A0D-0898ECD6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Clé primaire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F2F4B0F-B58E-FAF0-991B-090EB7348FE7}"/>
              </a:ext>
            </a:extLst>
          </p:cNvPr>
          <p:cNvSpPr txBox="1"/>
          <p:nvPr/>
        </p:nvSpPr>
        <p:spPr>
          <a:xfrm>
            <a:off x="378148" y="3460173"/>
            <a:ext cx="93243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Garantit l’unicité des enregistrements en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Peut être composée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/>
              <a:t>Sans signification fonctionnelle</a:t>
            </a:r>
          </a:p>
        </p:txBody>
      </p:sp>
    </p:spTree>
    <p:extLst>
      <p:ext uri="{BB962C8B-B14F-4D97-AF65-F5344CB8AC3E}">
        <p14:creationId xmlns:p14="http://schemas.microsoft.com/office/powerpoint/2010/main" val="858348314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F8628-79EA-258A-BEE3-F6E1AF3DE50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/>
              <a:t>Clé étrangère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D754051-9282-41AE-D453-CB292309A5BB}"/>
              </a:ext>
            </a:extLst>
          </p:cNvPr>
          <p:cNvSpPr txBox="1"/>
          <p:nvPr/>
        </p:nvSpPr>
        <p:spPr>
          <a:xfrm>
            <a:off x="250102" y="1745673"/>
            <a:ext cx="95804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CREATE TABLE [</a:t>
            </a:r>
            <a:r>
              <a:rPr lang="fr-FR" sz="2800" dirty="0" err="1"/>
              <a:t>nom_de_la_table</a:t>
            </a:r>
            <a:r>
              <a:rPr lang="fr-FR" sz="2800" dirty="0"/>
              <a:t>] (</a:t>
            </a:r>
          </a:p>
          <a:p>
            <a:r>
              <a:rPr lang="fr-FR" sz="2800" dirty="0"/>
              <a:t>	id INT PRIMARY KEY AUTO_INCREMENT,</a:t>
            </a:r>
          </a:p>
          <a:p>
            <a:r>
              <a:rPr lang="fr-FR" sz="2800" dirty="0"/>
              <a:t>    	</a:t>
            </a:r>
            <a:r>
              <a:rPr lang="fr-FR" sz="2800" dirty="0" err="1"/>
              <a:t>parent_id</a:t>
            </a:r>
            <a:r>
              <a:rPr lang="fr-FR" sz="2800" dirty="0"/>
              <a:t> INT NOT NULL,</a:t>
            </a:r>
          </a:p>
          <a:p>
            <a:r>
              <a:rPr lang="fr-FR" sz="2800" dirty="0"/>
              <a:t>    	</a:t>
            </a:r>
            <a:r>
              <a:rPr lang="fr-FR" sz="2800" dirty="0">
                <a:solidFill>
                  <a:schemeClr val="accent1"/>
                </a:solidFill>
              </a:rPr>
              <a:t>FOREIGN KEY </a:t>
            </a:r>
            <a:r>
              <a:rPr lang="fr-FR" sz="2800" dirty="0"/>
              <a:t>(</a:t>
            </a:r>
            <a:r>
              <a:rPr lang="fr-FR" sz="2800" dirty="0" err="1"/>
              <a:t>parent_id</a:t>
            </a:r>
            <a:r>
              <a:rPr lang="fr-FR" sz="2800" dirty="0"/>
              <a:t>)</a:t>
            </a:r>
          </a:p>
          <a:p>
            <a:r>
              <a:rPr lang="fr-FR" sz="2800" dirty="0"/>
              <a:t>	</a:t>
            </a:r>
            <a:r>
              <a:rPr lang="fr-FR" sz="2800" dirty="0">
                <a:solidFill>
                  <a:schemeClr val="accent1"/>
                </a:solidFill>
              </a:rPr>
              <a:t>REFERENCES</a:t>
            </a:r>
            <a:r>
              <a:rPr lang="fr-FR" sz="2800" dirty="0"/>
              <a:t> parent(id)</a:t>
            </a:r>
          </a:p>
          <a:p>
            <a:r>
              <a:rPr lang="fr-FR" sz="2800" dirty="0"/>
              <a:t>);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710D713-9B2D-1C72-1A4B-3FA1EFD4F7EC}"/>
              </a:ext>
            </a:extLst>
          </p:cNvPr>
          <p:cNvSpPr txBox="1"/>
          <p:nvPr/>
        </p:nvSpPr>
        <p:spPr>
          <a:xfrm>
            <a:off x="249789" y="4605882"/>
            <a:ext cx="95804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ALTER TABLE [</a:t>
            </a:r>
            <a:r>
              <a:rPr lang="fr-FR" sz="2800" dirty="0" err="1"/>
              <a:t>nom_de_la_table</a:t>
            </a:r>
            <a:r>
              <a:rPr lang="fr-FR" sz="2800" dirty="0"/>
              <a:t>]</a:t>
            </a:r>
          </a:p>
          <a:p>
            <a:r>
              <a:rPr lang="fr-FR" sz="2800" dirty="0"/>
              <a:t>	</a:t>
            </a:r>
            <a:r>
              <a:rPr lang="fr-FR" sz="2800" dirty="0">
                <a:solidFill>
                  <a:schemeClr val="accent1"/>
                </a:solidFill>
              </a:rPr>
              <a:t>ADD CONSTRAINT</a:t>
            </a:r>
            <a:r>
              <a:rPr lang="fr-FR" sz="2800" dirty="0"/>
              <a:t> </a:t>
            </a:r>
            <a:r>
              <a:rPr lang="fr-FR" sz="2800" dirty="0" err="1"/>
              <a:t>FK_child_parent</a:t>
            </a:r>
            <a:endParaRPr lang="fr-FR" sz="2800" dirty="0"/>
          </a:p>
          <a:p>
            <a:r>
              <a:rPr lang="fr-FR" sz="2800" dirty="0"/>
              <a:t>	</a:t>
            </a:r>
            <a:r>
              <a:rPr lang="fr-FR" sz="2800" dirty="0">
                <a:solidFill>
                  <a:schemeClr val="accent1"/>
                </a:solidFill>
              </a:rPr>
              <a:t>FOREIGN KEY </a:t>
            </a:r>
            <a:r>
              <a:rPr lang="fr-FR" sz="2800" dirty="0" err="1"/>
              <a:t>child</a:t>
            </a:r>
            <a:r>
              <a:rPr lang="fr-FR" sz="2800" dirty="0"/>
              <a:t> (</a:t>
            </a:r>
            <a:r>
              <a:rPr lang="fr-FR" sz="2800" dirty="0" err="1"/>
              <a:t>parent_id</a:t>
            </a:r>
            <a:r>
              <a:rPr lang="fr-FR" sz="2800" dirty="0"/>
              <a:t>)</a:t>
            </a:r>
          </a:p>
          <a:p>
            <a:r>
              <a:rPr lang="fr-FR" sz="2800" dirty="0"/>
              <a:t>	</a:t>
            </a:r>
            <a:r>
              <a:rPr lang="fr-FR" sz="2800" dirty="0">
                <a:solidFill>
                  <a:schemeClr val="accent1"/>
                </a:solidFill>
              </a:rPr>
              <a:t>REFERENCES</a:t>
            </a:r>
            <a:r>
              <a:rPr lang="fr-FR" sz="2800" dirty="0"/>
              <a:t> parent (id);</a:t>
            </a:r>
          </a:p>
        </p:txBody>
      </p:sp>
    </p:spTree>
    <p:extLst>
      <p:ext uri="{BB962C8B-B14F-4D97-AF65-F5344CB8AC3E}">
        <p14:creationId xmlns:p14="http://schemas.microsoft.com/office/powerpoint/2010/main" val="172608305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85A91C8-41F4-8D07-FE68-132B2F4808F1}"/>
              </a:ext>
            </a:extLst>
          </p:cNvPr>
          <p:cNvSpPr/>
          <p:nvPr/>
        </p:nvSpPr>
        <p:spPr>
          <a:xfrm>
            <a:off x="0" y="7381800"/>
            <a:ext cx="76806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953CD2B8-8608-966D-8A87-573FECB9B613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dirty="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Clé étrangère</a:t>
            </a:r>
            <a:endParaRPr lang="fr-FR" sz="4400" b="0" i="0" u="none" strike="noStrike" kern="1200" spc="0" baseline="0%" dirty="0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Trebuchet MS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CDBD637B-E393-54A4-97D0-3DF40826453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98014" y="1484198"/>
            <a:ext cx="9648360" cy="5138640"/>
          </a:xfrm>
          <a:noFill/>
        </p:spPr>
        <p:txBody>
          <a:bodyPr/>
          <a:lstStyle/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Définition des actions en chaîne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… </a:t>
            </a:r>
            <a:r>
              <a:rPr lang="fr-FR" b="1" dirty="0">
                <a:solidFill>
                  <a:srgbClr val="CE181E"/>
                </a:solidFill>
                <a:latin typeface="Arial" pitchFamily="18"/>
              </a:rPr>
              <a:t>ON UPDATE</a:t>
            </a:r>
            <a:r>
              <a:rPr lang="fr-FR" b="1" dirty="0">
                <a:latin typeface="Arial" pitchFamily="18"/>
              </a:rPr>
              <a:t> [</a:t>
            </a:r>
            <a:r>
              <a:rPr lang="fr-FR" i="1" dirty="0">
                <a:latin typeface="Arial" pitchFamily="18"/>
              </a:rPr>
              <a:t>value</a:t>
            </a:r>
            <a:r>
              <a:rPr lang="fr-FR" b="1" dirty="0">
                <a:latin typeface="Arial" pitchFamily="18"/>
              </a:rPr>
              <a:t>] </a:t>
            </a:r>
            <a:r>
              <a:rPr lang="fr-FR" b="1" dirty="0">
                <a:solidFill>
                  <a:srgbClr val="CE181E"/>
                </a:solidFill>
                <a:latin typeface="Arial" pitchFamily="18"/>
              </a:rPr>
              <a:t>ON DELETE </a:t>
            </a:r>
            <a:r>
              <a:rPr lang="fr-FR" b="1" dirty="0">
                <a:latin typeface="Arial" pitchFamily="18"/>
              </a:rPr>
              <a:t>[</a:t>
            </a:r>
            <a:r>
              <a:rPr lang="fr-FR" i="1" dirty="0">
                <a:latin typeface="Arial" pitchFamily="18"/>
              </a:rPr>
              <a:t>value</a:t>
            </a:r>
            <a:r>
              <a:rPr lang="fr-FR" b="1" dirty="0">
                <a:latin typeface="Arial" pitchFamily="18"/>
              </a:rPr>
              <a:t>]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Font typeface="OpenSymbol"/>
              <a:buChar char="➢"/>
            </a:pPr>
            <a:r>
              <a:rPr lang="fr-FR" dirty="0">
                <a:latin typeface="Arial" pitchFamily="18"/>
              </a:rPr>
              <a:t>CASCADE : Supprime les enfants si le parent est supprimé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Font typeface="OpenSymbol"/>
              <a:buChar char="➢"/>
            </a:pPr>
            <a:r>
              <a:rPr lang="fr-FR" dirty="0">
                <a:latin typeface="Arial" pitchFamily="18"/>
              </a:rPr>
              <a:t>SET NULL : Rend les enfants orphelins si le parent est supprimé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Font typeface="OpenSymbol"/>
              <a:buChar char="➢"/>
            </a:pPr>
            <a:r>
              <a:rPr lang="fr-FR" dirty="0">
                <a:latin typeface="Arial" pitchFamily="18"/>
              </a:rPr>
              <a:t>SET DEFAULT [value] : Donne un parent par défaut si le parent est supprimé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Font typeface="OpenSymbol"/>
              <a:buChar char="➢"/>
            </a:pPr>
            <a:r>
              <a:rPr lang="fr-FR" dirty="0">
                <a:latin typeface="Arial" pitchFamily="18"/>
              </a:rPr>
              <a:t>RESTRICT (mode par défaut)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 dirty="0">
              <a:latin typeface="Arial" pitchFamily="1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F8628-79EA-258A-BEE3-F6E1AF3DE5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1261800"/>
          </a:xfrm>
        </p:spPr>
        <p:txBody>
          <a:bodyPr/>
          <a:lstStyle/>
          <a:p>
            <a:r>
              <a:rPr lang="fr-FR" dirty="0"/>
              <a:t>Index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D754051-9282-41AE-D453-CB292309A5BB}"/>
              </a:ext>
            </a:extLst>
          </p:cNvPr>
          <p:cNvSpPr txBox="1"/>
          <p:nvPr/>
        </p:nvSpPr>
        <p:spPr>
          <a:xfrm>
            <a:off x="250102" y="1745673"/>
            <a:ext cx="95804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CREATE TABLE [</a:t>
            </a:r>
            <a:r>
              <a:rPr lang="fr-FR" sz="2800" dirty="0" err="1"/>
              <a:t>nom_de_la_table</a:t>
            </a:r>
            <a:r>
              <a:rPr lang="fr-FR" sz="2800" dirty="0"/>
              <a:t>] (</a:t>
            </a:r>
          </a:p>
          <a:p>
            <a:r>
              <a:rPr lang="fr-FR" sz="2800" dirty="0"/>
              <a:t>	id INT PRIMARY KEY AUTO_INCREMENT,</a:t>
            </a:r>
          </a:p>
          <a:p>
            <a:r>
              <a:rPr lang="fr-FR" sz="2800" dirty="0"/>
              <a:t>    	</a:t>
            </a:r>
            <a:r>
              <a:rPr lang="fr-FR" sz="2800" dirty="0" err="1"/>
              <a:t>name</a:t>
            </a:r>
            <a:r>
              <a:rPr lang="fr-FR" sz="2800" dirty="0"/>
              <a:t> VARCHAR(200) NOT NULL,</a:t>
            </a:r>
          </a:p>
          <a:p>
            <a:r>
              <a:rPr lang="fr-FR" sz="2800" dirty="0"/>
              <a:t>    	</a:t>
            </a:r>
            <a:r>
              <a:rPr lang="fr-FR" sz="2800" dirty="0">
                <a:solidFill>
                  <a:schemeClr val="accent1"/>
                </a:solidFill>
              </a:rPr>
              <a:t>INDEX</a:t>
            </a:r>
            <a:r>
              <a:rPr lang="fr-FR" sz="2800" dirty="0"/>
              <a:t> (</a:t>
            </a:r>
            <a:r>
              <a:rPr lang="fr-FR" sz="2800" dirty="0" err="1"/>
              <a:t>name</a:t>
            </a:r>
            <a:r>
              <a:rPr lang="fr-FR" sz="2800" dirty="0"/>
              <a:t>)</a:t>
            </a:r>
          </a:p>
          <a:p>
            <a:r>
              <a:rPr lang="fr-FR" sz="2800" dirty="0"/>
              <a:t>);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710D713-9B2D-1C72-1A4B-3FA1EFD4F7EC}"/>
              </a:ext>
            </a:extLst>
          </p:cNvPr>
          <p:cNvSpPr txBox="1"/>
          <p:nvPr/>
        </p:nvSpPr>
        <p:spPr>
          <a:xfrm>
            <a:off x="249789" y="4605882"/>
            <a:ext cx="9580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CREATE INDEX </a:t>
            </a:r>
            <a:r>
              <a:rPr lang="en-US" sz="2800" dirty="0"/>
              <a:t>[</a:t>
            </a:r>
            <a:r>
              <a:rPr lang="en-US" sz="2800" dirty="0" err="1"/>
              <a:t>nom_index</a:t>
            </a:r>
            <a:r>
              <a:rPr lang="en-US" sz="2800" dirty="0"/>
              <a:t>]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ON</a:t>
            </a:r>
            <a:r>
              <a:rPr lang="en-US" sz="2800" dirty="0"/>
              <a:t> </a:t>
            </a:r>
            <a:r>
              <a:rPr lang="fr-FR" sz="2800" dirty="0"/>
              <a:t>[</a:t>
            </a:r>
            <a:r>
              <a:rPr lang="fr-FR" sz="2800" dirty="0" err="1"/>
              <a:t>nom_de_la_table</a:t>
            </a:r>
            <a:r>
              <a:rPr lang="fr-FR" sz="2800" dirty="0"/>
              <a:t>] </a:t>
            </a:r>
            <a:r>
              <a:rPr lang="en-US" sz="2800" dirty="0"/>
              <a:t>(colonne1 , colonne2, ...);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292090708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485F6-2C97-01DB-7AE1-58A1C93F51E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/>
              <a:t>Index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249289-1109-82D7-E76D-18255459063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04312" y="2466499"/>
            <a:ext cx="9072000" cy="2626675"/>
          </a:xfrm>
        </p:spPr>
        <p:txBody>
          <a:bodyPr/>
          <a:lstStyle/>
          <a:p>
            <a:r>
              <a:rPr lang="fr-FR" dirty="0"/>
              <a:t> Permet de changer l’ordre d’interrogation des éléments de la table</a:t>
            </a:r>
          </a:p>
          <a:p>
            <a:r>
              <a:rPr lang="fr-FR" dirty="0"/>
              <a:t> Performant sur les tables volumineuses</a:t>
            </a:r>
          </a:p>
          <a:p>
            <a:r>
              <a:rPr lang="fr-FR" dirty="0"/>
              <a:t> Ralentit l’écriture sur les tables  </a:t>
            </a:r>
          </a:p>
        </p:txBody>
      </p:sp>
    </p:spTree>
    <p:extLst>
      <p:ext uri="{BB962C8B-B14F-4D97-AF65-F5344CB8AC3E}">
        <p14:creationId xmlns:p14="http://schemas.microsoft.com/office/powerpoint/2010/main" val="3854994324"/>
      </p:ext>
    </p:extLst>
  </p:cSld>
  <p:clrMapOvr>
    <a:masterClrMapping/>
  </p:clrMapOvr>
</p:sld>
</file>

<file path=ppt/theme/theme1.xml><?xml version="1.0" encoding="utf-8"?>
<a:theme xmlns:a="http://purl.oclc.org/ooxml/drawingml/main" name="Master1-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4805</TotalTime>
  <Words>1584</Words>
  <Application>Microsoft Office PowerPoint</Application>
  <PresentationFormat>Personnalisé</PresentationFormat>
  <Paragraphs>215</Paragraphs>
  <Slides>29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Courier New</vt:lpstr>
      <vt:lpstr>Liberation Mono</vt:lpstr>
      <vt:lpstr>Liberation Sans</vt:lpstr>
      <vt:lpstr>OpenSymbol</vt:lpstr>
      <vt:lpstr>StarSymbol</vt:lpstr>
      <vt:lpstr>Times New Roman</vt:lpstr>
      <vt:lpstr>Trebuchet MS</vt:lpstr>
      <vt:lpstr>Master1-presentation_dawan</vt:lpstr>
      <vt:lpstr>Présentation PowerPoint</vt:lpstr>
      <vt:lpstr>Présentation PowerPoint</vt:lpstr>
      <vt:lpstr>Présentation PowerPoint</vt:lpstr>
      <vt:lpstr>Clé primaire</vt:lpstr>
      <vt:lpstr>Clé primaire</vt:lpstr>
      <vt:lpstr>Clé étrangère</vt:lpstr>
      <vt:lpstr>Présentation PowerPoint</vt:lpstr>
      <vt:lpstr>Index</vt:lpstr>
      <vt:lpstr>Index</vt:lpstr>
      <vt:lpstr>Présentation PowerPoint</vt:lpstr>
      <vt:lpstr>Présentation PowerPoint</vt:lpstr>
      <vt:lpstr>Règles de transaction</vt:lpstr>
      <vt:lpstr>Présentation PowerPoint</vt:lpstr>
      <vt:lpstr>Présentation PowerPoint</vt:lpstr>
      <vt:lpstr>Limites du Rollback</vt:lpstr>
      <vt:lpstr>Savepoint</vt:lpstr>
      <vt:lpstr>Présentation PowerPoint</vt:lpstr>
      <vt:lpstr>ROLLUP</vt:lpstr>
      <vt:lpstr>GROUPING</vt:lpstr>
      <vt:lpstr>GROUPING SET</vt:lpstr>
      <vt:lpstr>Présentation PowerPoint</vt:lpstr>
      <vt:lpstr>Présentation PowerPoint</vt:lpstr>
      <vt:lpstr>Les variables</vt:lpstr>
      <vt:lpstr>Conditions</vt:lpstr>
      <vt:lpstr>Conditions</vt:lpstr>
      <vt:lpstr>Boucles</vt:lpstr>
      <vt:lpstr>Boucles</vt:lpstr>
      <vt:lpstr>Curseurs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Aldaitz</cp:lastModifiedBy>
  <cp:revision>403</cp:revision>
  <dcterms:created xsi:type="dcterms:W3CDTF">2013-04-16T12:21:46Z</dcterms:created>
  <dcterms:modified xsi:type="dcterms:W3CDTF">2023-11-28T17:45:44Z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