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8"/>
  </p:notesMasterIdLst>
  <p:handoutMasterIdLst>
    <p:handoutMasterId r:id="rId19"/>
  </p:handoutMasterIdLst>
  <p:sldIdLst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0C0F443-23A1-4255-B4E2-7008A1799CF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7118FA-8CF3-437E-93D9-14BC529CF33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B05430-7E47-41DA-94FC-268A3224167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74D851-A18D-4B1C-B211-C72E8B73187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9868735-04D7-48A6-92E8-DF749C017CBD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88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2B9D5AA-8A41-48A0-BC8F-81E5E80FDD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65B4F30-7076-4BC7-9DBF-94A2B65DB74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E10E886C-C6F7-4E44-8E48-787DF1D1B97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6A100B-7E04-4F35-A097-1249C705ECD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0D65C1-00C9-4793-B650-057A42297F9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7CDAB-81E0-457F-9BB2-262BD010910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7428C669-B30C-40A0-9B19-4F815E14A84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31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44E5BB-3B68-40C5-938A-EF6BB3C1FE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561C3C3-FA0E-4BF5-A473-7B271BEF8334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B942318-A8CD-48DF-B304-A4CC4A2D70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2F21F8D-D55D-4B82-A466-B778797620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00796E-6488-407C-AF06-F499F214B9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97509F6-6FC0-4661-8AFA-664870DDF606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C86D3A6-EC3D-4A52-841A-5450D15B7D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9CE30B5-FBE7-4A8A-BC63-AE6FD55F4BD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73E026-DBDF-4466-B090-BAA84938AE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B9EE26B-5F6E-4AD0-9849-6B6D136D6DA3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F6FCE55-BE29-4CF5-9CC8-E965BB37EBA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851D0E1-76DA-49C6-8DA2-4E63C98CFCD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311E8F-9BAF-4E9F-8F85-A19CDA9481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7DD613E-5EDB-482C-92A8-5AA531EFE519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3415E8B-15F7-445D-B2BE-A3E0E30A694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C4220EB-C281-417B-B5A9-56CD083DC4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4EBABC-988B-49C6-B1A0-1468DB31BC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72CD0FC-6DB2-4C4F-B27E-026366950CAE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85326C6-F9D1-4DCF-8B2F-BFBFD09DA30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6187714-B958-40F6-ADF0-B222FB8607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DA8E05-C6F4-44E4-B1FB-80E138252C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9F2744F-E741-47D5-B161-BB0E46A33304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0EFC88B-1D86-4184-8902-9A033721411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E8D29D3-780A-4680-9B26-338D96EAE7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59DA73-9734-4768-AC2C-3E08B10871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0F07CE4-6F3F-42C5-ACC6-3E02D61ED11E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F974405-17DC-43D5-AF8F-FD1102E5601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0407BBB-CDEA-4789-B7F1-FE6317F27DA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CEF1E6-541A-4FFB-92A6-EE6A23B3A0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7E1A175-F3F8-4E2E-A575-6862B98364D8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5DDEE93-88AB-44F8-AED8-813C433FE6A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71BDEF3-6928-4E65-8428-BD8D1FD055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21C9A-F0EF-4538-89B6-BD021EE72D9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CF9C616-2ADF-447E-B59A-FD3A0665C80F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456E76E-3FC3-4EEA-83BE-711ED90B54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AF8C342-7806-49A5-BEC3-6680485FB9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E2A380-0B88-4807-9F34-00C3371EF1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385EC5E-B200-4C05-8570-E160D2BC2FE0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0833946-0171-46B7-9F98-680E71C914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3C465F9-350C-423F-9B59-9D69E8E398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D17B46-A3E1-45D5-B4B1-91262BA23A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5577234-7752-44FB-9D01-A225F82488FD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751C7B4-A6BF-4036-BFA1-7C9A1F6725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19D0F85-BA5D-4897-81ED-DE227A501B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C2B6F3-F3B8-4439-9448-82C968A3119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A2478C2-9A31-4811-9764-0A8A6D576D87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9784448-8307-4CB1-8EB3-B4ECD8F9AE4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2F18DA3-6FBF-4708-8F3F-3BC6785C7E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1AD4C4-F6B5-4777-A879-76A8A1C0F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0ECA43F-4CBB-4A65-9610-CFE69C2A8CAA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038E20E-319E-409B-90A2-1DFFFA8EC69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D6AD420-818B-4A12-9E03-801BBCBCC4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93EED7-0557-4C83-B467-8F7DD3D2421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272ADD2-7283-4C00-AAFB-5F9342AF1A49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1CAD2F4-AEFD-4832-8DD7-EA6C45E1B1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D95F6FB-A5F9-4997-8576-5FB1C84FBF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4ECFA-4C8F-4CB3-A946-E7101630C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062BB2-707B-46D8-AC55-C1C8FB529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8DF0EA-9659-4E3F-8D3D-3E7FF7B119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54794C-2F4B-4AD7-BC80-68CE333FB2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E47DEAB-810D-4211-A4CD-0FC241EDB621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18AF9D7-5B27-4485-88D5-4BDE2A74B96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81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37081-2076-4EAC-9E03-39A3FC94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EDD524-728A-499E-A271-F821F197F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533A11-83AE-4A61-8B98-9E5B993DB8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DF4FBE-486F-4C1D-9DEA-AD908B535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BB5BD13-FF55-4F17-9491-BACD65272A25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275D65D5-5099-4B4A-9696-8EC7E1B37E5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38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E52E3C-A9A5-4F2B-9B4C-21ACD715A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527DCE-D48C-463A-BB1B-4F9942BC7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32B73C-C74B-455D-A9F4-0C6FFD54D3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A91115-3304-4029-95D3-9FC79056AC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51D89F0-B7BF-4BCF-9F7B-4480B92834FD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9AD337A-538A-486C-9F19-9C204A28F27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464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EDA5A-052B-4149-9E0F-6321EBD4A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1982DC-A4E4-4064-A219-214D2DB7B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7B44EE-8093-4DB8-B10E-ACC77D0D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9CC7B6-B704-45F9-8948-131DA74E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7EF010-C5A9-4B9F-A40B-F8028F52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49A215-BFDF-4F94-A658-5BCC7EB6401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76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2DFCD-B7CD-4C8D-9A45-1C3FC600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31B2AD-94B9-4C28-A6B3-596C646F2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3B82F4-0109-4A46-97E8-B5ADB0BD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F4EE6-24D9-414A-AF9E-17C5ECCC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24CD0D-1D46-4D07-9EB4-D9049A82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C926D7-6BCE-4151-8C25-21AE73BF52D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518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2A74B-CD29-4A38-BE47-0D7B19F1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8B18B9-A534-4C0A-B035-11007E887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21FC14-3D3E-4C96-AD88-6E5CE2F3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D655DB-0A89-4F2F-9406-C75B06CB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7040E9-709D-414D-B17B-42A352C6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388E22-CCC1-4EEA-BB52-D1A84C9E468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980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17911-2345-49A7-B019-0EFB110F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AF35DC-D65D-4AB7-9839-1F89D4EC1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4B8C2E-FA96-45D6-BE26-F984CC1D6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EB0A0C-F756-4414-BFE0-50E964CDD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57FD14-19AF-4680-A93C-08EA667B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E1786C-D681-4D1A-B3D8-516E0C21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45A7E5-68C4-4ED8-B90A-6261E832D97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340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AC435-9A8D-413A-81E2-9804A4D0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EA289B-AD35-4A5F-AD70-9A6C2CC4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4BDC5F-5291-4C7C-A803-8585F85CC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3B2ABC6-A6B9-4BD6-BECE-0A4FDCDF5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F80D31-B55E-44BF-B14B-35E1C1709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CAE27D-9F81-400E-B223-A9FA0314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B5739A-8245-41A6-A049-3D250A9C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3B1F53-A645-4B39-BD78-20713EC6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A87CBF-FCCE-4EAC-8218-AA14E046E84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620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C2B4C-BAD8-4091-907F-136ECCA6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8114127-679C-4780-817A-F610A4FF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87F75D-2AD4-4950-BE0B-58A2D6C4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E2D67B-EB1A-4E12-98EC-03D46CDB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CA6FFE-C873-4280-A055-254BD2A01EA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470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8F1B971-1D3E-4ABD-B3AC-00DC7D25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4D3FDD-A2FE-45AF-AC55-87B174A3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1E74F9-770E-4EA9-8FE9-3702A8F2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072203-3E19-4099-9F90-8A4960BE854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71593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1779E-F147-47CA-96E6-375FDA75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C953C4-475C-4CAA-8294-DF3999303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C1E2B9-4A42-4BCB-9B21-D947FD7ED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4CCE14-7131-464C-9DDF-B89BFD33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B4287C-8916-42D4-8F8D-9167FC02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BE964A-9E2D-4EC7-B1B5-BEDDF894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8DC9E9-947D-4FAD-9F8F-A1A790EE466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92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CFBDCB-8EE2-4455-B8DA-4874349B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274FD6-339B-4227-A1B5-16B4A9EFC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BF3817-D59D-4437-9CD3-E90C273270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3D25DF-0FA0-4F02-A7A5-9674238E30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667B1ED-889F-46A4-8D39-765AA17C5770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57C62C4-097B-4412-85D6-90325B3A3D7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923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13F7D-CA7F-485F-A3CD-67BE6289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53AEDE-6074-468C-A6D0-231E4295A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AFF531-E885-4E19-8669-707CFF0C2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852E4E-0516-45DE-AC90-89FD2D70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9F6D6C-A37A-4C70-BDCE-E9FBF9B9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6CD41B-2751-4785-9E72-AAE46589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9F7267-7279-4A1B-BE5B-B0A978E0B8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710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DCAEB-2D8B-425C-A51F-E91ED2B6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CF2B32-EFA8-40E0-A3D4-3CCFC9BE8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7237C9-1D24-4D9F-BF95-7E17AD4D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CDB6B0-A6D8-47EE-BF5F-F9B1E231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4F49CB-A6B1-4CC2-9938-53FC6537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246C2F-DCC6-40CB-B2E3-8CFCBD276D0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255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768392-5CCA-4C8A-9FD0-2F1D20617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49213"/>
            <a:ext cx="2266950" cy="61039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97814C-9F09-473C-8BFD-F36AC00C6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49213"/>
            <a:ext cx="6653212" cy="610393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6F5E52-ABD0-4945-A2E3-9652B837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EA3C54-7930-42D5-ACD8-C5E1C8CC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BEE7AC-7A65-4668-B555-3E815189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3C4ACD-35C9-4DC3-8951-1572660B14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7107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A341D-4873-4C9A-A540-C2968D0A1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62C623-D049-4502-A47C-CCED31903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17DF7C-25A8-4304-A495-B23B0ED56C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F10EBA2-A7A0-4BCA-A78C-90671044B295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581DB3-665A-42C8-9A99-81377C202E2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2B3B12-DBA8-4BE5-9F14-7D93F0DB9D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0966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E903DF-6187-4E89-B66F-ECBDE1F8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1F1CB2-43C6-46EA-89E1-59AA0EE1E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F90135-A1E0-48AF-A338-FEBC5349B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8AA9B5-6A9F-4B20-9EFE-B43FFF24870F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806183-3C88-438E-9C2D-21F835C8953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5C8D90-3859-4270-9B20-C1E3007E4D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0489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7739C-CEDA-4904-A44C-C53A01D7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6270DB-CF76-4588-AB53-11FE8297A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CD55EB-E462-4115-9C82-D37FD73EE9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A18CD19-A889-47AE-B385-8D7C659A67FD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3FB7A6-1777-48CC-8900-E9E49BAC73D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145AEE-A351-4D84-81AD-E4EC6F7B7A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1048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8685B-9B0F-4999-9543-4D28BA4B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EBD7F-6974-4467-9983-C6CB8F575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0C8CC5-013D-4DE2-997C-558291E36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16920D-BC11-47DC-BCAA-D9DC0EEB2F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1B9640-5BBC-4803-884D-68CC6EE88DEA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1412E49-0038-4336-A82C-1BED2C376BB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B24A595-C8FA-4C20-9CE2-9778C684C5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0820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A92A25-A8BD-4CB8-9CAF-626257E3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C86375-062B-4559-9AD1-7EDEDB2EA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3B1CC5-B28D-4C85-8064-F0AEF4D43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C2F6A1-763F-4E35-A751-716D43269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3AC2E5-8ACC-49FF-A515-8E73B09F6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D4AFF7-324F-4D07-82C1-43876BF896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D83F38D-CFBB-41BC-8372-5F437E22B189}" type="slidenum">
              <a:t>‹N°›</a:t>
            </a:fld>
            <a:endParaRPr lang="fr-FR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8BC7BA6F-120E-45B6-94DB-FF604C92600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A3DC03C5-D29C-497C-9E7D-01C7C79DEC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9306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C2D6F-3ED6-4265-AD30-4BBE9F71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48EDF4-4CCC-47EB-BB64-088284A788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1B9093B-8D3C-4CD0-BADF-8A56864EA289}" type="slidenum">
              <a:t>‹N°›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D9D5B9-606B-4892-A42A-52A5D676988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3F88CC-8C3E-48E8-AA8D-21E5EEFCDC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0078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AAF3567-FF6B-4F4C-8755-EFD52144C3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0581A55-D543-432D-ACD4-688AA0253698}" type="slidenum">
              <a:t>‹N°›</a:t>
            </a:fld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21BA72B-B819-40FE-A2BE-108583BC412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5AE933-D14F-45D5-8401-62A1F28B0D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30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2816C-9DFF-4486-9828-7AD3D757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27D3A8-A550-4F2F-B900-8113D6A18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7DC2656-C8D8-4443-AD58-BA14F98D67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134D54-A225-4047-BCAB-5022CDA464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F333065-35C3-4998-919C-C4F9001A6E58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0415611B-5D65-46DA-8C2B-D509BB618E2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2401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F2E9A-5718-495F-B926-33C43F82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AEB2BB-884A-4998-8279-2167A2967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AC0FBC-E628-4BBE-90CC-2774825A0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8494C-767C-43FB-9255-1331ED3358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7925057-CB38-49CC-A4C2-9E81E6F0244F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83E902E-3C27-4BF5-94AD-933F30F19AE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4EA6736-F33D-4F4B-95F4-B06D6294E2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61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0CCDE4-6EC7-4F88-BC8F-39AE136D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F0123C-FD35-4861-B2FA-31662FF37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69C4E6-7F21-45F8-AC2F-82049DABE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2AFEEA-591B-4B1C-9528-461494730E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69F041A-D99E-4BA3-9D8F-6F3B201196FA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F41704C6-9B15-4E4C-8BD3-25741F96548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F6D7AB3-6C01-4DBE-A532-5AD29040C7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1487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0AFD0C-E700-4BAF-B25D-3737E865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E2A477-E5E6-4432-B2DF-3469A7736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4AC9AC-C609-48C7-BA61-43C5CA8208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000EA16-D4E8-4ED4-9B5A-7B553F30F95C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9F525E-4CE3-4120-83E3-4D4A7FD7174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8B858B-AED0-4713-9D3C-9DD7C6B8D3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921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10C32F-8C99-4988-930B-E608CEFB1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CBD754-7580-4267-8AA3-2006CDC52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3ABEB5-0519-4D3A-972B-E00DBCDD11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9112D2E-E401-482A-B81C-9780CAF85ED8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F7AFED-2E2A-44F1-AAC3-5B580D99B79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B8B062-477F-4077-8AF1-DC3D89B9C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76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406E8-4370-4E26-B05B-80E33ECF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EB60C4-FFB0-411C-9809-91F611E29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C80F14-2474-4CF1-9AF5-1B047FCB5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BFDD26-634B-408B-BB1C-E0FF7E9931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81CABF-7837-42A1-94AA-59B2D34DB7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4BB6C8F-821E-49B3-8089-02DE82587AEA}" type="slidenum">
              <a:t>‹N°›</a:t>
            </a:fld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E66E8A-364E-48B6-879C-70EC774A870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77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3CF15-BC77-4782-9CB5-6D5B523E3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EB9029-512D-49D3-B38A-7B5ED276B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05B80C-F4DA-4596-8792-D0B7B65EC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758684-A331-4744-9363-C1B8A167E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E30118-696D-4FC8-A57F-6829CCD34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1EE8317-0EF9-499A-A92A-168BC2139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51F9962-362F-4384-A0FF-6E1B7FD5E0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84BFCDC-40A7-412D-B3BF-1EA0486A97B4}" type="slidenum">
              <a:t>‹N°›</a:t>
            </a:fld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7301B8EC-0590-4424-98A9-174EB7FDF44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8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46A8DA-80E3-4407-BEDF-B8040AA1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AEE837-9580-473F-A227-70AE8A3E13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FAD7FB-2DFF-4108-A5B3-1B86291DF8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DB49E34-5099-468D-BCE5-48763441BCCB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00AEFA-D849-4561-899E-05259F25A44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29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4CD7FC6-77EE-4FAA-AC42-71E379A950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8F186D2-C935-44E7-89AD-495127708E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228F550-7641-4EC1-9A9E-878E1C79DBFB}" type="slidenum">
              <a:t>‹N°›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266EB9-CFD9-4CD5-9D88-544696F9765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8632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53984-33D9-49B2-A545-BB5B115A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B9F008-EC3C-4F1A-AEF8-EA48654BC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0BDA7F-5CCB-402F-8EE1-464EE1464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725476-5970-4771-AFBC-033AE96A26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32FFEE-BDBA-42F0-BE1E-1E324DACAD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9C005CF-0030-4EB9-BE89-B45CA066D956}" type="slidenum">
              <a:t>‹N°›</a:t>
            </a:fld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8BB4FE-9453-4548-920B-5AD4E2A4124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1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B575FF-DC8A-4824-B055-7DCFCD89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4FD45F-77F7-4A75-8291-045BEE6AD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5BF9ED-042A-4595-97BE-1F1CA3199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8D8090-2ADA-46E8-9AC0-33E6C4F926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0685C5-7193-4E96-990A-BD4A6A36E5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88B7154-3C2E-40BD-A8E5-3C1A39A11FA1}" type="slidenum">
              <a:t>‹N°›</a:t>
            </a:fld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8E128A-AFB8-49DC-8DCB-09B79B7CA98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58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dawan.fr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BDC416B-AD20-4FF8-B152-BA4E16C2C9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50FA6B-2758-4314-9424-59810F6FAB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A37C79-54A4-4391-AB85-3D10A837374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540000" y="6887160"/>
            <a:ext cx="8820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0DD368-D37B-4AC4-AAE9-F4A1F71FA11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6887160"/>
            <a:ext cx="360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8DF256B9-14E1-42A5-9EFB-4A1BD5766A96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0338462F-B21D-4331-A52F-D1194AA8B35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58C30C-98D7-46F6-91DE-9F08309EDA8E}"/>
              </a:ext>
            </a:extLst>
          </p:cNvPr>
          <p:cNvSpPr/>
          <p:nvPr/>
        </p:nvSpPr>
        <p:spPr>
          <a:xfrm>
            <a:off x="360000" y="6443999"/>
            <a:ext cx="9720000" cy="1080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108000" tIns="63000" rIns="108000" bIns="63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imes New Roman" pitchFamily="18"/>
              </a:rPr>
              <a:t>DAWAN Paris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,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569B"/>
                </a:solidFill>
                <a:latin typeface="Trebuchet MS" pitchFamily="34"/>
                <a:ea typeface="MS Gothic" pitchFamily="2"/>
                <a:cs typeface="Times New Roman" pitchFamily="18"/>
              </a:rPr>
              <a:t> 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Tour CIT Montparnasse - 3,rue de l’Arrivée, 75015 PARIS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imes New Roman" pitchFamily="18"/>
              </a:rPr>
              <a:t>DAWAN Nantes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, Le Sillon de Bretagne - 26e étage - 8, avenue des Thébaudières, 44800 ST-HERBLAIN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ahoma" pitchFamily="2"/>
              </a:rPr>
              <a:t>DAWAN Lyon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ahoma" pitchFamily="2"/>
              </a:rPr>
              <a:t>, Le Britannia, 4ème étage - 20, boulevard Eugène Deruelle, 69003 LYON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sng" strike="noStrike" kern="1200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MS Gothic" pitchFamily="2"/>
                <a:cs typeface="Times New Roman" pitchFamily="18"/>
              </a:rPr>
              <a:t>formation@dawan.fr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8" name="Connecteur droit 7">
            <a:extLst>
              <a:ext uri="{FF2B5EF4-FFF2-40B4-BE49-F238E27FC236}">
                <a16:creationId xmlns:a16="http://schemas.microsoft.com/office/drawing/2014/main" id="{C2120012-2105-4A57-AA87-9F748DFA5882}"/>
              </a:ext>
            </a:extLst>
          </p:cNvPr>
          <p:cNvSpPr/>
          <p:nvPr/>
        </p:nvSpPr>
        <p:spPr>
          <a:xfrm>
            <a:off x="216000" y="0"/>
            <a:ext cx="0" cy="756000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vert="horz" wrap="none" lIns="108000" tIns="63000" rIns="108000" bIns="63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C681D9B4-B7A6-4F28-ACA6-EEE0FE02E48C}"/>
              </a:ext>
            </a:extLst>
          </p:cNvPr>
          <p:cNvSpPr/>
          <p:nvPr/>
        </p:nvSpPr>
        <p:spPr>
          <a:xfrm>
            <a:off x="0" y="6120000"/>
            <a:ext cx="10080000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vert="horz" wrap="none" lIns="99000" tIns="54000" rIns="99000" bIns="54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ECDE940A-CFFA-44EB-BB34-5625752FB051}"/>
              </a:ext>
            </a:extLst>
          </p:cNvPr>
          <p:cNvSpPr/>
          <p:nvPr/>
        </p:nvSpPr>
        <p:spPr>
          <a:xfrm>
            <a:off x="0" y="6300000"/>
            <a:ext cx="10080000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vert="horz" wrap="none" lIns="99000" tIns="54000" rIns="99000" bIns="54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1" name="Connecteur droit 10">
            <a:extLst>
              <a:ext uri="{FF2B5EF4-FFF2-40B4-BE49-F238E27FC236}">
                <a16:creationId xmlns:a16="http://schemas.microsoft.com/office/drawing/2014/main" id="{6612943D-197F-475F-86D2-BE193C3D72BB}"/>
              </a:ext>
            </a:extLst>
          </p:cNvPr>
          <p:cNvSpPr/>
          <p:nvPr/>
        </p:nvSpPr>
        <p:spPr>
          <a:xfrm>
            <a:off x="10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C098CC8-2000-44E9-9365-4F29D0448555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108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3C7EA1E-BD8E-4A34-A518-1A3963EE9172}"/>
              </a:ext>
            </a:extLst>
          </p:cNvPr>
          <p:cNvSpPr txBox="1"/>
          <p:nvPr/>
        </p:nvSpPr>
        <p:spPr>
          <a:xfrm>
            <a:off x="1007999" y="5556600"/>
            <a:ext cx="8460000" cy="43955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>
            <a:spAutoFit/>
          </a:bodyPr>
          <a:lstStyle/>
          <a:p>
            <a:pPr marL="0" marR="0" lvl="0" indent="0" algn="ctr" rtl="0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i="0">
                <a:latin typeface="Arial" pitchFamily="34"/>
                <a:ea typeface="Arial Unicode MS" pitchFamily="2"/>
                <a:cs typeface="Arial" pitchFamily="34"/>
              </a:rPr>
              <a:t>Plus </a:t>
            </a:r>
            <a:r>
              <a:rPr lang="en-US" sz="1400" i="0" u="none">
                <a:latin typeface="Arial" pitchFamily="34"/>
                <a:ea typeface="Arial Unicode MS" pitchFamily="2"/>
                <a:cs typeface="Arial" pitchFamily="34"/>
              </a:rPr>
              <a:t>d'informations sur </a:t>
            </a:r>
            <a:r>
              <a:rPr lang="en-US" sz="1400" i="0" u="sng">
                <a:solidFill>
                  <a:srgbClr val="F20000"/>
                </a:solidFill>
                <a:uFillTx/>
                <a:latin typeface="Arial" pitchFamily="34"/>
                <a:ea typeface="Arial Unicode MS" pitchFamily="2"/>
                <a:cs typeface="Arial" pitchFamily="34"/>
                <a:hlinkClick r:id="rId14"/>
              </a:rPr>
              <a:t>http://www.dawan.fr</a:t>
            </a:r>
          </a:p>
          <a:p>
            <a:pPr marL="0" marR="0" lvl="0" indent="0" algn="ctr" rtl="0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i="0">
                <a:latin typeface="Arial" pitchFamily="34"/>
                <a:ea typeface="Arial Unicode MS" pitchFamily="2"/>
                <a:cs typeface="Arial" pitchFamily="34"/>
              </a:rPr>
              <a:t>Contactez notre service commercial au </a:t>
            </a:r>
            <a:r>
              <a:rPr lang="en-US" sz="1500" b="1" i="0" u="none"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" pitchFamily="34"/>
              </a:rPr>
              <a:t>0810.001.917</a:t>
            </a:r>
            <a:r>
              <a:rPr lang="en-US" sz="1000" i="0" u="none">
                <a:latin typeface="Arial" pitchFamily="34"/>
                <a:ea typeface="Arial Unicode MS" pitchFamily="2"/>
                <a:cs typeface="Arial" pitchFamily="34"/>
              </a:rPr>
              <a:t>(prix d'un appel local)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fr-FR" sz="44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C370E4-8AE1-444C-8924-71C8372CA9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49320"/>
            <a:ext cx="9071640" cy="139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32ED8A-3A89-4DB9-AE22-D3A3E7656C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3FD25B-90BF-4B42-A250-F0BDFB27760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9DC28E-9BD8-40D1-A978-7FD3DB79407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A38E58-9695-4035-990B-21609379558B}"/>
              </a:ext>
            </a:extLst>
          </p:cNvPr>
          <p:cNvSpPr txBox="1"/>
          <p:nvPr/>
        </p:nvSpPr>
        <p:spPr>
          <a:xfrm>
            <a:off x="503999" y="688752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rtl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440893-9330-4BCC-87B4-F48D04CCF68B}"/>
              </a:ext>
            </a:extLst>
          </p:cNvPr>
          <p:cNvSpPr txBox="1"/>
          <p:nvPr/>
        </p:nvSpPr>
        <p:spPr>
          <a:xfrm>
            <a:off x="503999" y="688788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rtl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1ED64AB-1B3D-4726-B456-B92C043F6B7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756D230-A7C0-4B0F-8117-1D036825F52E}" type="slidenum"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B156C-4EF3-4401-942F-B77CF0577E5F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5A19EF22-C5AA-489E-B9C3-F5D6BC79C5CF}"/>
              </a:ext>
            </a:extLst>
          </p:cNvPr>
          <p:cNvSpPr/>
          <p:nvPr/>
        </p:nvSpPr>
        <p:spPr>
          <a:xfrm>
            <a:off x="10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55344D8-C592-49D1-8D9C-3E7E741C0246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108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Lucida Sans Unicode" pitchFamily="2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C43F8A-B9FC-4819-9C7B-361CE9ED19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E3DA50-E96E-4327-A9CD-88BA519CC0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0"/>
            <a:r>
              <a:rPr lang="fr-FR"/>
              <a:t>Second niveau de plan</a:t>
            </a:r>
          </a:p>
          <a:p>
            <a:pPr lvl="0"/>
            <a:r>
              <a:rPr lang="fr-FR"/>
              <a:t>Troisième niveau de plan</a:t>
            </a:r>
          </a:p>
          <a:p>
            <a:pPr lvl="0"/>
            <a:r>
              <a:rPr lang="fr-FR"/>
              <a:t>Quatrième niveau de plan</a:t>
            </a:r>
          </a:p>
          <a:p>
            <a:pPr lvl="0"/>
            <a:r>
              <a:rPr lang="fr-FR"/>
              <a:t>Cinquième niveau de plan</a:t>
            </a:r>
          </a:p>
          <a:p>
            <a:pPr lvl="0"/>
            <a:r>
              <a:rPr lang="fr-FR"/>
              <a:t>Sixième niveau de plan</a:t>
            </a:r>
          </a:p>
          <a:p>
            <a:pPr lvl="0"/>
            <a:r>
              <a:rPr lang="fr-FR"/>
              <a:t>Septième niveau de plan</a:t>
            </a:r>
          </a:p>
          <a:p>
            <a:pPr lvl="0"/>
            <a:r>
              <a:rPr lang="fr-FR"/>
              <a:t>Huitième niveau de plan</a:t>
            </a:r>
          </a:p>
          <a:p>
            <a:pPr lvl="0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E77493-C68F-4138-81AF-E83DED5D3823}"/>
              </a:ext>
            </a:extLst>
          </p:cNvPr>
          <p:cNvSpPr/>
          <p:nvPr/>
        </p:nvSpPr>
        <p:spPr>
          <a:xfrm>
            <a:off x="-18036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5BD13D-164C-4EA6-9DB4-55ED30AC42B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A4CCCE3B-BB1B-4EB2-8D05-E1BD38929B9D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FC87775F-04CF-4997-A18E-F866E6767C06}"/>
              </a:ext>
            </a:extLst>
          </p:cNvPr>
          <p:cNvSpPr/>
          <p:nvPr/>
        </p:nvSpPr>
        <p:spPr>
          <a:xfrm>
            <a:off x="28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05FDF85-0730-4D75-80D9-2630D4F1B4CB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851BA8AD-EE0D-4385-AEED-A30D5D11091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54EE16CD-CAF8-4350-9A4E-55F69BB3DCD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None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0" indent="0" algn="l" rtl="0" hangingPunct="0">
        <a:lnSpc>
          <a:spcPct val="100000"/>
        </a:lnSpc>
        <a:spcBef>
          <a:spcPts val="0"/>
        </a:spcBef>
        <a:spcAft>
          <a:spcPts val="1134"/>
        </a:spcAft>
        <a:buNone/>
        <a:tabLst/>
        <a:defRPr lang="fr-FR" sz="28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0" indent="0" algn="l" rtl="0" hangingPunct="0">
        <a:lnSpc>
          <a:spcPct val="100000"/>
        </a:lnSpc>
        <a:spcBef>
          <a:spcPts val="0"/>
        </a:spcBef>
        <a:spcAft>
          <a:spcPts val="850"/>
        </a:spcAft>
        <a:buNone/>
        <a:tabLst/>
        <a:defRPr lang="fr-FR" sz="24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0" indent="0" algn="l" rtl="0" hangingPunct="0">
        <a:lnSpc>
          <a:spcPct val="100000"/>
        </a:lnSpc>
        <a:spcBef>
          <a:spcPts val="0"/>
        </a:spcBef>
        <a:spcAft>
          <a:spcPts val="567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3970C44-83CD-45BD-9F5B-B4842F419F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890F763-B45F-433E-8923-02D2C28F78C0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A08AC1F-5461-40A0-BA9F-DCCC88E9571B}"/>
              </a:ext>
            </a:extLst>
          </p:cNvPr>
          <p:cNvSpPr txBox="1"/>
          <p:nvPr/>
        </p:nvSpPr>
        <p:spPr>
          <a:xfrm>
            <a:off x="3799292" y="1835999"/>
            <a:ext cx="2661411" cy="308849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1" i="0" u="none" strike="noStrike" kern="1200" dirty="0" err="1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Times New Roman" pitchFamily="18"/>
                <a:cs typeface="Arial" pitchFamily="34"/>
              </a:rPr>
              <a:t>VB.Net</a:t>
            </a:r>
            <a:endParaRPr lang="fr-FR" sz="6000" b="1" i="0" u="none" strike="noStrike" kern="1200" dirty="0">
              <a:ln>
                <a:noFill/>
              </a:ln>
              <a:solidFill>
                <a:srgbClr val="000000"/>
              </a:solidFill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Times New Roman" pitchFamily="18"/>
              <a:cs typeface="Arial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1" dirty="0"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Times New Roman" pitchFamily="18"/>
                <a:cs typeface="Arial" pitchFamily="34"/>
              </a:rPr>
              <a:t>Expert</a:t>
            </a:r>
            <a:br>
              <a:rPr lang="fr-FR" sz="3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Times New Roman" pitchFamily="18"/>
                <a:cs typeface="Arial" pitchFamily="34"/>
              </a:rPr>
            </a:br>
            <a:endParaRPr lang="fr-FR" sz="3600" b="1" i="0" u="none" strike="noStrike" kern="1200" dirty="0">
              <a:ln>
                <a:noFill/>
              </a:ln>
              <a:solidFill>
                <a:srgbClr val="000000"/>
              </a:solidFill>
              <a:latin typeface="Arial" pitchFamily="34"/>
              <a:ea typeface="Times New Roman" pitchFamily="18"/>
              <a:cs typeface="Arial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1" i="0" u="none" strike="noStrike" kern="1200" dirty="0">
              <a:ln>
                <a:noFill/>
              </a:ln>
              <a:solidFill>
                <a:srgbClr val="000000"/>
              </a:solidFill>
              <a:latin typeface="Arial" pitchFamily="34"/>
              <a:ea typeface="Times New Roman" pitchFamily="18"/>
              <a:cs typeface="Arial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" pitchFamily="34"/>
                <a:cs typeface="Arial" pitchFamily="34"/>
              </a:rPr>
              <a:t>Thomas Aldaitz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fr-FR" sz="22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" pitchFamily="34"/>
                <a:cs typeface="Arial" pitchFamily="34"/>
              </a:rPr>
              <a:t> taldaitz@dawan.fr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452AA1-0FE1-40B9-8711-79E2951A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3B35F7-0C91-4EEF-B4FC-D65CCDC1B6AA}" type="slidenum">
              <a:t>10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87B81F6-65BF-4337-BF9F-BA8E986A524C}"/>
              </a:ext>
            </a:extLst>
          </p:cNvPr>
          <p:cNvSpPr txBox="1"/>
          <p:nvPr/>
        </p:nvSpPr>
        <p:spPr>
          <a:xfrm>
            <a:off x="540000" y="3067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Présentation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0567F7-798E-4DF7-9ACA-8C2E0E3BD84E}"/>
              </a:ext>
            </a:extLst>
          </p:cNvPr>
          <p:cNvSpPr txBox="1"/>
          <p:nvPr/>
        </p:nvSpPr>
        <p:spPr>
          <a:xfrm>
            <a:off x="612000" y="1925640"/>
            <a:ext cx="9000000" cy="4192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Times-Roman" pitchFamily="18"/>
                <a:cs typeface="Times-Roman" pitchFamily="18"/>
              </a:rPr>
              <a:t> Langage orienté objet de type sécurisé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34"/>
              <a:ea typeface="Times-Roman" pitchFamily="18"/>
              <a:cs typeface="Times-Roman" pitchFamily="18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Times-Roman" pitchFamily="18"/>
                <a:cs typeface="Times-Roman" pitchFamily="18"/>
              </a:rPr>
              <a:t> Très proche du Visual Basic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34"/>
              <a:ea typeface="Times-Roman" pitchFamily="18"/>
              <a:cs typeface="Times-Roman" pitchFamily="18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Symbol" pitchFamily="2"/>
                <a:cs typeface="Symbol" pitchFamily="2"/>
              </a:rPr>
              <a:t> 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Times-Roman" pitchFamily="18"/>
                <a:cs typeface="Times-Roman" pitchFamily="18"/>
              </a:rPr>
              <a:t>RAD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34"/>
              <a:ea typeface="Times-Roman" pitchFamily="18"/>
              <a:cs typeface="Times-Roman" pitchFamily="18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Symbol" pitchFamily="2"/>
                <a:cs typeface="Symbol" pitchFamily="2"/>
              </a:rPr>
              <a:t> 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Times-Roman" pitchFamily="18"/>
                <a:cs typeface="Times-Roman" pitchFamily="18"/>
              </a:rPr>
              <a:t>Multi-plateformes (IL)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34"/>
              <a:ea typeface="Times-Roman" pitchFamily="18"/>
              <a:cs typeface="Times-Roman" pitchFamily="18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Times-Roman" pitchFamily="18"/>
                <a:cs typeface="Times-Roman" pitchFamily="18"/>
              </a:rPr>
              <a:t> Plusieurs versions successives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B0738DC2-343D-4178-A5E0-549316030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96FA3F-B71E-47B9-BD3A-D786925BBBDC}" type="slidenum">
              <a:t>11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DDD7BD9-8508-4E84-BA98-9BE04117A881}"/>
              </a:ext>
            </a:extLst>
          </p:cNvPr>
          <p:cNvSpPr txBox="1"/>
          <p:nvPr/>
        </p:nvSpPr>
        <p:spPr>
          <a:xfrm>
            <a:off x="540000" y="30708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Développement VB.Net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22E3B60-7E8E-4D72-A3AC-CACA45E80DC5}"/>
              </a:ext>
            </a:extLst>
          </p:cNvPr>
          <p:cNvSpPr txBox="1"/>
          <p:nvPr/>
        </p:nvSpPr>
        <p:spPr>
          <a:xfrm>
            <a:off x="631080" y="1440000"/>
            <a:ext cx="8728920" cy="524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Applications Windows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Pages ASP.NET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Services Web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Services Windows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 dirty="0" err="1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MS Gothic" pitchFamily="2"/>
                <a:cs typeface="Tahoma" pitchFamily="2"/>
              </a:rPr>
              <a:t>VB.Net</a:t>
            </a:r>
            <a:r>
              <a:rPr lang="fr-FR" sz="2400" b="1" i="0" u="none" strike="noStrike" kern="1200" dirty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MS Gothic" pitchFamily="2"/>
                <a:cs typeface="Tahoma" pitchFamily="2"/>
              </a:rPr>
              <a:t> Multi-plateformes 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Win32 - Win64 - </a:t>
            </a:r>
            <a:r>
              <a:rPr lang="fr-FR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WinCE</a:t>
            </a: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– </a:t>
            </a:r>
            <a:r>
              <a:rPr lang="fr-FR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WinMobile</a:t>
            </a: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none" strike="noStrike" kern="1200" dirty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18"/>
                <a:ea typeface="MS Gothic" pitchFamily="2"/>
                <a:cs typeface="Tahoma" pitchFamily="2"/>
              </a:rPr>
              <a:t>IDE 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Microsoft Visual Studio payant ou version Community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</a:t>
            </a:r>
            <a:r>
              <a:rPr lang="fr-FR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SharpDevelop</a:t>
            </a: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ou </a:t>
            </a:r>
            <a:r>
              <a:rPr lang="fr-FR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MonoDevelop</a:t>
            </a: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gratuits mais moins performants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12A702-8210-4F7F-B338-3690F0075F7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06233" y="5864940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3568FDB-D056-460A-9849-F4B15B1AE03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646112" y="5864940"/>
            <a:ext cx="7884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FF7A4D5-77B1-4E76-A569-DE4590B0474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446113" y="5864940"/>
            <a:ext cx="9000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38F385F2-88FF-4AB4-9916-F20B2DA4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B5CA58-FE07-47F8-A06C-039B5174DD29}" type="slidenum">
              <a:t>12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E4F4703-F093-41A0-AD50-F6E005251D96}"/>
              </a:ext>
            </a:extLst>
          </p:cNvPr>
          <p:cNvSpPr txBox="1"/>
          <p:nvPr/>
        </p:nvSpPr>
        <p:spPr>
          <a:xfrm>
            <a:off x="540000" y="3067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Programme VB.Net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A09C984-9142-488A-A6B7-DAAAB715D64E}"/>
              </a:ext>
            </a:extLst>
          </p:cNvPr>
          <p:cNvSpPr txBox="1"/>
          <p:nvPr/>
        </p:nvSpPr>
        <p:spPr>
          <a:xfrm>
            <a:off x="540000" y="1529640"/>
            <a:ext cx="9000000" cy="1602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Module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Méthode main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Classe Console (ReadLine et WriteLine)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40B23BBD-1628-40DB-844A-1D15911A601F}"/>
              </a:ext>
            </a:extLst>
          </p:cNvPr>
          <p:cNvSpPr/>
          <p:nvPr/>
        </p:nvSpPr>
        <p:spPr>
          <a:xfrm>
            <a:off x="1872360" y="3204360"/>
            <a:ext cx="6553080" cy="363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Module</a:t>
            </a:r>
            <a:r>
              <a:rPr lang="en-US" sz="20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20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Module1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	Sub</a:t>
            </a:r>
            <a:r>
              <a:rPr lang="en-US" sz="20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Main()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		Console.WriteLine("Hello World!")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	End Sub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End Module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1FFF9C-92B1-4AFE-8D5E-1C303EB3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1F73F3-A99C-48A5-BDB6-B596194F3B6A}" type="slidenum">
              <a:t>13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1FF923-2795-4D7C-8B24-453F7778DA87}"/>
              </a:ext>
            </a:extLst>
          </p:cNvPr>
          <p:cNvSpPr txBox="1"/>
          <p:nvPr/>
        </p:nvSpPr>
        <p:spPr>
          <a:xfrm>
            <a:off x="540000" y="30744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Débogage et Exécution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628A76A-5D18-4D1F-BE01-9A8F52034C2D}"/>
              </a:ext>
            </a:extLst>
          </p:cNvPr>
          <p:cNvSpPr txBox="1"/>
          <p:nvPr/>
        </p:nvSpPr>
        <p:spPr>
          <a:xfrm>
            <a:off x="631440" y="1824119"/>
            <a:ext cx="8908560" cy="4497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None/>
              <a:tabLst/>
            </a:pPr>
            <a:r>
              <a:rPr lang="fr-FR" sz="28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Localisation et correction des erreurs :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- Erreurs et débogage JIT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- Points d’arrêts et pas-à-pas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- Examen et modifications des variables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None/>
              <a:tabLst/>
            </a:pPr>
            <a:r>
              <a:rPr lang="fr-FR" sz="28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Exécution :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- IDE (Start Without Debugging)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- Ligne de commande (nom de l'application)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None/>
              <a:tabLst/>
            </a:pPr>
            <a:endParaRPr lang="fr-FR" sz="2200" b="1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37DC0DA3-063A-4CB8-8A2E-9349D1A8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74EA3B-0BA9-4FDB-8C45-D7C2DE6C3D0A}" type="slidenum">
              <a:t>14</a:t>
            </a:fld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83801FF-A27C-4CD4-B76F-0694F14C043D}"/>
              </a:ext>
            </a:extLst>
          </p:cNvPr>
          <p:cNvGrpSpPr/>
          <p:nvPr/>
        </p:nvGrpSpPr>
        <p:grpSpPr>
          <a:xfrm>
            <a:off x="1620000" y="1620000"/>
            <a:ext cx="6478920" cy="4349879"/>
            <a:chOff x="1620000" y="1620000"/>
            <a:chExt cx="6478920" cy="4349879"/>
          </a:xfrm>
        </p:grpSpPr>
        <p:sp>
          <p:nvSpPr>
            <p:cNvPr id="3" name="Line 13">
              <a:extLst>
                <a:ext uri="{FF2B5EF4-FFF2-40B4-BE49-F238E27FC236}">
                  <a16:creationId xmlns:a16="http://schemas.microsoft.com/office/drawing/2014/main" id="{F1BC964B-6F12-430A-907A-17F521130F15}"/>
                </a:ext>
              </a:extLst>
            </p:cNvPr>
            <p:cNvSpPr/>
            <p:nvPr/>
          </p:nvSpPr>
          <p:spPr>
            <a:xfrm flipH="1">
              <a:off x="4924440" y="3563640"/>
              <a:ext cx="720" cy="2406239"/>
            </a:xfrm>
            <a:prstGeom prst="line">
              <a:avLst/>
            </a:prstGeom>
            <a:noFill/>
            <a:ln w="38160">
              <a:solidFill>
                <a:srgbClr val="4D4D4D"/>
              </a:solidFill>
              <a:custDash>
                <a:ds d="99057" sp="99057"/>
                <a:ds d="399057" sp="99057"/>
              </a:custDash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4" name="Arc 6">
              <a:extLst>
                <a:ext uri="{FF2B5EF4-FFF2-40B4-BE49-F238E27FC236}">
                  <a16:creationId xmlns:a16="http://schemas.microsoft.com/office/drawing/2014/main" id="{72ECE650-8B23-4FF4-979E-2CB756E23F74}"/>
                </a:ext>
              </a:extLst>
            </p:cNvPr>
            <p:cNvSpPr/>
            <p:nvPr/>
          </p:nvSpPr>
          <p:spPr>
            <a:xfrm>
              <a:off x="6240240" y="3019320"/>
              <a:ext cx="822960" cy="8229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1"/>
                <a:gd name="f8" fmla="val 11929"/>
                <a:gd name="f9" fmla="val 9670"/>
                <a:gd name="f10" fmla="+- 0 0 0"/>
                <a:gd name="f11" fmla="*/ f3 1 21600"/>
                <a:gd name="f12" fmla="*/ f4 1 21600"/>
                <a:gd name="f13" fmla="*/ f10 f0 1"/>
                <a:gd name="f14" fmla="*/ 0 f11 1"/>
                <a:gd name="f15" fmla="*/ 21600 f11 1"/>
                <a:gd name="f16" fmla="*/ 21600 f12 1"/>
                <a:gd name="f17" fmla="*/ 0 f12 1"/>
                <a:gd name="f18" fmla="*/ f13 1 f2"/>
                <a:gd name="f19" fmla="*/ 2147483647 f11 1"/>
                <a:gd name="f20" fmla="*/ 2147483647 f12 1"/>
                <a:gd name="f21" fmla="+- f1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">
                  <a:pos x="f14" y="f17"/>
                </a:cxn>
                <a:cxn ang="f21">
                  <a:pos x="f19" y="f20"/>
                </a:cxn>
                <a:cxn ang="f21">
                  <a:pos x="f14" y="f20"/>
                </a:cxn>
              </a:cxnLst>
              <a:rect l="f14" t="f17" r="f15" b="f16"/>
              <a:pathLst>
                <a:path w="21600" h="21600" fill="none">
                  <a:moveTo>
                    <a:pt x="f7" y="f5"/>
                  </a:moveTo>
                  <a:cubicBezTo>
                    <a:pt x="f8" y="f5"/>
                    <a:pt x="f6" y="f9"/>
                    <a:pt x="f6" y="f6"/>
                  </a:cubicBezTo>
                </a:path>
                <a:path w="21600" h="21600" stroke="0">
                  <a:moveTo>
                    <a:pt x="f7" y="f5"/>
                  </a:moveTo>
                  <a:cubicBezTo>
                    <a:pt x="f8" y="f5"/>
                    <a:pt x="f6" y="f9"/>
                    <a:pt x="f6" y="f6"/>
                  </a:cubicBezTo>
                  <a:lnTo>
                    <a:pt x="f5" y="f6"/>
                  </a:lnTo>
                  <a:close/>
                </a:path>
              </a:pathLst>
            </a:custGeom>
            <a:noFill/>
            <a:ln w="76320">
              <a:solidFill>
                <a:srgbClr val="777777"/>
              </a:solidFill>
              <a:prstDash val="solid"/>
              <a:round/>
              <a:tailEnd type="arrow"/>
            </a:ln>
          </p:spPr>
          <p:txBody>
            <a:bodyPr vert="horz" wrap="none" lIns="90000" tIns="46800" rIns="90000" bIns="46800" anchor="ctr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DE16BAA8-A99F-4ADB-ABFB-61887A1DAFED}"/>
                </a:ext>
              </a:extLst>
            </p:cNvPr>
            <p:cNvSpPr/>
            <p:nvPr/>
          </p:nvSpPr>
          <p:spPr>
            <a:xfrm>
              <a:off x="6207479" y="3842280"/>
              <a:ext cx="1782720" cy="1097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3D7DB"/>
                </a:gs>
              </a:gsLst>
              <a:lin ang="2700000"/>
            </a:gradFill>
            <a:ln w="9360">
              <a:solidFill>
                <a:srgbClr val="969696"/>
              </a:solidFill>
              <a:prstDash val="solid"/>
              <a:miter/>
            </a:ln>
            <a:effectLst>
              <a:outerShdw dist="17819" dir="2700000" algn="tl">
                <a:srgbClr val="DDDDDD">
                  <a:alpha val="0"/>
                </a:srgbClr>
              </a:outerShdw>
            </a:effectLst>
          </p:spPr>
          <p:txBody>
            <a:bodyPr vert="horz" wrap="square" lIns="90000" tIns="46800" rIns="90000" bIns="46800" anchor="ctr" anchorCtr="0" compatLnSpc="0">
              <a:no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Code natif</a:t>
              </a: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7DAAE345-F166-42BF-BF0A-759A3062A1E3}"/>
                </a:ext>
              </a:extLst>
            </p:cNvPr>
            <p:cNvSpPr/>
            <p:nvPr/>
          </p:nvSpPr>
          <p:spPr>
            <a:xfrm>
              <a:off x="1944360" y="3831120"/>
              <a:ext cx="1783080" cy="1097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3D7DB"/>
                </a:gs>
              </a:gsLst>
              <a:lin ang="2700000"/>
            </a:gradFill>
            <a:ln w="9360">
              <a:solidFill>
                <a:srgbClr val="969696"/>
              </a:solidFill>
              <a:prstDash val="solid"/>
              <a:miter/>
            </a:ln>
            <a:effectLst>
              <a:outerShdw dist="17819" dir="2700000" algn="tl">
                <a:srgbClr val="DDDDDD">
                  <a:alpha val="0"/>
                </a:srgbClr>
              </a:outerShdw>
            </a:effectLst>
          </p:spPr>
          <p:txBody>
            <a:bodyPr vert="horz" wrap="square" lIns="90000" tIns="46800" rIns="90000" bIns="46800" anchor="ctr" anchorCtr="0" compatLnSpc="0">
              <a:no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Code VB.Net</a:t>
              </a:r>
            </a:p>
          </p:txBody>
        </p:sp>
        <p:sp>
          <p:nvSpPr>
            <p:cNvPr id="7" name="Arc 9">
              <a:extLst>
                <a:ext uri="{FF2B5EF4-FFF2-40B4-BE49-F238E27FC236}">
                  <a16:creationId xmlns:a16="http://schemas.microsoft.com/office/drawing/2014/main" id="{19EA9604-B127-43B5-916B-4026F9D45173}"/>
                </a:ext>
              </a:extLst>
            </p:cNvPr>
            <p:cNvSpPr/>
            <p:nvPr/>
          </p:nvSpPr>
          <p:spPr>
            <a:xfrm rot="5400000">
              <a:off x="2053440" y="3846239"/>
              <a:ext cx="822960" cy="81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21497"/>
                <a:gd name="f8" fmla="val 2105"/>
                <a:gd name="f9" fmla="val -1"/>
                <a:gd name="f10" fmla="val 13166"/>
                <a:gd name="f11" fmla="val 1082"/>
                <a:gd name="f12" fmla="val 10382"/>
                <a:gd name="f13" fmla="+- 0 0 0"/>
                <a:gd name="f14" fmla="*/ f3 1 21600"/>
                <a:gd name="f15" fmla="*/ f4 1 21497"/>
                <a:gd name="f16" fmla="*/ f13 f0 1"/>
                <a:gd name="f17" fmla="*/ 0 f14 1"/>
                <a:gd name="f18" fmla="*/ 21600 f14 1"/>
                <a:gd name="f19" fmla="*/ 21497 f15 1"/>
                <a:gd name="f20" fmla="*/ 0 f15 1"/>
                <a:gd name="f21" fmla="*/ 2147483647 f14 1"/>
                <a:gd name="f22" fmla="*/ f16 1 f2"/>
                <a:gd name="f23" fmla="*/ 2147483647 f15 1"/>
                <a:gd name="f24" fmla="+- f2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21" y="f20"/>
                </a:cxn>
                <a:cxn ang="f24">
                  <a:pos x="f21" y="f23"/>
                </a:cxn>
                <a:cxn ang="f24">
                  <a:pos x="f17" y="f23"/>
                </a:cxn>
              </a:cxnLst>
              <a:rect l="f17" t="f20" r="f18" b="f19"/>
              <a:pathLst>
                <a:path w="21600" h="21497" fill="none">
                  <a:moveTo>
                    <a:pt x="f8" y="f9"/>
                  </a:moveTo>
                  <a:cubicBezTo>
                    <a:pt x="f10" y="f11"/>
                    <a:pt x="f6" y="f12"/>
                    <a:pt x="f6" y="f7"/>
                  </a:cubicBezTo>
                </a:path>
                <a:path w="21600" h="21497" stroke="0">
                  <a:moveTo>
                    <a:pt x="f8" y="f9"/>
                  </a:moveTo>
                  <a:cubicBezTo>
                    <a:pt x="f10" y="f11"/>
                    <a:pt x="f6" y="f12"/>
                    <a:pt x="f6" y="f7"/>
                  </a:cubicBezTo>
                  <a:lnTo>
                    <a:pt x="f5" y="f7"/>
                  </a:lnTo>
                  <a:close/>
                </a:path>
              </a:pathLst>
            </a:custGeom>
            <a:noFill/>
            <a:ln w="76320">
              <a:solidFill>
                <a:srgbClr val="777777"/>
              </a:solidFill>
              <a:prstDash val="solid"/>
              <a:round/>
              <a:tailEnd type="arrow"/>
            </a:ln>
          </p:spPr>
          <p:txBody>
            <a:bodyPr vert="horz" wrap="none" lIns="90000" tIns="46800" rIns="90000" bIns="46800" anchor="ctr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67662F23-D9D5-4A86-B377-C6BFF1452760}"/>
                </a:ext>
              </a:extLst>
            </p:cNvPr>
            <p:cNvSpPr/>
            <p:nvPr/>
          </p:nvSpPr>
          <p:spPr>
            <a:xfrm>
              <a:off x="1620000" y="2601000"/>
              <a:ext cx="1440000" cy="357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Compilateur</a:t>
              </a: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BC017200-B494-4953-AFF4-2A5A58945C09}"/>
                </a:ext>
              </a:extLst>
            </p:cNvPr>
            <p:cNvSpPr/>
            <p:nvPr/>
          </p:nvSpPr>
          <p:spPr>
            <a:xfrm>
              <a:off x="6738840" y="2471039"/>
              <a:ext cx="1360080" cy="81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Just-In-Time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Compiler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(JIT)</a:t>
              </a:r>
            </a:p>
          </p:txBody>
        </p:sp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4D99627E-6D9F-4A8D-981B-E3EAF6D727AE}"/>
                </a:ext>
              </a:extLst>
            </p:cNvPr>
            <p:cNvSpPr/>
            <p:nvPr/>
          </p:nvSpPr>
          <p:spPr>
            <a:xfrm>
              <a:off x="1814400" y="5451120"/>
              <a:ext cx="2397240" cy="357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Compile-time</a:t>
              </a:r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299EABE3-BEEC-459B-ABA3-B2CEC3850021}"/>
                </a:ext>
              </a:extLst>
            </p:cNvPr>
            <p:cNvSpPr/>
            <p:nvPr/>
          </p:nvSpPr>
          <p:spPr>
            <a:xfrm>
              <a:off x="5509080" y="5451120"/>
              <a:ext cx="2396880" cy="357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0" tIns="0" rIns="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20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             Run-time</a:t>
              </a: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104D3E2D-0BA1-438F-80FF-54D8B74C9931}"/>
                </a:ext>
              </a:extLst>
            </p:cNvPr>
            <p:cNvSpPr/>
            <p:nvPr/>
          </p:nvSpPr>
          <p:spPr>
            <a:xfrm>
              <a:off x="3758759" y="1952280"/>
              <a:ext cx="2397240" cy="1616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D3D7DB"/>
                </a:gs>
              </a:gsLst>
              <a:lin ang="2700000"/>
            </a:gradFill>
            <a:ln w="9360">
              <a:solidFill>
                <a:srgbClr val="969696"/>
              </a:solidFill>
              <a:prstDash val="solid"/>
              <a:miter/>
            </a:ln>
            <a:effectLst>
              <a:outerShdw dist="17819" dir="2700000" algn="tl">
                <a:srgbClr val="DDDDDD">
                  <a:alpha val="0"/>
                </a:srgbClr>
              </a:outerShdw>
            </a:effectLst>
          </p:spPr>
          <p:txBody>
            <a:bodyPr vert="horz" wrap="square" lIns="90000" tIns="46800" rIns="90000" bIns="46800" anchor="ctr" anchorCtr="0" compatLnSpc="0">
              <a:no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Microsoft Intermediate Language</a:t>
              </a:r>
            </a:p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2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(MSIL)</a:t>
              </a: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6816F4DE-3B1D-447B-9AC4-97243FF67FF8}"/>
                </a:ext>
              </a:extLst>
            </p:cNvPr>
            <p:cNvSpPr/>
            <p:nvPr/>
          </p:nvSpPr>
          <p:spPr>
            <a:xfrm>
              <a:off x="4925160" y="1620000"/>
              <a:ext cx="0" cy="324000"/>
            </a:xfrm>
            <a:prstGeom prst="line">
              <a:avLst/>
            </a:prstGeom>
            <a:noFill/>
            <a:ln w="38160">
              <a:solidFill>
                <a:srgbClr val="4D4D4D"/>
              </a:solidFill>
              <a:custDash>
                <a:ds d="99057" sp="99057"/>
                <a:ds d="399057" sp="99057"/>
              </a:custDash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1DC10DD5-7CB8-4958-A7E9-BE1F639C2A66}"/>
              </a:ext>
            </a:extLst>
          </p:cNvPr>
          <p:cNvSpPr txBox="1"/>
          <p:nvPr/>
        </p:nvSpPr>
        <p:spPr>
          <a:xfrm>
            <a:off x="540000" y="30708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Etapes de compilation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FE5F32D-E007-456B-887C-0F564CD03B52}"/>
              </a:ext>
            </a:extLst>
          </p:cNvPr>
          <p:cNvSpPr txBox="1"/>
          <p:nvPr/>
        </p:nvSpPr>
        <p:spPr>
          <a:xfrm>
            <a:off x="540000" y="5940000"/>
            <a:ext cx="9000000" cy="933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600" b="0" i="0" u="sng" strike="noStrike" kern="1200">
                <a:ln>
                  <a:noFill/>
                </a:ln>
                <a:uFillTx/>
                <a:latin typeface="Arial" pitchFamily="18"/>
                <a:ea typeface="MS Gothic" pitchFamily="2"/>
                <a:cs typeface="Tahoma" pitchFamily="2"/>
              </a:rPr>
              <a:t>En ligne de commande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: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              </a:t>
            </a:r>
            <a:r>
              <a:rPr lang="fr-FR" sz="2600" b="0" i="0" u="none" strike="noStrike" kern="1200">
                <a:ln>
                  <a:noFill/>
                </a:ln>
                <a:solidFill>
                  <a:srgbClr val="007826"/>
                </a:solidFill>
                <a:latin typeface="Arial" pitchFamily="18"/>
                <a:ea typeface="MS Gothic" pitchFamily="2"/>
                <a:cs typeface="Tahoma" pitchFamily="2"/>
              </a:rPr>
              <a:t>vbc</a:t>
            </a:r>
            <a:r>
              <a:rPr lang="fr-FR" sz="2600" b="0" i="0" u="none" strike="noStrike" kern="1200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.exe</a:t>
            </a:r>
            <a:r>
              <a:rPr lang="fr-FR" sz="2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                             </a:t>
            </a:r>
            <a:r>
              <a:rPr lang="fr-FR" sz="2600" b="0" i="0" u="none" strike="noStrike" kern="1200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msbuild.exe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7E03CC-4BD2-44BD-866F-5DA1C6D6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F0B306-4440-479A-A450-4E3501CA0FA3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36DD032-4BC1-4885-A57A-2E9A74884FD0}"/>
              </a:ext>
            </a:extLst>
          </p:cNvPr>
          <p:cNvSpPr txBox="1"/>
          <p:nvPr/>
        </p:nvSpPr>
        <p:spPr>
          <a:xfrm>
            <a:off x="540000" y="30564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Objectifs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155A91C-BCD4-4A19-B647-788B4657B16F}"/>
              </a:ext>
            </a:extLst>
          </p:cNvPr>
          <p:cNvSpPr txBox="1"/>
          <p:nvPr/>
        </p:nvSpPr>
        <p:spPr>
          <a:xfrm>
            <a:off x="580320" y="1835999"/>
            <a:ext cx="8887680" cy="236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- Apprendre à développer des Webservices avec WCF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- Créer des interfaces graphiques à l’aide de WPF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- </a:t>
            </a:r>
            <a:r>
              <a:rPr lang="fr-FR" sz="3200" dirty="0">
                <a:latin typeface="Arial" pitchFamily="34"/>
                <a:ea typeface="Arial" pitchFamily="34"/>
                <a:cs typeface="Arial" pitchFamily="34"/>
              </a:rPr>
              <a:t>Persister les données en utilisant l’ORM </a:t>
            </a:r>
            <a:r>
              <a:rPr lang="fr-FR" sz="3200" dirty="0" err="1">
                <a:latin typeface="Arial" pitchFamily="34"/>
                <a:ea typeface="Arial" pitchFamily="34"/>
                <a:cs typeface="Arial" pitchFamily="34"/>
              </a:rPr>
              <a:t>Entity</a:t>
            </a:r>
            <a:endParaRPr lang="fr-FR" sz="3200" b="0" i="0" u="none" strike="noStrike" kern="1200" dirty="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5F259E-F1B0-4452-8EBB-C2A0EBC5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668BD4-FA7E-4B9F-8BC7-D223DA406174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289D70C-B258-4F63-9F20-5376835AB91B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Plan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0018AFE-FCFE-4C53-BE14-931C188F963B}"/>
              </a:ext>
            </a:extLst>
          </p:cNvPr>
          <p:cNvSpPr txBox="1"/>
          <p:nvPr/>
        </p:nvSpPr>
        <p:spPr>
          <a:xfrm>
            <a:off x="1458053" y="2224293"/>
            <a:ext cx="8820000" cy="4039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-    Framework .NET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Classes et Interfaces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</a:pPr>
            <a:r>
              <a:rPr lang="fr-FR" sz="2800" dirty="0">
                <a:latin typeface="Arial" pitchFamily="34"/>
                <a:ea typeface="Times New Roman" pitchFamily="18"/>
                <a:cs typeface="Times New Roman" pitchFamily="18"/>
              </a:rPr>
              <a:t>Méthodes avancées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WCF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</a:pPr>
            <a:r>
              <a:rPr lang="fr-FR" sz="2800" dirty="0">
                <a:latin typeface="Arial" pitchFamily="34"/>
                <a:ea typeface="Times New Roman" pitchFamily="18"/>
                <a:cs typeface="Times New Roman" pitchFamily="18"/>
              </a:rPr>
              <a:t>WPF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</a:pPr>
            <a:r>
              <a:rPr lang="fr-FR" sz="2800" b="0" i="0" u="none" strike="noStrike" kern="1200" dirty="0" err="1">
                <a:ln>
                  <a:noFill/>
                </a:ln>
                <a:latin typeface="Arial" pitchFamily="34"/>
                <a:ea typeface="Times New Roman" pitchFamily="18"/>
                <a:cs typeface="Times New Roman" pitchFamily="18"/>
              </a:rPr>
              <a:t>Entity</a:t>
            </a:r>
            <a:endParaRPr lang="fr-FR" sz="2800" b="0" i="0" u="none" strike="noStrike" kern="1200" dirty="0">
              <a:ln>
                <a:noFill/>
              </a:ln>
              <a:latin typeface="Arial" pitchFamily="34"/>
              <a:ea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A33FA379-4ED1-4954-8811-11332199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925161-C554-4E85-AC4C-E68D266477BD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8141F17-1B01-4283-B217-24FDC4A46122}"/>
              </a:ext>
            </a:extLst>
          </p:cNvPr>
          <p:cNvSpPr txBox="1"/>
          <p:nvPr/>
        </p:nvSpPr>
        <p:spPr>
          <a:xfrm>
            <a:off x="540000" y="2196000"/>
            <a:ext cx="9000000" cy="1880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Framework .NET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1" i="0" u="none" strike="noStrike" kern="1200">
              <a:ln>
                <a:noFill/>
              </a:ln>
              <a:solidFill>
                <a:srgbClr val="333399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1F22BAC8-9A9D-4770-8E0E-C4B47790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206C09-31FA-4628-9264-99664403BD39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05227EE-4E35-41CA-AF43-E73937816AA6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Plateforme .NET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390BA5B-3214-4C53-B8B9-37D9A00EABD1}"/>
              </a:ext>
            </a:extLst>
          </p:cNvPr>
          <p:cNvSpPr txBox="1"/>
          <p:nvPr/>
        </p:nvSpPr>
        <p:spPr>
          <a:xfrm>
            <a:off x="612000" y="1475999"/>
            <a:ext cx="8820000" cy="270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432000" marR="0" lvl="0" indent="-32400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- Utilisation :</a:t>
            </a:r>
            <a:r>
              <a:rPr lang="fr-FR" sz="1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Développement – Déploiement – Exécution</a:t>
            </a:r>
          </a:p>
          <a:p>
            <a:pPr marL="432000" marR="0" lvl="0" indent="-32400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- Applications :</a:t>
            </a:r>
            <a:r>
              <a:rPr lang="fr-FR" sz="1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Web, Windows, Mobile, serveurs, jeux</a:t>
            </a:r>
          </a:p>
          <a:p>
            <a:pPr marL="432000" marR="0" lvl="0" indent="-32400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- Langages supportés : </a:t>
            </a:r>
            <a:r>
              <a:rPr lang="fr-FR" sz="1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VB .NET, J#, C#, etc.</a:t>
            </a:r>
          </a:p>
          <a:p>
            <a:pPr marL="432000" marR="0" lvl="0" indent="-32400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- Gratuite</a:t>
            </a:r>
          </a:p>
          <a:p>
            <a:pPr marL="432000" marR="0" lvl="0" indent="-32400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-</a:t>
            </a:r>
            <a:r>
              <a:rPr lang="fr-FR" sz="1600" b="1" i="0" u="none" strike="noStrike" kern="1200" dirty="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Arial" pitchFamily="34"/>
                <a:ea typeface="MS Gothic" pitchFamily="2"/>
                <a:cs typeface="Tahoma" pitchFamily="2"/>
              </a:rPr>
              <a:t> Installation :</a:t>
            </a:r>
            <a:r>
              <a:rPr lang="fr-FR" sz="1600" b="0" i="0" u="none" strike="noStrike" kern="1200" dirty="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intégrée à certaines éditions Windows </a:t>
            </a:r>
            <a:r>
              <a:rPr lang="fr-FR" sz="1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Téléchargeable via MSDN ou Windows Update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77AB2C5-3BEE-4A68-9C5E-B338ED9964C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84750" y="3482768"/>
            <a:ext cx="3910500" cy="339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4575CE-6495-48EA-ACA2-B17ACC28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C9E85E-6AFF-4247-88FA-74B21674BC31}" type="slidenum"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2B2AC1A-2821-4DFC-9F88-73D0A9E51330}"/>
              </a:ext>
            </a:extLst>
          </p:cNvPr>
          <p:cNvSpPr txBox="1"/>
          <p:nvPr/>
        </p:nvSpPr>
        <p:spPr>
          <a:xfrm>
            <a:off x="540000" y="3067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Versions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9C4FA-1690-4E7F-A588-4F63ACB2D62E}"/>
              </a:ext>
            </a:extLst>
          </p:cNvPr>
          <p:cNvSpPr txBox="1"/>
          <p:nvPr/>
        </p:nvSpPr>
        <p:spPr>
          <a:xfrm>
            <a:off x="540000" y="1835999"/>
            <a:ext cx="9000000" cy="517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Juin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2000 :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Lancement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du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développement</a:t>
            </a:r>
            <a:endParaRPr lang="en-US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Février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2002 : .NET Framework 1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Mars 2003 : .NET Framework 1.1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Novembre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2006 : .NET Framework 2.0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Novembre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2007 : .NET Framework 3.0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- 2008 : .NET Framework 3.5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- 2010 : .NET </a:t>
            </a:r>
            <a:r>
              <a:rPr lang="en-US" sz="24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Framework 4.0 =&gt; 2012 : v4.5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05E1FEB7-AC91-4B95-B662-0258E96C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BA708A-FD96-4AA8-8B4B-44099C55817A}" type="slidenum"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929A757-2DB6-4F5C-89A5-4B93A7C4D4E1}"/>
              </a:ext>
            </a:extLst>
          </p:cNvPr>
          <p:cNvSpPr txBox="1"/>
          <p:nvPr/>
        </p:nvSpPr>
        <p:spPr>
          <a:xfrm>
            <a:off x="288000" y="3067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Common Language Runtime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7C769F-D254-46A8-906D-5A7119F18DAE}"/>
              </a:ext>
            </a:extLst>
          </p:cNvPr>
          <p:cNvSpPr txBox="1"/>
          <p:nvPr/>
        </p:nvSpPr>
        <p:spPr>
          <a:xfrm>
            <a:off x="540000" y="1565640"/>
            <a:ext cx="9000000" cy="2469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Implémentation du standard « </a:t>
            </a:r>
            <a:r>
              <a:rPr lang="en-GB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Common Language Infrastructure</a:t>
            </a: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 »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Concepts : </a:t>
            </a:r>
            <a:r>
              <a:rPr lang="fr-FR" sz="20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Debug</a:t>
            </a: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- Typage (Common Type System) 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Exceptions...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Fonctions : Gestion du contexte d'exécution et de la mémoire 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Versioning</a:t>
            </a: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des applications – Sécurité et intégrité des applications (signatures)  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Interopérabilité COM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B42DC3-96C4-4025-A60C-3286712DD0C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48000" y="4086720"/>
            <a:ext cx="5220000" cy="2897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86CD4D-BF8E-4C01-B85E-A668E229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0FEBFD-786B-46F9-AF40-0C6F63E7D3F7}" type="slidenum"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F289082-EA13-452A-8158-8D3636E18E0D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Bibliothèque de classes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154FA24-AC8E-4C2C-89BA-0E243DF205A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15999" y="1728000"/>
            <a:ext cx="6336000" cy="50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6448FE-A21D-4398-A43B-3D4D8172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F7760D-776B-4875-9EAD-884EF479235A}" type="slidenum">
              <a:t>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78A0A19-36B7-4A47-82B9-BC4D6EB305F9}"/>
              </a:ext>
            </a:extLst>
          </p:cNvPr>
          <p:cNvSpPr txBox="1"/>
          <p:nvPr/>
        </p:nvSpPr>
        <p:spPr>
          <a:xfrm>
            <a:off x="540000" y="3063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Avantages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65B263-81A0-4F51-B655-F9D42B271E3D}"/>
              </a:ext>
            </a:extLst>
          </p:cNvPr>
          <p:cNvSpPr txBox="1"/>
          <p:nvPr/>
        </p:nvSpPr>
        <p:spPr>
          <a:xfrm>
            <a:off x="540000" y="1728000"/>
            <a:ext cx="8820000" cy="3491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457200" marR="0" lvl="0" indent="-4572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34"/>
                <a:ea typeface="LCMSS8" pitchFamily="2"/>
                <a:cs typeface="LCMSS8" pitchFamily="2"/>
              </a:rPr>
              <a:t> Normes et pratiques du web.</a:t>
            </a:r>
          </a:p>
          <a:p>
            <a:pPr marL="565200" marR="0" lvl="0" indent="-45720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Font typeface="Arial" panose="020B0604020202020204" pitchFamily="34" charset="0"/>
              <a:buChar char="•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Modèles d’application unifiés.</a:t>
            </a:r>
          </a:p>
          <a:p>
            <a:pPr marL="565200" marR="0" lvl="0" indent="-45720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Font typeface="Arial" panose="020B0604020202020204" pitchFamily="34" charset="0"/>
              <a:buChar char="•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Classes extensibles.</a:t>
            </a:r>
          </a:p>
          <a:p>
            <a:pPr marL="432000" marR="0" lvl="0" indent="-32400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432000" marR="0" lvl="0" indent="-32400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432000" marR="0" lvl="0" indent="-32400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N.B. : le Framework .NET ne fonctionne que sous Windows</a:t>
            </a:r>
          </a:p>
          <a:p>
            <a:pPr marL="432000" marR="0" lvl="0" indent="-32400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Utiliser Mono ou </a:t>
            </a:r>
            <a:r>
              <a:rPr lang="fr-FR" sz="2400" b="0" i="0" u="none" strike="noStrike" kern="1200" dirty="0" err="1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DotGNU</a:t>
            </a:r>
            <a:r>
              <a:rPr lang="fr-FR" sz="24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MS Gothic" pitchFamily="2"/>
                <a:cs typeface="Tahoma" pitchFamily="2"/>
              </a:rPr>
              <a:t> pour d'autres plateformes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po%20dawan%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Personnalisé</PresentationFormat>
  <Paragraphs>129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Courier New</vt:lpstr>
      <vt:lpstr>StarSymbol</vt:lpstr>
      <vt:lpstr>Times New Roman</vt:lpstr>
      <vt:lpstr>Trebuchet MS</vt:lpstr>
      <vt:lpstr>Standard</vt:lpstr>
      <vt:lpstr>Standard 1</vt:lpstr>
      <vt:lpstr>diapo%20dawan%20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762</cp:revision>
  <cp:lastPrinted>2014-06-16T10:06:28Z</cp:lastPrinted>
  <dcterms:created xsi:type="dcterms:W3CDTF">2007-10-18T14:41:09Z</dcterms:created>
  <dcterms:modified xsi:type="dcterms:W3CDTF">2020-09-08T09:49:03Z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