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9" r:id="rId3"/>
    <p:sldId id="270" r:id="rId4"/>
    <p:sldId id="271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76E555D-3A11-4B33-AA0A-9E915995B1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A5EB4-75B5-4171-838F-A648F2C5BFA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68D913-80A0-4C62-8951-7E1CD446F06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AB9099-A254-4612-BC9B-9D56571F060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7B4615-F32C-49DF-BF61-63D5A697226A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3233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1AA732-D400-405D-82EA-3D55C0A2D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570F71-944B-4CDC-89B8-E51E9CD8DE2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11F5C6C4-B8D4-4DF0-ADD1-FCB48B9A53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DF9D4F-1B32-414E-929F-438102E133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385208-4D3D-4244-A749-3E06892B883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B7245-8374-4529-BC8D-2DEA8A8E07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074A6B3-C93C-4DD1-96FD-A5E26F76CB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6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4791C-0512-4831-9E34-A8CCBB3A69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559BE3-D379-46E4-848E-4FF131BFF59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66F55F-ECC6-48FE-A1B5-A67C642E82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154A74-A808-453C-866D-C583581DDE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BC13B1-1037-48F6-BAF9-D999146AA7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72162-8E76-41AE-8DEE-B0503AACE711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DC46133-F768-4741-BA4C-BD40502E20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EA1DDB-3C38-4EC2-81A3-207876C9E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63DD2-F611-4C4A-83EC-237FFED2C1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B33215-3DF8-446F-BDDD-427E9CF7CAC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5017BC-3B9F-4C94-B462-6937CE6841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008C03-9924-40AD-95D7-C1ECB493D5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0CD5E1-9C14-47CD-8C9E-1C6AF7AF49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03434E-5D0A-483F-A1DD-24D2D829222C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E0232D-8ECC-4862-BB47-A05B3B3219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46FBD1-CE44-45F2-ACC8-A9226800AE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7712D-4482-4A67-AE74-AA1B47C2F5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AD3F59-84DA-4978-A0F3-86E26D97366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B41D79-1629-4C15-9EF4-45217A31C2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187966-5D72-45E1-B12F-2A6B5F2DEE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DB658-2617-41F1-975A-155A814F2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FC6DD1-95E4-4A2E-ACC2-A4120FFE7BC0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72F597-E095-476C-B75D-2E5111D7D2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9F80F2-145E-4DB5-8EF1-E7C94E45A5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09845-C993-45DF-9330-0DCF18A6C6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2B756A-099E-450B-AB7A-32348399CCB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EAC30B-29AD-47FC-B6A1-DB53DCC437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D68942-AB6F-4912-9FB2-65BC40C4F1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B8E05-99CD-4BAE-B46D-F404F8EF19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77949FA-E672-489B-BFC5-75819A4980A0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DF2DB2-640B-4A69-822B-21D6EEE801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0A025D-F8EB-4E6D-B65F-75F2EA7C8C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B8A23D-394E-4603-8C80-57F7A4E581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43038B-CD3A-491A-82A5-83CA3484FCA9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0AC279-E758-41A7-BF71-2905C95FFE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F6AB36-0B7F-49C5-8C71-CB17117F9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3BE097-C541-4329-95EA-51995A2704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3C7BBE-3C6B-497C-AF26-D35C207ADEC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35FBDD-3182-44D0-B7C3-FEE9D13FB1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9B6CF2-86DE-4415-943D-370272538D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0F4CC1-1EF9-4311-B61D-5B8363EBDC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8A8526-E051-4D55-8706-DF15B883994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E33E4E-07AB-476D-AA7B-13008670F7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127DB8-5DE0-4598-B147-0C46D6680A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EB961-33D6-4E7D-9F1F-BBBB1E8A9E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06087F-E9CA-4F9D-A724-E9E52C598BB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7FDFBB-1FD5-471C-95B6-6119419650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D9E4E8-6ACD-4885-8274-A699074F71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AC40B-B150-4F60-BA5D-AEA3C0AF9E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22C50C-AA7D-4BCC-B915-028ECE63280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3A6809-C165-41E3-A39D-3175E90BCA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1312A7-249A-4CAA-A86B-6A9847F44B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B5E19E-898F-4E42-9C98-5B135AF113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F888E6-DBE1-40A3-AD1A-15A8F83C74B3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978C40-FB75-4D78-809B-E907D19B6F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4799F5-12A0-4D85-BD10-880759E76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BEBD4-98E0-44D1-8EEF-4B098C8A99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D0A0D0-B4A5-4726-8BDD-C811FC837D7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04C81A8-BA39-48F8-AF3C-0E135ACBAC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2EE7D0-EA70-402A-ACF6-645F16D513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5792D4-CB35-43BB-98B5-DC6D6E8846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422F07-34A4-457B-8716-07483E8A7D64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B3DFB2-23AF-4C7E-8F28-C7A314B0E1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8E95D5-8A0D-4AFC-A2EE-0C341245BF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843AB1-33BA-4792-B547-EFD98C42D1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3BCE5D-A0F9-4703-91BD-C0294E410AA6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11C3BD-3388-4DC6-8DF1-EC80557654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01B117-CFB4-4D76-A657-C153175EBE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5A989-76A5-4714-8222-E2E49A4B2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03B4B-7F3D-453D-8179-733C1D62B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C0A23-ED38-4E3A-935C-3444495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5ED4C-C145-4CDF-BDA3-712460E6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32FFB-939B-4DA3-A758-BE13BD0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37D5DE-E725-42FB-A061-BB0DC03F20C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D430B-572C-4E28-99D3-531D92D7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92EFC6-84E1-4476-9883-42FF55C5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C88EA-89ED-4E70-ABA5-7FC32E8D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AC58B-92BF-43E2-943F-0047506C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35610-9297-4572-B62C-5948DFE2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3FC320-42F2-4A28-8C2F-77558FE5AD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63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C37F8A-E18A-49D8-A903-819B9399B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46B75-2ACA-4F2C-AD9C-5E76A90F8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DBAB6-6D3B-46D9-98AB-C53B05A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55298-47FC-43D8-A685-DAB4DB59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C7C60-AA5C-4441-99AB-6E47F9A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CC9658-E8F0-4301-A589-01BD67FCE65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6AAD0-7A42-42E3-9DF8-609F6F49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2660D-6573-47D3-904F-576421A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83500D-D1F9-414C-A3F4-B09F1DE3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9C716-8F92-47F0-8E9F-88EA8E2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45BD9-50AD-49AA-9648-AD406B8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54DD0-1534-480A-BAF2-02232BE628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2BC92-CABB-4D7A-8D30-2C57186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7AD41-AD26-489C-89C5-E09BE16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0F3A3-FD0E-44C7-9ED0-CAFB2C94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97916-9765-4F2A-9B17-62F11410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3E09F-0036-4847-B2C5-093DB882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A35C6-B918-4143-86B8-F0CD4314F9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76449-4AF4-4C02-AEDF-BF281C98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B6257-6AFF-4C34-892E-ACB4C293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39A378-E97D-4B4E-A031-2B055461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CE9158-ED01-482D-956C-D5276730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C048E-3E91-496E-A100-E907A8E6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E7CE01-BE95-4167-BE53-73F1CD7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28104-D858-4E37-8440-59D2CFB9A1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5B998-31F0-45F1-A9D5-874EC7A5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25F3AC-B15B-49D8-9609-1F9452F1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5F733A-E21E-4134-9542-561C624A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1709FA-0F5D-44FF-8632-3505D417B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5E4541-A3AB-4AD1-BF26-305F5673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D4761D-CF72-4D6C-BDB1-1EF2AC2B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F6844E-E2E0-47DB-8289-2D67DD21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FA24F2-EC04-4B07-B938-C52384AE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C7912-B104-40FB-9BD1-A028887659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3E872-8208-4117-8D74-257C4D1C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3F38B-ABAA-497F-BF11-38808DFC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6567DC-2ACD-49EA-9C6D-B4EDE880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B930C-64DE-4DBA-AF20-68AFF06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2ECD9E-968D-40BD-B385-D7E4258708B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6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DA6E1-13C8-4F4C-9820-4B6252DE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AC048A-9E67-404E-8BEA-B202A88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F34AE2-914B-4E5F-AFC6-C4870675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C7D40-3B93-43DA-9AFE-103A93F8AA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632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531AC-769D-4B78-952F-137E8D64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A2491-1294-4257-A8A6-2B1B83DA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FB8FB-1444-4EFA-B84E-0030DE0B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6878D-5274-4C3F-A247-BDC37460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5E116-A635-4894-B371-147FD193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46582-A0DE-45D4-9679-11E8935C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CA5B4-B83A-4965-A97A-CFC5F0709F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9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2E7C-12C1-4C66-A936-951F839E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D415DE-8ED4-4039-B9D5-2DF555DD1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F5A25-CC98-4CDA-BDC9-1D275445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8B6CDE-E18B-4BAC-998A-137901F9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ED8B82-18BC-4B8B-80E4-075F6EB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2C2550-0579-460F-9A01-76A44AD9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9EB2F3-279E-4D00-A0FE-39CD5893B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173B5F-8E45-4866-A8A5-FC29BB252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712BA-5B04-4CF7-AF72-7EC3033F3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82BB02-B406-445E-B0E6-8A545307EEA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B3ADB-EC25-49FE-972B-E0D1FC6AC8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C82DBE-D4CF-40C4-A0F3-68DA95EFCDC8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67F948-C673-4029-88D4-23D0A339F636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33C86A3-69C0-495F-930F-F5FDF72C556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B3D4321-1378-4227-A9CC-8A7A137DFA6D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4BC1E-2680-4869-B1AA-C1454F3E4965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70FB5A0F-0B7A-42AE-9080-96F0109DD8D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6ABBD2C-427A-4420-93BE-D307E0BB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62DA3BC5-58A0-4CCF-A7EF-8070B5A8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4DE0B-662D-4D24-BEDC-C7919EF72342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AFBE87-745D-4D56-BBB5-0122EE85FB51}"/>
              </a:ext>
            </a:extLst>
          </p:cNvPr>
          <p:cNvSpPr txBox="1"/>
          <p:nvPr/>
        </p:nvSpPr>
        <p:spPr>
          <a:xfrm>
            <a:off x="540000" y="2196720"/>
            <a:ext cx="9000000" cy="276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Orientée Objet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4F2EEEE-DF2B-4AB1-81A8-A53EDCF9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DEB0EB-D854-4D83-96C1-40B9267CD595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FFD28B-EA99-4E3E-9C12-5FA5E3B1974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E71CA3-5CAF-4F25-9029-DDB18A3E6CD9}"/>
              </a:ext>
            </a:extLst>
          </p:cNvPr>
          <p:cNvSpPr txBox="1"/>
          <p:nvPr/>
        </p:nvSpPr>
        <p:spPr>
          <a:xfrm>
            <a:off x="540000" y="1512000"/>
            <a:ext cx="9180000" cy="2450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Le constructeur est une méthode spéciale dans la classe permettant la création d'instances.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MS Gothic" pitchFamily="2"/>
                <a:cs typeface="Tahoma" pitchFamily="2"/>
              </a:rPr>
              <a:t>(Si on ne définit pas de constructeur, le compilateur en créera un par défaut).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Un constructeur doit obligatoirement porter le nom New</a:t>
            </a:r>
            <a:r>
              <a:rPr lang="fr-FR" sz="1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AC1486-8C19-4D55-A224-4E57C31EE5D4}"/>
              </a:ext>
            </a:extLst>
          </p:cNvPr>
          <p:cNvSpPr/>
          <p:nvPr/>
        </p:nvSpPr>
        <p:spPr>
          <a:xfrm>
            <a:off x="1846800" y="4223880"/>
            <a:ext cx="6553080" cy="103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Public Sub New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MyBase.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Sub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2F4D2FC-4B28-4217-804B-66FC0B85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EF67CE-4FAE-47CD-9469-9ACA25552B2F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33B579-BCB4-4B86-A652-6BF5705163CE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Constructeurs multiples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7B0E90-2121-4F02-A4DA-B198D6DE649D}"/>
              </a:ext>
            </a:extLst>
          </p:cNvPr>
          <p:cNvSpPr txBox="1"/>
          <p:nvPr/>
        </p:nvSpPr>
        <p:spPr>
          <a:xfrm>
            <a:off x="540000" y="1518119"/>
            <a:ext cx="9000000" cy="15063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Il est possible de déclarer plusieurs constructeurs différents pour une même classe, afin de permettre plusieurs manières d'initialiser un objet.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Les constructeurs diffèrent alors par leur signature.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7DC9AC-24B0-4E70-8C59-7768AF18BF5C}"/>
              </a:ext>
            </a:extLst>
          </p:cNvPr>
          <p:cNvSpPr txBox="1"/>
          <p:nvPr/>
        </p:nvSpPr>
        <p:spPr>
          <a:xfrm>
            <a:off x="792000" y="3060360"/>
            <a:ext cx="8532000" cy="3599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'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Contructeur par défaut sans paramètres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Sub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'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Corps du contructeur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000" b="1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'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Contructeur avec un paramètre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Sub New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ByVal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nom As String)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'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Corps du contructeur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E8B3C4-0908-4F1B-B9D5-C740115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F3C654-CC4D-427C-A45A-C4A480F3B57F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11A214-1A13-4282-BAFE-8717233CF9C9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3B07DA-1A90-4983-A3FA-D5AFF309A096}"/>
              </a:ext>
            </a:extLst>
          </p:cNvPr>
          <p:cNvSpPr txBox="1"/>
          <p:nvPr/>
        </p:nvSpPr>
        <p:spPr>
          <a:xfrm>
            <a:off x="576000" y="1656360"/>
            <a:ext cx="9000000" cy="5256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Créez une classe Voiture.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Ajoutez un constructeur avec comme paramètres sa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marque et sa plaque d'immatriculation.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Ajoutez un constructeur avec comme paramètres sa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marque, sa plaque d'immatriculation et sa couleur.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Écrivez une méthode principale permettant de créer deux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objets avec les différents constructeurs.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746888E-B601-43BA-B9C7-9BD9C165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08F318-1A28-4D63-9A83-47DE59ABA66E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310994-AA7A-4568-A1FE-007A1929495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Variables d'instance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9DCC00-468D-4362-8897-124912646908}"/>
              </a:ext>
            </a:extLst>
          </p:cNvPr>
          <p:cNvSpPr txBox="1"/>
          <p:nvPr/>
        </p:nvSpPr>
        <p:spPr>
          <a:xfrm>
            <a:off x="540000" y="1475999"/>
            <a:ext cx="9000000" cy="167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Définissent l'état de l'objet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les appelle également «champs».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valeur d'un champ est propre à chaque instance.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9EF517-3037-46B6-8F5F-05F70FB22502}"/>
              </a:ext>
            </a:extLst>
          </p:cNvPr>
          <p:cNvSpPr txBox="1"/>
          <p:nvPr/>
        </p:nvSpPr>
        <p:spPr>
          <a:xfrm>
            <a:off x="792000" y="2988360"/>
            <a:ext cx="8532000" cy="20923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marque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plaque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couleur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Class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B7E04D-C392-4196-B564-956A327F0BED}"/>
              </a:ext>
            </a:extLst>
          </p:cNvPr>
          <p:cNvSpPr txBox="1"/>
          <p:nvPr/>
        </p:nvSpPr>
        <p:spPr>
          <a:xfrm>
            <a:off x="540000" y="5328000"/>
            <a:ext cx="9000000" cy="1680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L'appel de ses variables se fait comme suit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monInstance.monAttribut;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 : clio.couleur;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F3FC266-38A3-41F5-B841-D2B17795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BF6ECB-E98F-42FD-9A5C-D8903AA8495E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C0511B-5539-4BB6-B409-E52B6BDD0CC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Variables de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B8DBB5-0B6A-4DB2-BB63-F820339DFCF0}"/>
              </a:ext>
            </a:extLst>
          </p:cNvPr>
          <p:cNvSpPr txBox="1"/>
          <p:nvPr/>
        </p:nvSpPr>
        <p:spPr>
          <a:xfrm>
            <a:off x="503999" y="1620720"/>
            <a:ext cx="9180000" cy="2075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Variables partagées par toutes les instances de classe.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Variables déclarées avec le mot clé </a:t>
            </a:r>
            <a:r>
              <a:rPr lang="en-US" sz="2800" b="1" i="0" u="none" strike="noStrike" kern="1200">
                <a:ln>
                  <a:noFill/>
                </a:ln>
                <a:solidFill>
                  <a:srgbClr val="3333FF"/>
                </a:solidFill>
                <a:latin typeface="Arial" pitchFamily="34"/>
                <a:ea typeface="MS Gothic" pitchFamily="2"/>
                <a:cs typeface="Tahoma" pitchFamily="2"/>
              </a:rPr>
              <a:t>Shared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Pas besoin d'instancier la classe pour utiliser 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variables statiques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Chaque objet détient la même valeur de cette variable.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0FE88-CD8F-4DFC-80A7-93D8F24E378E}"/>
              </a:ext>
            </a:extLst>
          </p:cNvPr>
          <p:cNvSpPr txBox="1"/>
          <p:nvPr/>
        </p:nvSpPr>
        <p:spPr>
          <a:xfrm>
            <a:off x="827999" y="3888720"/>
            <a:ext cx="8532000" cy="20923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Dim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type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As String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Shared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nbVoitures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35D837-20C6-4BE2-986B-297C1DCF82AB}"/>
              </a:ext>
            </a:extLst>
          </p:cNvPr>
          <p:cNvSpPr txBox="1"/>
          <p:nvPr/>
        </p:nvSpPr>
        <p:spPr>
          <a:xfrm>
            <a:off x="540000" y="6121080"/>
            <a:ext cx="9000000" cy="890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L'appel de ses variables  :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maClasse.maVarStatic;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exple : Voiture.nbVoiture;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F2D5854-9A60-4217-960F-94396DA3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DC2DE7-5042-451B-B8AB-4A3D5C2B465E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CBE9DB-B868-4050-BD6F-13A9EF902D53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de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6116E-8B3E-424A-AAED-EAE61006CAC9}"/>
              </a:ext>
            </a:extLst>
          </p:cNvPr>
          <p:cNvSpPr txBox="1"/>
          <p:nvPr/>
        </p:nvSpPr>
        <p:spPr>
          <a:xfrm>
            <a:off x="540000" y="1656719"/>
            <a:ext cx="9000000" cy="1742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Bloc d'instructions définissant un comportement global ou un service particulier.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Déclarées avec le mot clé 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Shared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Peuvent être surchargées (même nom,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≠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paramètres).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2405D0-AB56-4C47-8F9D-B358E69BE40A}"/>
              </a:ext>
            </a:extLst>
          </p:cNvPr>
          <p:cNvSpPr txBox="1"/>
          <p:nvPr/>
        </p:nvSpPr>
        <p:spPr>
          <a:xfrm>
            <a:off x="540000" y="5566320"/>
            <a:ext cx="9000000" cy="132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N'utilisent pas de variables d'instances parce qu'elles doivent être appelées depuis la classe.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L'appel de ses méthodes  : </a:t>
            </a:r>
            <a:r>
              <a:rPr lang="fr-FR" sz="2800" b="1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MaClasse.maMethode</a:t>
            </a:r>
            <a:r>
              <a:rPr lang="fr-FR" sz="28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29E115-5ED7-433F-BEDE-B7CDE2274154}"/>
              </a:ext>
            </a:extLst>
          </p:cNvPr>
          <p:cNvSpPr txBox="1"/>
          <p:nvPr/>
        </p:nvSpPr>
        <p:spPr>
          <a:xfrm>
            <a:off x="827999" y="3420720"/>
            <a:ext cx="8532000" cy="21106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Dim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type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Shared Sub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staticMethod()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	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F36F-EB6C-417F-9CCD-D58E29DF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B9F8A8-5523-4DFB-9B89-0511F53F762F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DA8D2E-2F63-4AEE-B595-070FD7356A8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Le mot clé «Me»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4B808-F94E-432C-AEA0-B5E945303A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00" y="1800000"/>
            <a:ext cx="9000000" cy="5320431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sz="2800" b="1" dirty="0"/>
              <a:t>Référence à l'instance actuelle</a:t>
            </a:r>
          </a:p>
          <a:p>
            <a:pPr marL="432000" lvl="0" indent="-324000" algn="ctr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sz="2800" b="1" dirty="0"/>
              <a:t>de la classe</a:t>
            </a:r>
          </a:p>
          <a:p>
            <a:pPr marL="432000" lvl="0" indent="-324000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endParaRPr lang="fr-FR" sz="2800" dirty="0"/>
          </a:p>
          <a:p>
            <a:pPr marL="432000" lvl="0" indent="-324000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r>
              <a:rPr lang="fr-FR" sz="2800" u="sng" dirty="0"/>
              <a:t>Utilisations</a:t>
            </a:r>
            <a:r>
              <a:rPr lang="fr-FR" sz="2800" dirty="0"/>
              <a:t> :</a:t>
            </a:r>
          </a:p>
          <a:p>
            <a:pPr marL="432000" lvl="0" indent="-324000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endParaRPr lang="fr-FR" sz="2800" dirty="0"/>
          </a:p>
          <a:p>
            <a:pPr marL="0" lvl="1" indent="0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</a:pPr>
            <a:r>
              <a:rPr lang="fr-FR" sz="2800" dirty="0">
                <a:latin typeface="Arial" pitchFamily="18"/>
                <a:cs typeface="Tahoma" pitchFamily="2"/>
              </a:rPr>
              <a:t>Faire référence à un attribut, une méthode ou un constructeur</a:t>
            </a:r>
          </a:p>
          <a:p>
            <a:pPr marL="864000" lvl="0" indent="-288000" algn="l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</a:pPr>
            <a:endParaRPr lang="fr-FR" sz="2800" dirty="0"/>
          </a:p>
          <a:p>
            <a:pPr marL="0" lvl="1" indent="0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</a:pPr>
            <a:r>
              <a:rPr lang="fr-FR" sz="2800" dirty="0">
                <a:latin typeface="Arial" pitchFamily="18"/>
                <a:cs typeface="Tahoma" pitchFamily="2"/>
              </a:rPr>
              <a:t>Manipuler l'objet en cours</a:t>
            </a:r>
            <a:br>
              <a:rPr lang="en-US" sz="2800" dirty="0">
                <a:latin typeface="Arial" pitchFamily="18"/>
                <a:cs typeface="Tahoma" pitchFamily="2"/>
              </a:rPr>
            </a:br>
            <a:endParaRPr lang="en-US" sz="2800" dirty="0">
              <a:latin typeface="Arial" pitchFamily="18"/>
              <a:cs typeface="Tahoma" pitchFamily="2"/>
            </a:endParaRPr>
          </a:p>
          <a:p>
            <a:pPr marL="0" lvl="1" indent="0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</a:pPr>
            <a:r>
              <a:rPr lang="fr-FR" sz="2800" dirty="0">
                <a:latin typeface="Arial" pitchFamily="18"/>
                <a:cs typeface="Tahoma" pitchFamily="2"/>
              </a:rPr>
              <a:t>Déclaration d'indexeurs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E4C341-B2AD-40F5-A902-C73B0ED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855D10-8C5D-415D-A0FB-D8DA6E66A913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90DFE8-1F17-4DDC-A943-25A0F7018E5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6E1770-F677-4A08-816A-5B3F45227789}"/>
              </a:ext>
            </a:extLst>
          </p:cNvPr>
          <p:cNvSpPr txBox="1"/>
          <p:nvPr/>
        </p:nvSpPr>
        <p:spPr>
          <a:xfrm>
            <a:off x="576000" y="2015999"/>
            <a:ext cx="9000000" cy="43079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 d'une variable statique « Nbre de voitures » à la classe Voiture.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Cette variable devra être incrémentée à chaque instanciation de la classe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Utilisation du mot clé </a:t>
            </a:r>
            <a:r>
              <a:rPr lang="fr-FR" sz="2600" b="0" i="1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Me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à l'intérieur du constructeur pour changer la valeur de ses attributs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Écrivez la méthode permettant de connaître le nombre de voitures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020866-6AA4-4B09-A8BB-2812E87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AA10A8-F52E-4855-86A7-5F094A5D9A2E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243DA8-D404-4C47-9A78-5F686BA64A5B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6DCBDF-F152-483C-9C5A-73B70CCFF2C3}"/>
              </a:ext>
            </a:extLst>
          </p:cNvPr>
          <p:cNvSpPr txBox="1"/>
          <p:nvPr/>
        </p:nvSpPr>
        <p:spPr>
          <a:xfrm>
            <a:off x="540000" y="1602890"/>
            <a:ext cx="8820000" cy="532423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L’orienté-objet = approche de résolution algorithmique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 de problèmes permettant de produire des programmes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 modulaires de qualité..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LCMSS8" pitchFamily="2"/>
                <a:cs typeface="LCMSS8" pitchFamily="2"/>
              </a:rPr>
              <a:t>Objectifs 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- développer une partie d’un programme sans qu’il soit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nécessaire de connaître les détails internes aux autres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parties;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A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pporter des modifications locales à un module, sans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que cela n'affecte le reste du programme;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Ré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utiliser des fragments de code développés dans un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cadre différent.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4E7EA6-03C2-4E38-8EBE-E98BBCCF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25201-987A-4CDF-8D0C-672613941C02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AB7DD1-184D-479B-A86F-7B7B2644DA9E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 Objet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A9B8B-93EE-4917-A0AD-1819F8AD3B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600" y="1853999"/>
            <a:ext cx="8798400" cy="45180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identifiable du monde réel, soit concret (voiture, stylo,...), soit abstrait (entreprise, temps,...)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(opérations)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787841-32E6-4F91-82EA-924D27B8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BC401-B723-497D-A78C-3B21ED995493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EEAC58-1BC1-4B7F-B2B7-B10494223D7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qu'une Classe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3C48DD-4337-427A-8D12-18D1AFF7112D}"/>
              </a:ext>
            </a:extLst>
          </p:cNvPr>
          <p:cNvSpPr txBox="1"/>
          <p:nvPr/>
        </p:nvSpPr>
        <p:spPr>
          <a:xfrm>
            <a:off x="388130" y="1548246"/>
            <a:ext cx="9304364" cy="50279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432000" marR="0" lvl="0" indent="-32400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Une classe est un type de structure ayant des attributs et des méthodes.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On peut construire plusieurs </a:t>
            </a:r>
            <a:r>
              <a:rPr lang="fr-FR" sz="28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instances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d'une classe.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Différences entre classes et structures 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est de type valeur, une classe est de type référence.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 défaut tout membre d’une structure est public alors qu’il est privé pour une classe.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peut être héritée, une classe oui.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nécessite pas de constructeur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 champ d’une structure ne peut être initialisé que s’il est déclaré statique ou constant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9DC75B91-6400-47D4-A919-1510712B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783739-A3C3-4303-98CB-DEF9DD19DB75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8F167-4C50-489A-A52B-93DBDE538FC3}"/>
              </a:ext>
            </a:extLst>
          </p:cNvPr>
          <p:cNvSpPr txBox="1"/>
          <p:nvPr/>
        </p:nvSpPr>
        <p:spPr>
          <a:xfrm>
            <a:off x="540000" y="-536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d'une Classe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C1F8E94-F046-4B61-9C81-F36CB0F509E7}"/>
              </a:ext>
            </a:extLst>
          </p:cNvPr>
          <p:cNvGrpSpPr/>
          <p:nvPr/>
        </p:nvGrpSpPr>
        <p:grpSpPr>
          <a:xfrm>
            <a:off x="1728000" y="1620000"/>
            <a:ext cx="7091999" cy="3859199"/>
            <a:chOff x="1728000" y="1620000"/>
            <a:chExt cx="7091999" cy="385919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0CE8EC0-3C9B-47CE-85EE-63CF1A9ABFCC}"/>
                </a:ext>
              </a:extLst>
            </p:cNvPr>
            <p:cNvGrpSpPr/>
            <p:nvPr/>
          </p:nvGrpSpPr>
          <p:grpSpPr>
            <a:xfrm>
              <a:off x="1728000" y="1620000"/>
              <a:ext cx="3283200" cy="3859199"/>
              <a:chOff x="1728000" y="1620000"/>
              <a:chExt cx="3283200" cy="385919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46534C-3DC6-4665-BF81-1414BABD01A1}"/>
                  </a:ext>
                </a:extLst>
              </p:cNvPr>
              <p:cNvSpPr txBox="1"/>
              <p:nvPr/>
            </p:nvSpPr>
            <p:spPr>
              <a:xfrm>
                <a:off x="1728000" y="1620000"/>
                <a:ext cx="3283199" cy="385919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Voiture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plaque  : chaine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marque : chaine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couleur : chaine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état       : booléen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vitesse  : entier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démarrer()         : void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accélerer()         : void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récupVitesse() : entier</a:t>
                </a: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arrêter()             : void</a:t>
                </a:r>
              </a:p>
            </p:txBody>
          </p:sp>
          <p:sp>
            <p:nvSpPr>
              <p:cNvPr id="6" name="Connecteur droit 5">
                <a:extLst>
                  <a:ext uri="{FF2B5EF4-FFF2-40B4-BE49-F238E27FC236}">
                    <a16:creationId xmlns:a16="http://schemas.microsoft.com/office/drawing/2014/main" id="{ECF2C3BF-E885-47BD-8011-24EBBADD1EC6}"/>
                  </a:ext>
                </a:extLst>
              </p:cNvPr>
              <p:cNvSpPr/>
              <p:nvPr/>
            </p:nvSpPr>
            <p:spPr>
              <a:xfrm>
                <a:off x="1728000" y="2160000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1FC186E2-BB25-4673-91C4-55D1778986B3}"/>
                  </a:ext>
                </a:extLst>
              </p:cNvPr>
              <p:cNvSpPr/>
              <p:nvPr/>
            </p:nvSpPr>
            <p:spPr>
              <a:xfrm>
                <a:off x="1728000" y="4031999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04737DDF-44CF-42AE-B7CC-AFC1D7EB6B18}"/>
                </a:ext>
              </a:extLst>
            </p:cNvPr>
            <p:cNvSpPr/>
            <p:nvPr/>
          </p:nvSpPr>
          <p:spPr>
            <a:xfrm flipH="1">
              <a:off x="5011200" y="198000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0FA91AE-4415-4216-B2E1-7FF2718D77DE}"/>
                </a:ext>
              </a:extLst>
            </p:cNvPr>
            <p:cNvSpPr txBox="1"/>
            <p:nvPr/>
          </p:nvSpPr>
          <p:spPr>
            <a:xfrm>
              <a:off x="6105959" y="1800000"/>
              <a:ext cx="27140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Nom de la classe</a:t>
              </a: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C16E3C0A-373A-419C-963B-0082E7DCB460}"/>
                </a:ext>
              </a:extLst>
            </p:cNvPr>
            <p:cNvSpPr/>
            <p:nvPr/>
          </p:nvSpPr>
          <p:spPr>
            <a:xfrm flipH="1">
              <a:off x="5011200" y="3060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6512101-BEF3-4A27-A6D7-0284CEB02C41}"/>
                </a:ext>
              </a:extLst>
            </p:cNvPr>
            <p:cNvSpPr txBox="1"/>
            <p:nvPr/>
          </p:nvSpPr>
          <p:spPr>
            <a:xfrm>
              <a:off x="6105959" y="2880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Attributs</a:t>
              </a: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18243A7F-867F-4F58-87A1-14C1B1C50CC3}"/>
                </a:ext>
              </a:extLst>
            </p:cNvPr>
            <p:cNvSpPr/>
            <p:nvPr/>
          </p:nvSpPr>
          <p:spPr>
            <a:xfrm flipH="1">
              <a:off x="5011200" y="4608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42AD45-7090-4670-8CC3-252DA2553547}"/>
                </a:ext>
              </a:extLst>
            </p:cNvPr>
            <p:cNvSpPr txBox="1"/>
            <p:nvPr/>
          </p:nvSpPr>
          <p:spPr>
            <a:xfrm>
              <a:off x="6105959" y="4428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Méthodes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300EEDC5-A78D-44D8-A203-89940A5D5498}"/>
              </a:ext>
            </a:extLst>
          </p:cNvPr>
          <p:cNvSpPr txBox="1"/>
          <p:nvPr/>
        </p:nvSpPr>
        <p:spPr>
          <a:xfrm>
            <a:off x="576000" y="5796000"/>
            <a:ext cx="8820000" cy="857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attributs ou les méthodes peuvent être précédés par un opérateur (+, #, -) pour indiquer le niveau de visibilité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294AE-D0FC-4905-BD95-0D524C6E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EB5E5D-91C6-47F7-B6A1-17CE0D3617C5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FCC49B-AF3E-43F3-9139-6C3D8BFDD891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d'une Classe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2EE952-D2C0-4809-BA9E-A6C7861EB7ED}"/>
              </a:ext>
            </a:extLst>
          </p:cNvPr>
          <p:cNvSpPr txBox="1"/>
          <p:nvPr/>
        </p:nvSpPr>
        <p:spPr>
          <a:xfrm>
            <a:off x="756000" y="2014560"/>
            <a:ext cx="8532000" cy="37738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Cl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ass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	' Attributs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' Méthodes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EF31C23-C308-4F22-813C-A0CA90BA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AC8D4F-1EAE-44C5-A773-AC6C85BA108F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6C0210-4088-495A-9724-34616032F09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 principale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7391ED-37C0-47E2-9FF6-A2A529F85934}"/>
              </a:ext>
            </a:extLst>
          </p:cNvPr>
          <p:cNvSpPr txBox="1"/>
          <p:nvPr/>
        </p:nvSpPr>
        <p:spPr>
          <a:xfrm>
            <a:off x="540000" y="1655999"/>
            <a:ext cx="9000000" cy="2075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méthode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Main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représente le point d'entrée d'une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application en exécution.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Elle peut être intégrée dans une classe existante ou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écrite dans une classe séparée.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E9345B-DBEB-420C-82C1-BDDB614218E3}"/>
              </a:ext>
            </a:extLst>
          </p:cNvPr>
          <p:cNvSpPr txBox="1"/>
          <p:nvPr/>
        </p:nvSpPr>
        <p:spPr>
          <a:xfrm>
            <a:off x="792000" y="3816359"/>
            <a:ext cx="8532000" cy="2843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lass</a:t>
            </a: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'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Méthode principale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Shared Sub</a:t>
            </a: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Main()</a:t>
            </a:r>
            <a:r>
              <a:rPr lang="fr-FR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'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Création d'une instance de la classe 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Dim Clio As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New </a:t>
            </a: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End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</a:t>
            </a:r>
            <a:r>
              <a:rPr lang="zxx-none" sz="22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lass</a:t>
            </a:r>
            <a:r>
              <a:rPr lang="zxx-none" sz="2000" b="1" i="0" u="none" strike="noStrike" kern="1200" dirty="0">
                <a:ln>
                  <a:noFill/>
                </a:ln>
                <a:latin typeface="Arial" pitchFamily="34"/>
                <a:ea typeface="Courier New" pitchFamily="49"/>
                <a:cs typeface="Courier New" pitchFamily="49"/>
              </a:rPr>
              <a:t>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CE6FE06-F9E3-468D-8624-8EB68EAD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FF29F1-687F-434F-8EEF-AF62A4B22AF8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1BC855-1F04-4A2F-9154-20D2A869B4E5}"/>
              </a:ext>
            </a:extLst>
          </p:cNvPr>
          <p:cNvSpPr txBox="1"/>
          <p:nvPr/>
        </p:nvSpPr>
        <p:spPr>
          <a:xfrm>
            <a:off x="540000" y="2196000"/>
            <a:ext cx="9000000" cy="225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d'attributs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 de méthodes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11373-6ABF-4A05-B5FB-9C47C77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A04498-078F-4B07-ACA0-6A4AC17A342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D21A79-4EBA-4EFD-97D6-7619B7705C28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Instanciation d'objets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B33553-7867-4D2C-9821-402276B92E5E}"/>
              </a:ext>
            </a:extLst>
          </p:cNvPr>
          <p:cNvSpPr txBox="1"/>
          <p:nvPr/>
        </p:nvSpPr>
        <p:spPr>
          <a:xfrm>
            <a:off x="256573" y="1601852"/>
            <a:ext cx="9180000" cy="5266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Un constructeur est une méthode particulière appelée automatiquement à chaque "création" d'un objet (soit par déclaration, soit par allocation dynamique dans le tas).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Cette méthode permet d'initialiser l'objet créé avec des valeurs valides.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On parle ainsi de processus d'</a:t>
            </a:r>
            <a:r>
              <a:rPr lang="fr-FR" sz="2800" b="0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Times New Roman" pitchFamily="18"/>
                <a:cs typeface="Times New Roman" pitchFamily="18"/>
              </a:rPr>
              <a:t>instanciation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Dim nomObjet As Classe</a:t>
            </a:r>
            <a:r>
              <a:rPr lang="zxx-none" sz="28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 = 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N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ew 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Classe</a:t>
            </a:r>
            <a:r>
              <a:rPr lang="zxx-none" sz="28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(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[paramètres]</a:t>
            </a:r>
            <a:r>
              <a:rPr lang="zxx-none" sz="28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800" b="1" i="0" u="none" strike="noStrike" kern="1200" dirty="0">
              <a:ln>
                <a:noFill/>
              </a:ln>
              <a:latin typeface="Courier New" pitchFamily="49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Dim nomObjet As 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N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ew 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Classe</a:t>
            </a:r>
            <a:r>
              <a:rPr lang="zxx-none" sz="28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(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[paramètres]</a:t>
            </a:r>
            <a:r>
              <a:rPr lang="zxx-none" sz="2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Microsoft Office PowerPoint</Application>
  <PresentationFormat>Personnalisé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766</cp:revision>
  <cp:lastPrinted>2014-06-16T10:06:28Z</cp:lastPrinted>
  <dcterms:created xsi:type="dcterms:W3CDTF">2007-10-18T14:41:09Z</dcterms:created>
  <dcterms:modified xsi:type="dcterms:W3CDTF">2020-09-08T10:13:56Z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