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76E555D-3A11-4B33-AA0A-9E915995B1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A5EB4-75B5-4171-838F-A648F2C5BFA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68D913-80A0-4C62-8951-7E1CD446F06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AB9099-A254-4612-BC9B-9D56571F060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7B4615-F32C-49DF-BF61-63D5A697226A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3233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1AA732-D400-405D-82EA-3D55C0A2D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570F71-944B-4CDC-89B8-E51E9CD8DE2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11F5C6C4-B8D4-4DF0-ADD1-FCB48B9A532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F9D4F-1B32-414E-929F-438102E133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85208-4D3D-4244-A749-3E06892B88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B7245-8374-4529-BC8D-2DEA8A8E0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074A6B3-C93C-4DD1-96FD-A5E26F76CB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6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8970B5-97C6-4EBD-9E65-513E936548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534F99-7F8E-4914-A12C-1DE3924A0A0A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1B819C-975D-42AD-9E63-866C510430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D26577-0C10-41B3-B536-F371413C10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436F41-1646-4EDA-82A7-70027E7982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C61CA5-34C0-4501-9558-12E15046D25E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AF8F24-AB85-4F4F-A6E9-9B4BB9FA0E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99C377-69E9-4643-AE2F-C580F9E3F9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ADDAE2-4FD7-49DA-9E01-1B5AB3EFB1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5EA048-929A-4FE5-BA97-0950ECB068F3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3CE11E-8E67-4FED-86DB-990FEC6692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8A38DA-C985-4DB7-96AB-2428A5D181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sz="1500" b="1">
                <a:solidFill>
                  <a:srgbClr val="007826"/>
                </a:solidFill>
                <a:latin typeface="Courier New" pitchFamily="49"/>
              </a:rPr>
              <a:t>' Declare a WithEvents variable.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Dim</a:t>
            </a:r>
            <a:r>
              <a:rPr lang="fr-FR" sz="1500" b="1">
                <a:latin typeface="Courier New" pitchFamily="49"/>
              </a:rPr>
              <a:t>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WithEvents</a:t>
            </a:r>
            <a:r>
              <a:rPr lang="fr-FR" sz="1500" b="1">
                <a:latin typeface="Courier New" pitchFamily="49"/>
              </a:rPr>
              <a:t> EventRaiser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As New</a:t>
            </a:r>
            <a:r>
              <a:rPr lang="fr-FR" sz="1500" b="1">
                <a:latin typeface="Courier New" pitchFamily="49"/>
              </a:rPr>
              <a:t> EventClass</a:t>
            </a:r>
          </a:p>
          <a:p>
            <a:pPr lvl="0"/>
            <a:r>
              <a:rPr lang="fr-FR" sz="1500" b="1">
                <a:solidFill>
                  <a:srgbClr val="007826"/>
                </a:solidFill>
                <a:latin typeface="Courier New" pitchFamily="49"/>
              </a:rPr>
              <a:t>' Call the method that raises the object's events.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Sub</a:t>
            </a:r>
            <a:r>
              <a:rPr lang="fr-FR" sz="1500" b="1">
                <a:latin typeface="Courier New" pitchFamily="49"/>
              </a:rPr>
              <a:t> TestEvents()</a:t>
            </a:r>
          </a:p>
          <a:p>
            <a:pPr lvl="0"/>
            <a:r>
              <a:rPr lang="fr-FR" sz="1500" b="1">
                <a:latin typeface="Courier New" pitchFamily="49"/>
              </a:rPr>
              <a:t>    EventRaiser.RaiseEvent()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End Sub</a:t>
            </a:r>
          </a:p>
          <a:p>
            <a:pPr lvl="0"/>
            <a:r>
              <a:rPr lang="fr-FR" sz="1500" b="1">
                <a:solidFill>
                  <a:srgbClr val="007826"/>
                </a:solidFill>
                <a:latin typeface="Courier New" pitchFamily="49"/>
              </a:rPr>
              <a:t>' Declare an event handler that handles multiple events.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Sub</a:t>
            </a:r>
            <a:r>
              <a:rPr lang="fr-FR" sz="1500" b="1">
                <a:latin typeface="Courier New" pitchFamily="49"/>
              </a:rPr>
              <a:t> MyEventHandler()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Handles</a:t>
            </a:r>
            <a:r>
              <a:rPr lang="fr-FR" sz="1500" b="1">
                <a:latin typeface="Courier New" pitchFamily="49"/>
              </a:rPr>
              <a:t> EventRaiser.AnEvent</a:t>
            </a:r>
          </a:p>
          <a:p>
            <a:pPr lvl="0"/>
            <a:r>
              <a:rPr lang="fr-FR" sz="1500" b="1">
                <a:latin typeface="Courier New" pitchFamily="49"/>
              </a:rPr>
              <a:t>    MsgBox("Received Event.")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End Sub</a:t>
            </a:r>
          </a:p>
          <a:p>
            <a:pPr lvl="0"/>
            <a:endParaRPr lang="fr-FR" sz="1500" b="1">
              <a:latin typeface="Courier New" pitchFamily="49"/>
            </a:endParaRP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Class</a:t>
            </a:r>
            <a:r>
              <a:rPr lang="fr-FR" sz="1500" b="1">
                <a:latin typeface="Courier New" pitchFamily="49"/>
              </a:rPr>
              <a:t> EventClass</a:t>
            </a:r>
          </a:p>
          <a:p>
            <a:pPr lvl="0"/>
            <a:r>
              <a:rPr lang="fr-FR" sz="1500" b="1">
                <a:latin typeface="Courier New" pitchFamily="49"/>
              </a:rPr>
              <a:t>   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Public Event</a:t>
            </a:r>
            <a:r>
              <a:rPr lang="fr-FR" sz="1500" b="1">
                <a:latin typeface="Courier New" pitchFamily="49"/>
              </a:rPr>
              <a:t> AnEvent()</a:t>
            </a:r>
          </a:p>
          <a:p>
            <a:pPr lvl="0"/>
            <a:r>
              <a:rPr lang="fr-FR" sz="1500" b="1">
                <a:latin typeface="Courier New" pitchFamily="49"/>
              </a:rPr>
              <a:t>    </a:t>
            </a:r>
            <a:r>
              <a:rPr lang="fr-FR" sz="1500" b="1">
                <a:solidFill>
                  <a:srgbClr val="007826"/>
                </a:solidFill>
                <a:latin typeface="Courier New" pitchFamily="49"/>
              </a:rPr>
              <a:t>' RaiseEvent raises an event.</a:t>
            </a:r>
          </a:p>
          <a:p>
            <a:pPr lvl="0"/>
            <a:r>
              <a:rPr lang="fr-FR" sz="1500" b="1">
                <a:latin typeface="Courier New" pitchFamily="49"/>
              </a:rPr>
              <a:t>   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Sub</a:t>
            </a:r>
            <a:r>
              <a:rPr lang="fr-FR" sz="1500" b="1">
                <a:latin typeface="Courier New" pitchFamily="49"/>
              </a:rPr>
              <a:t> RaiseEvent()</a:t>
            </a:r>
          </a:p>
          <a:p>
            <a:pPr lvl="0"/>
            <a:r>
              <a:rPr lang="fr-FR" sz="1500" b="1">
                <a:latin typeface="Courier New" pitchFamily="49"/>
              </a:rPr>
              <a:t>        RaiseEvent AnEvent()</a:t>
            </a:r>
          </a:p>
          <a:p>
            <a:pPr lvl="0"/>
            <a:r>
              <a:rPr lang="fr-FR" sz="1500" b="1">
                <a:latin typeface="Courier New" pitchFamily="49"/>
              </a:rPr>
              <a:t>    </a:t>
            </a:r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End Sub</a:t>
            </a:r>
          </a:p>
          <a:p>
            <a:pPr lvl="0"/>
            <a:r>
              <a:rPr lang="fr-FR" sz="1500" b="1">
                <a:solidFill>
                  <a:srgbClr val="3333FF"/>
                </a:solidFill>
                <a:latin typeface="Courier New" pitchFamily="49"/>
              </a:rPr>
              <a:t>End Class</a:t>
            </a:r>
          </a:p>
          <a:p>
            <a:pPr lvl="0"/>
            <a:endParaRPr lang="fr-FR">
              <a:latin typeface="Courier New" pitchFamily="49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732B1-4F76-4EB2-8C4F-D7C08C9245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7BF5F6-CDB8-4596-9879-CC97DF9AC9E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6BE360-E89B-4C90-B539-F998366C8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8FB830-EB69-402F-9D9D-FEAB03D8A2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9C33E-55A2-491D-901D-B43C015815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F4488F-3AB0-442D-A75B-D1F883D382C6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7C6414-F580-404A-87F5-D6424CD689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65FF8E-9EF6-4D02-82A5-18A6B304BF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DC441-7081-42E5-95A0-172679F39F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161CBB-F19C-49DB-80C6-18138A4D950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2DC36F-8C64-41E9-AA46-0019869D30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518DFE-A074-4055-A215-43FAD8FD46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D2C8C-9A21-4046-B9E5-189F9CB343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AE9617-F6BA-4A9F-A06E-E8346D9D58B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D1901A-D566-4625-AA1A-BFECFE4A78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08493E-0CC6-41CC-ADD2-5E5DA4AC19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39A1-0B3A-4B1D-9462-EAA68EF1F2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2CBFFF-C157-457D-819D-6AD3ED1AB1EE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BD1509-3755-47C9-A5FA-352AE57DAF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142EC0-9FEE-4311-9E98-036F0C116B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25B14-BBAD-4420-B83E-3B433C190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AF1712-9781-4761-926F-5ABC561D7942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DB10F3-30A0-4ABD-A82C-503B829A8A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3D168E-8943-4FC4-A6E2-1568A0BEE7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95178-16AE-4A5D-A9D9-66FE258311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457203-9F45-48DA-9307-A33FA9B22A36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140E2E-A47E-4C16-8D05-3EE3CE7C72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C53F67-531F-4407-A64A-FD77463B22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3D4EB-4B8F-4AB2-AD5B-8AE2FA086B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7268F2-C41F-4537-8449-21DBD0B6FCB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5DA8D9-942D-4F9D-B8E7-B12DD51A5C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B43CB6-091E-4AE1-A420-B8BDA3B416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8C3845-EB04-48A5-8525-F73E99DAA6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211B2F0-634D-402B-B02F-C5C0917CBA5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37574C-5423-428D-9FE6-1212DC5037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8F4CC5-24A0-48BF-B848-8901BB7A37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6929F6-1862-4709-B71C-72262BB4FA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872632-CC68-4365-82E0-DA5C9CD8570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416FDD-7E15-445E-9B89-D627C81C6B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AEF7C1-5C00-44AD-871B-C12387F95D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46E03-80A3-442C-A44C-AD1D73DC54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4C5124-B2CE-41A3-ACD1-9C7D98F6BCDE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59DA24-03C6-4F69-AAAA-F6311E23B4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B763DC-8195-4DF1-B126-49BAA3BE3E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BB8AF5-B918-4408-91A6-047D3B4FB5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9D3EB3-B564-4BD5-8ED7-FFDECCEFE7D6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9024C6-85FD-49EE-B9A8-521D960F06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2F22DE-4CB0-418B-8DDD-8825BD6AA1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320B83-A3C9-49C6-ABFE-AE0F909A9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759833-BF12-418B-B37D-2BEE9D55CFA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C7E3C3-73E9-4D78-9AC9-A851708F9B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FA26EC-E33C-4DDF-BB9D-30D785F233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2B65D-787A-48D3-9D3A-82AC1E483A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51D8F6-E7F8-4603-BAFD-BE9E15D4E50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470643-5C50-4DEF-B782-8B333AD152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60D567-D06D-4743-A607-B575207E90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ECFC0-AEA6-4F80-9F91-DF686830D7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8C37ED-51E1-44E8-A0E4-2F61D197257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F6C292-5E92-42C5-8055-40E60443B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5B23B9-9FB6-40E5-810E-E3390A1613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5A989-76A5-4714-8222-E2E49A4B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03B4B-7F3D-453D-8179-733C1D62B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C0A23-ED38-4E3A-935C-3444495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5ED4C-C145-4CDF-BDA3-712460E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32FFB-939B-4DA3-A758-BE13BD0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37D5DE-E725-42FB-A061-BB0DC03F20C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D430B-572C-4E28-99D3-531D92D7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92EFC6-84E1-4476-9883-42FF55C5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C88EA-89ED-4E70-ABA5-7FC32E8D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AC58B-92BF-43E2-943F-0047506C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35610-9297-4572-B62C-5948DFE2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3FC320-42F2-4A28-8C2F-77558FE5AD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63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C37F8A-E18A-49D8-A903-819B9399B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46B75-2ACA-4F2C-AD9C-5E76A90F8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DBAB6-6D3B-46D9-98AB-C53B05A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55298-47FC-43D8-A685-DAB4DB5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C7C60-AA5C-4441-99AB-6E47F9A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CC9658-E8F0-4301-A589-01BD67FCE65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6AAD0-7A42-42E3-9DF8-609F6F49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2660D-6573-47D3-904F-576421A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3500D-D1F9-414C-A3F4-B09F1DE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9C716-8F92-47F0-8E9F-88EA8E2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45BD9-50AD-49AA-9648-AD406B8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54DD0-1534-480A-BAF2-02232BE628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2BC92-CABB-4D7A-8D30-2C57186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7AD41-AD26-489C-89C5-E09BE16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0F3A3-FD0E-44C7-9ED0-CAFB2C94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97916-9765-4F2A-9B17-62F11410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3E09F-0036-4847-B2C5-093DB882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A35C6-B918-4143-86B8-F0CD4314F9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76449-4AF4-4C02-AEDF-BF281C98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B6257-6AFF-4C34-892E-ACB4C293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39A378-E97D-4B4E-A031-2B055461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E9158-ED01-482D-956C-D5276730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C048E-3E91-496E-A100-E907A8E6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E7CE01-BE95-4167-BE53-73F1CD7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28104-D858-4E37-8440-59D2CFB9A1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5B998-31F0-45F1-A9D5-874EC7A5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25F3AC-B15B-49D8-9609-1F9452F1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5F733A-E21E-4134-9542-561C624A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1709FA-0F5D-44FF-8632-3505D417B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5E4541-A3AB-4AD1-BF26-305F5673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4761D-CF72-4D6C-BDB1-1EF2AC2B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F6844E-E2E0-47DB-8289-2D67DD21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FA24F2-EC04-4B07-B938-C52384AE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C7912-B104-40FB-9BD1-A028887659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3E872-8208-4117-8D74-257C4D1C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3F38B-ABAA-497F-BF11-38808DF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6567DC-2ACD-49EA-9C6D-B4EDE880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B930C-64DE-4DBA-AF20-68AFF06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ECD9E-968D-40BD-B385-D7E4258708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6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DA6E1-13C8-4F4C-9820-4B6252DE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AC048A-9E67-404E-8BEA-B202A88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F34AE2-914B-4E5F-AFC6-C4870675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C7D40-3B93-43DA-9AFE-103A93F8AA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632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531AC-769D-4B78-952F-137E8D64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A2491-1294-4257-A8A6-2B1B83DA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FB8FB-1444-4EFA-B84E-0030DE0B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6878D-5274-4C3F-A247-BDC3746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5E116-A635-4894-B371-147FD193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46582-A0DE-45D4-9679-11E8935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CA5B4-B83A-4965-A97A-CFC5F0709F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9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2E7C-12C1-4C66-A936-951F839E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D415DE-8ED4-4039-B9D5-2DF555DD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F5A25-CC98-4CDA-BDC9-1D275445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8B6CDE-E18B-4BAC-998A-137901F9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ED8B82-18BC-4B8B-80E4-075F6EB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2C2550-0579-460F-9A01-76A44AD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9EB2F3-279E-4D00-A0FE-39CD5893B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173B5F-8E45-4866-A8A5-FC29BB252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712BA-5B04-4CF7-AF72-7EC3033F3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2BB02-B406-445E-B0E6-8A545307EEA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B3ADB-EC25-49FE-972B-E0D1FC6AC8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C82DBE-D4CF-40C4-A0F3-68DA95EFCDC8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67F948-C673-4029-88D4-23D0A339F636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33C86A3-69C0-495F-930F-F5FDF72C556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B3D4321-1378-4227-A9CC-8A7A137DFA6D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4BC1E-2680-4869-B1AA-C1454F3E4965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70FB5A0F-0B7A-42AE-9080-96F0109DD8D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6ABBD2C-427A-4420-93BE-D307E0BB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B8E89252-77C0-47D1-A39C-E755138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CD14E-F0F1-4363-A8CA-68EC77779579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2C3D5C-9F19-443F-A145-5B54683A280A}"/>
              </a:ext>
            </a:extLst>
          </p:cNvPr>
          <p:cNvSpPr txBox="1"/>
          <p:nvPr/>
        </p:nvSpPr>
        <p:spPr>
          <a:xfrm>
            <a:off x="540000" y="2196720"/>
            <a:ext cx="9000000" cy="276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Objet Avancé en VB.Net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AE584-1D36-4CBF-A906-83489459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59D28-3ACA-4265-A9B6-C280714599DA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516C9F-AE1F-4FE9-B881-66DC7C1A4679}"/>
              </a:ext>
            </a:extLst>
          </p:cNvPr>
          <p:cNvSpPr txBox="1"/>
          <p:nvPr/>
        </p:nvSpPr>
        <p:spPr>
          <a:xfrm>
            <a:off x="347400" y="1889657"/>
            <a:ext cx="9000000" cy="3780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Définissez une classe abstraite, dont va hériter la classe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Ajout d'une méthode abstraite à la classe nouvellement créée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Implémentez la méthode dans la classe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Définissez une interface pour la classe Voiture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1E8173-B87C-4E26-8CE6-E8F9D0C588F7}"/>
              </a:ext>
            </a:extLst>
          </p:cNvPr>
          <p:cNvSpPr txBox="1"/>
          <p:nvPr/>
        </p:nvSpPr>
        <p:spPr>
          <a:xfrm>
            <a:off x="540000" y="30636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8775FC-FB8D-4403-B5B8-1A83B280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0618B-444C-4173-9171-419EAA0C9DF4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5AED4C-45BE-4551-8C5A-B7B7468FCAD8}"/>
              </a:ext>
            </a:extLst>
          </p:cNvPr>
          <p:cNvSpPr txBox="1"/>
          <p:nvPr/>
        </p:nvSpPr>
        <p:spPr>
          <a:xfrm>
            <a:off x="540000" y="30672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Evènements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FA2F9D-D010-4710-8309-AD8921BE1F0F}"/>
              </a:ext>
            </a:extLst>
          </p:cNvPr>
          <p:cNvSpPr txBox="1"/>
          <p:nvPr/>
        </p:nvSpPr>
        <p:spPr>
          <a:xfrm>
            <a:off x="576000" y="1512720"/>
            <a:ext cx="9000000" cy="42151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Comme sur les composants graphiques, 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VB.Net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permet de gérer des évènements sur des classes.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Définition d'une classe qui émet les évènements (</a:t>
            </a:r>
            <a:r>
              <a:rPr lang="fr-FR" sz="2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Arial" pitchFamily="34"/>
                <a:ea typeface="MS Gothic" pitchFamily="2"/>
                <a:cs typeface="Tahoma" pitchFamily="2"/>
              </a:rPr>
              <a:t>Event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 dans certaines conditions (</a:t>
            </a:r>
            <a:r>
              <a:rPr lang="fr-FR" sz="2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Arial" pitchFamily="34"/>
                <a:ea typeface="MS Gothic" pitchFamily="2"/>
                <a:cs typeface="Tahoma" pitchFamily="2"/>
              </a:rPr>
              <a:t>RaiseEvent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Instanciation de cette classe en précisant qu'elle émet des évènements (</a:t>
            </a:r>
            <a:r>
              <a:rPr lang="fr-FR" sz="2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Arial" pitchFamily="34"/>
                <a:ea typeface="MS Gothic" pitchFamily="2"/>
                <a:cs typeface="Tahoma" pitchFamily="2"/>
              </a:rPr>
              <a:t>WithEvents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Définition d'une méthode qui gère ces évènements (</a:t>
            </a:r>
            <a:r>
              <a:rPr lang="fr-FR" sz="2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Arial" pitchFamily="34"/>
                <a:ea typeface="MS Gothic" pitchFamily="2"/>
                <a:cs typeface="Tahoma" pitchFamily="2"/>
              </a:rPr>
              <a:t>Handles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 dirty="0">
              <a:ln>
                <a:noFill/>
              </a:ln>
              <a:solidFill>
                <a:srgbClr val="007826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3DA6F-4E9C-46C0-814A-4539D81F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63740B-4CE0-4631-9F39-4D88E5145B6B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3ADDEF-747F-4AB5-B6C0-54A5EC951023}"/>
              </a:ext>
            </a:extLst>
          </p:cNvPr>
          <p:cNvSpPr txBox="1"/>
          <p:nvPr/>
        </p:nvSpPr>
        <p:spPr>
          <a:xfrm>
            <a:off x="540000" y="30672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Processus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B05C64-361D-407A-85CB-E8C3CABC10A9}"/>
              </a:ext>
            </a:extLst>
          </p:cNvPr>
          <p:cNvSpPr txBox="1"/>
          <p:nvPr/>
        </p:nvSpPr>
        <p:spPr>
          <a:xfrm>
            <a:off x="576000" y="1944720"/>
            <a:ext cx="9144000" cy="4389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VB.Net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permet de démarrer et d’arrêter des processus locaux comme ouvrir un navigateur ou un éditeur de texte.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Dim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p2 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Process =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Process.Start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Gothic" pitchFamily="2"/>
                <a:cs typeface="Tahoma" pitchFamily="2"/>
              </a:rPr>
              <a:t>"Notepad.exe"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P2.Close()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La classe Process fournit les propriétés et les méthodes pour gérer l'état des processus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681ABBE-3A9C-45B7-9939-9DC02C17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EA95C9-51F0-47F3-96BF-D4F609F5C400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A73598-5820-4089-BA80-9C5B6BB5BAFF}"/>
              </a:ext>
            </a:extLst>
          </p:cNvPr>
          <p:cNvSpPr txBox="1"/>
          <p:nvPr/>
        </p:nvSpPr>
        <p:spPr>
          <a:xfrm>
            <a:off x="540000" y="2314440"/>
            <a:ext cx="9000000" cy="2741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latin typeface="Trebuchet MS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6F745C-C6F0-40CB-BE8A-865C196E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D84788-91DB-4E3A-8D81-E44B37B1AAC6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CF3486-E77F-456F-BE35-1BF1F788CAA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9124F-C61B-42FB-96ED-BB81FFFEF5D1}"/>
              </a:ext>
            </a:extLst>
          </p:cNvPr>
          <p:cNvSpPr txBox="1"/>
          <p:nvPr/>
        </p:nvSpPr>
        <p:spPr>
          <a:xfrm>
            <a:off x="648000" y="1748879"/>
            <a:ext cx="8640000" cy="497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Gestion du comportement d'un objet face à un opérateur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Opérateurs :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Unaires : +   -   Not   IsTrue   IsFalse   CType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Binaires : +   -   *   /   \   &amp;   Like   Mod   And   Or   Xor  ^   &lt;&lt;   &gt;&gt;   =   &lt;&gt;   &gt;   &lt;   &gt;=   &lt;=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Public Shared Operator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+(op1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Type1, op2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Type1)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Dim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 =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Operator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5672E-598E-42B6-9FE4-B511F8C5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C78C6-4C13-4564-B086-1726676314A3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53C234-99D2-48BC-A6EA-C4A0E70E72F2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B0872B-132C-438F-828E-FF22060C9343}"/>
              </a:ext>
            </a:extLst>
          </p:cNvPr>
          <p:cNvSpPr txBox="1"/>
          <p:nvPr/>
        </p:nvSpPr>
        <p:spPr>
          <a:xfrm>
            <a:off x="648000" y="1460880"/>
            <a:ext cx="8640000" cy="603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Définition de prototypes de fonctions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DelegationTest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Private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_num1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Private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_num2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Property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Num1()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Property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Property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Num2()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Property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'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méthode acceptant 2 entiers en paramètre et rend un entier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	Delegate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Function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Opération(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ByVal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n1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,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ByVal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n2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' Définition d'un délégué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Function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Execute(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ByVal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Opération)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		return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op(_num1, _num2);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Class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65063F-DC5B-4B39-B26F-419B4DC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E72B8F-7C4E-4092-B2B0-CC3CCE686F63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DC9B62-3477-49FD-B0A3-F8343DC5CD2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961099-DF2C-4205-8D2E-42208FC1E081}"/>
              </a:ext>
            </a:extLst>
          </p:cNvPr>
          <p:cNvSpPr txBox="1"/>
          <p:nvPr/>
        </p:nvSpPr>
        <p:spPr>
          <a:xfrm>
            <a:off x="648000" y="1460880"/>
            <a:ext cx="8640000" cy="558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Définition de prototypes de fonctions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Sub Main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'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création de la classe de délégation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	Dim delegation As DelegationTest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Delegation.Num1 = 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Delegation.Num2 = 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' Exécution d'un délégué, result = 13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Dim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result1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= Delegation.Execute(Function(i1, i2) i1+i2)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' Exécution d'un délégué, result = 13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Dim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result1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= Delegation.Execute(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AdressOf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AddNumers)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Function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AddNumbers(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ByVal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,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ByVal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m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n+m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Function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Delegates ou abstract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247E8A1-5116-4622-AB57-2A8365BF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B548B-A380-41FA-A379-9C4F1D90838E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E86D57-AB9F-4668-826A-21F15EA30A85}"/>
              </a:ext>
            </a:extLst>
          </p:cNvPr>
          <p:cNvSpPr txBox="1"/>
          <p:nvPr/>
        </p:nvSpPr>
        <p:spPr>
          <a:xfrm>
            <a:off x="540000" y="2386440"/>
            <a:ext cx="9000000" cy="276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Expressions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Rationnelles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990C7-8E48-4C0A-BF75-03AFC595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5B2B8-1CE4-4887-84F3-A17BD154DF80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4242CE-32F6-4561-8B58-FA9971DD9E6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75A6F5-1658-4424-926E-E9C845FA598F}"/>
              </a:ext>
            </a:extLst>
          </p:cNvPr>
          <p:cNvSpPr txBox="1"/>
          <p:nvPr/>
        </p:nvSpPr>
        <p:spPr>
          <a:xfrm>
            <a:off x="648000" y="1662840"/>
            <a:ext cx="8820000" cy="531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-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Définir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des patterns (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modèles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) pour des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chaînes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de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caractères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ou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autre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-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Utilisation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de la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classe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System.Text.RegularExpressions.Regex</a:t>
            </a: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dirty="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MatchCollection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mc =</a:t>
            </a:r>
            <a:b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</a:t>
            </a:r>
            <a:r>
              <a:rPr lang="en-US" sz="2600" b="0" i="0" u="none" strike="noStrike" kern="1200" dirty="0" err="1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Regex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.Matches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("abracadabra", </a:t>
            </a:r>
            <a:b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	"(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a|b|r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)+");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for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(int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= 0;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&lt;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mc.Count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; 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s += mc[</a:t>
            </a:r>
            <a:r>
              <a:rPr lang="en-US" sz="2600" b="0" i="0" u="none" strike="noStrike" kern="1200" dirty="0" err="1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i</a:t>
            </a: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].Value+" ";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1AC7CF-AA16-4007-BA4F-C375DD09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392D57-C4D1-4EAF-A61D-C5F35A151CEF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F2D526-441F-435E-80A0-670874992A7E}"/>
              </a:ext>
            </a:extLst>
          </p:cNvPr>
          <p:cNvSpPr txBox="1"/>
          <p:nvPr/>
        </p:nvSpPr>
        <p:spPr>
          <a:xfrm>
            <a:off x="36000" y="27036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Paquetages ou Espaces de noms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84D354-2758-411C-A711-648556990C41}"/>
              </a:ext>
            </a:extLst>
          </p:cNvPr>
          <p:cNvSpPr txBox="1"/>
          <p:nvPr/>
        </p:nvSpPr>
        <p:spPr>
          <a:xfrm>
            <a:off x="451821" y="1635162"/>
            <a:ext cx="9088179" cy="4468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Espace de noms = regroupement de classes qui traitent un même problème pour former des « bibliothèques de classes ».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appartient à un espace de noms s'il existe une ligne au début renseignant cette option :</a:t>
            </a:r>
          </a:p>
          <a:p>
            <a:pPr marL="342720" marR="0" lvl="0" indent="-34272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Namespace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Initiation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myClass</a:t>
            </a:r>
            <a:endParaRPr lang="fr-FR" sz="26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</a:t>
            </a:r>
            <a:r>
              <a:rPr lang="fr-FR" sz="2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End Namespace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3324F7-3B48-4E67-B2EA-5F6A975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6DEF38-D8A7-4B4D-85EC-70C4E2829B36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2C59D0-1E43-4CF6-AFFF-982FB2D0BB5F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54A4AC-EABF-4F17-B7EF-BCC1B3F16326}"/>
              </a:ext>
            </a:extLst>
          </p:cNvPr>
          <p:cNvSpPr txBox="1"/>
          <p:nvPr/>
        </p:nvSpPr>
        <p:spPr>
          <a:xfrm>
            <a:off x="540000" y="1764000"/>
            <a:ext cx="8868960" cy="4487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Définir une classe à l’intérieur d’une classe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MonDataSet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CH" sz="2600" b="1" i="0" u="none" strike="noStrike" kern="1200">
              <a:ln>
                <a:noFill/>
              </a:ln>
              <a:solidFill>
                <a:srgbClr val="4D4D4D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Protected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MaDataTable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 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Class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B6319A-9DD4-4560-87F8-A267A123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34A448-D1F3-4A55-BF9C-2662A0D7ACAA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DE2FCB-C55F-4C3D-9750-CA9CE9B399EC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Partielles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9D0FF7-9644-45C8-8F3A-7BC4CA07B674}"/>
              </a:ext>
            </a:extLst>
          </p:cNvPr>
          <p:cNvSpPr txBox="1"/>
          <p:nvPr/>
        </p:nvSpPr>
        <p:spPr>
          <a:xfrm>
            <a:off x="612000" y="1512000"/>
            <a:ext cx="8868960" cy="543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Fractionner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la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définition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d'une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classe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plusieurs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fichiers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sources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combinés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lors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 la compilation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//fichier1.vb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Public Partial Class</a:t>
            </a:r>
            <a:r>
              <a:rPr lang="fr-CH" sz="2600" b="1" i="0" u="none" strike="noStrike" kern="1200" dirty="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Form1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//fichier2.vb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Partial Class</a:t>
            </a:r>
            <a:r>
              <a:rPr lang="fr-CH" sz="2600" b="1" i="0" u="none" strike="noStrike" kern="1200" dirty="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Form1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...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 dirty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F2E01-A738-4B56-A0B4-AC586492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EF9FE8-54A9-4A12-85F5-F6A04C372D8A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19821C-B3DA-4BA0-9C81-0262B447845C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System.Object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3522D8-E7D4-4449-83BC-D3E30013B5E3}"/>
              </a:ext>
            </a:extLst>
          </p:cNvPr>
          <p:cNvSpPr txBox="1"/>
          <p:nvPr/>
        </p:nvSpPr>
        <p:spPr>
          <a:xfrm>
            <a:off x="648000" y="1620000"/>
            <a:ext cx="8640000" cy="535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Toute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hérite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directement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ou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indirectement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de la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System.Object</a:t>
            </a:r>
            <a:endParaRPr lang="en-US" sz="2800" b="1" i="0" u="none" strike="noStrike" kern="1200" dirty="0">
              <a:ln>
                <a:noFill/>
              </a:ln>
              <a:solidFill>
                <a:srgbClr val="008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Méthodes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ToString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Equals(),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ReferenceEquals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GetType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Finalize()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</a:t>
            </a:r>
            <a:r>
              <a:rPr lang="en-US" sz="28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Opérateurs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 :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TypeOf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en-US" sz="24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TypeOf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objet1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Is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MaClasse</a:t>
            </a:r>
            <a:endParaRPr lang="en-US" sz="24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Is,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IsNot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objet1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Is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objet2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TryCast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en-US" sz="24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TryCast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(objet1,MaClasse);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7012CC9A-13B5-4134-B2EA-4D7BA5A0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0EB21F-BCE3-413B-9FE3-2A17B87A06D6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3A96A8-B765-442A-8A06-8A6C5F00297A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Abstraite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3BBE52-7092-4BED-BCA5-1E3C16A112A8}"/>
              </a:ext>
            </a:extLst>
          </p:cNvPr>
          <p:cNvSpPr txBox="1"/>
          <p:nvPr/>
        </p:nvSpPr>
        <p:spPr>
          <a:xfrm>
            <a:off x="540000" y="1692000"/>
            <a:ext cx="9000000" cy="2096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Définit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un type de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squelette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(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Stéréotype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) pour les sous-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classes.Si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elle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contient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, les sous-classes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doivent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redéfinir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le corps des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méthodes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 </a:t>
            </a:r>
            <a:r>
              <a:rPr lang="en-US" sz="2600" b="0" i="0" u="none" strike="noStrike" kern="1200" dirty="0" err="1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abstraites</a:t>
            </a:r>
            <a:r>
              <a:rPr lang="en-US" sz="2600" b="0" i="0" u="none" strike="noStrike" kern="1200" dirty="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0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0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34"/>
              <a:ea typeface="ＭＳ Ｐゴシック" pitchFamily="1"/>
              <a:cs typeface="ＭＳ Ｐゴシック" pitchFamily="1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96DF304-E7B8-4F71-A9F4-B52374478F8F}"/>
              </a:ext>
            </a:extLst>
          </p:cNvPr>
          <p:cNvGrpSpPr/>
          <p:nvPr/>
        </p:nvGrpSpPr>
        <p:grpSpPr>
          <a:xfrm>
            <a:off x="2520360" y="3366720"/>
            <a:ext cx="5092200" cy="3257280"/>
            <a:chOff x="2520360" y="3366720"/>
            <a:chExt cx="5092200" cy="325728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026A651-C22E-4D9C-AC2A-97FA7E3AF0BF}"/>
                </a:ext>
              </a:extLst>
            </p:cNvPr>
            <p:cNvGrpSpPr/>
            <p:nvPr/>
          </p:nvGrpSpPr>
          <p:grpSpPr>
            <a:xfrm>
              <a:off x="4356000" y="3366720"/>
              <a:ext cx="1420200" cy="1277280"/>
              <a:chOff x="4356000" y="3366720"/>
              <a:chExt cx="1420200" cy="127728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E5C7056-DAC2-420F-A7BE-A02BEFB9D583}"/>
                  </a:ext>
                </a:extLst>
              </p:cNvPr>
              <p:cNvSpPr txBox="1"/>
              <p:nvPr/>
            </p:nvSpPr>
            <p:spPr>
              <a:xfrm>
                <a:off x="4356000" y="336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Forme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F63F8B02-C0B5-4C35-B36F-1951813DA05F}"/>
                  </a:ext>
                </a:extLst>
              </p:cNvPr>
              <p:cNvSpPr/>
              <p:nvPr/>
            </p:nvSpPr>
            <p:spPr>
              <a:xfrm>
                <a:off x="4356000" y="377892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8" name="Connecteur droit 7">
                <a:extLst>
                  <a:ext uri="{FF2B5EF4-FFF2-40B4-BE49-F238E27FC236}">
                    <a16:creationId xmlns:a16="http://schemas.microsoft.com/office/drawing/2014/main" id="{C329747D-F202-4AD6-BEF4-67B03DEABC3C}"/>
                  </a:ext>
                </a:extLst>
              </p:cNvPr>
              <p:cNvSpPr/>
              <p:nvPr/>
            </p:nvSpPr>
            <p:spPr>
              <a:xfrm>
                <a:off x="4356000" y="404460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A34CB0A-A27B-4038-B2F1-4DF062CF98C1}"/>
                </a:ext>
              </a:extLst>
            </p:cNvPr>
            <p:cNvGrpSpPr/>
            <p:nvPr/>
          </p:nvGrpSpPr>
          <p:grpSpPr>
            <a:xfrm>
              <a:off x="5026680" y="4644000"/>
              <a:ext cx="98640" cy="648360"/>
              <a:chOff x="5026680" y="4644000"/>
              <a:chExt cx="98640" cy="648360"/>
            </a:xfrm>
          </p:grpSpPr>
          <p:sp>
            <p:nvSpPr>
              <p:cNvPr id="10" name="Connecteur droit 9">
                <a:extLst>
                  <a:ext uri="{FF2B5EF4-FFF2-40B4-BE49-F238E27FC236}">
                    <a16:creationId xmlns:a16="http://schemas.microsoft.com/office/drawing/2014/main" id="{C5D5493C-2E63-47D7-8081-D05460ECB74A}"/>
                  </a:ext>
                </a:extLst>
              </p:cNvPr>
              <p:cNvSpPr/>
              <p:nvPr/>
            </p:nvSpPr>
            <p:spPr>
              <a:xfrm flipV="1">
                <a:off x="5085720" y="4860000"/>
                <a:ext cx="0" cy="432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9CA1C74D-1B5F-435A-9B7A-4EC711E8BD53}"/>
                  </a:ext>
                </a:extLst>
              </p:cNvPr>
              <p:cNvSpPr/>
              <p:nvPr/>
            </p:nvSpPr>
            <p:spPr>
              <a:xfrm>
                <a:off x="5026680" y="4644000"/>
                <a:ext cx="98640" cy="21636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10800 f11 1"/>
                  <a:gd name="f22" fmla="*/ 0 f12 1"/>
                  <a:gd name="f23" fmla="*/ f14 1 f3"/>
                  <a:gd name="f24" fmla="*/ 0 f11 1"/>
                  <a:gd name="f25" fmla="*/ 21600 f12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+- f23 0 f2"/>
                  <a:gd name="f31" fmla="*/ f28 1 2"/>
                  <a:gd name="f32" fmla="*/ f27 f11 1"/>
                  <a:gd name="f33" fmla="+- 21600 0 f31"/>
                  <a:gd name="f34" fmla="*/ f33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21" y="f22"/>
                  </a:cxn>
                  <a:cxn ang="f30">
                    <a:pos x="f29" y="f20"/>
                  </a:cxn>
                  <a:cxn ang="f30">
                    <a:pos x="f24" y="f25"/>
                  </a:cxn>
                  <a:cxn ang="f30">
                    <a:pos x="f21" y="f25"/>
                  </a:cxn>
                  <a:cxn ang="f30">
                    <a:pos x="f26" y="f25"/>
                  </a:cxn>
                  <a:cxn ang="f30">
                    <a:pos x="f34" y="f20"/>
                  </a:cxn>
                </a:cxnLst>
                <a:rect l="f29" t="f20" r="f32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99CCFF">
                  <a:alpha val="15000"/>
                </a:srgbClr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ED26C3F-2D06-4F9D-A1B7-384EC34E4B63}"/>
                </a:ext>
              </a:extLst>
            </p:cNvPr>
            <p:cNvGrpSpPr/>
            <p:nvPr/>
          </p:nvGrpSpPr>
          <p:grpSpPr>
            <a:xfrm>
              <a:off x="4356360" y="5346720"/>
              <a:ext cx="1420200" cy="1277280"/>
              <a:chOff x="4356360" y="5346720"/>
              <a:chExt cx="1420200" cy="1277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543177D-89E9-495E-8342-28FDDF64A3A8}"/>
                  </a:ext>
                </a:extLst>
              </p:cNvPr>
              <p:cNvSpPr txBox="1"/>
              <p:nvPr/>
            </p:nvSpPr>
            <p:spPr>
              <a:xfrm>
                <a:off x="4356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Carré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4" name="Connecteur droit 13">
                <a:extLst>
                  <a:ext uri="{FF2B5EF4-FFF2-40B4-BE49-F238E27FC236}">
                    <a16:creationId xmlns:a16="http://schemas.microsoft.com/office/drawing/2014/main" id="{F5946942-5475-4A70-814E-813D0273040C}"/>
                  </a:ext>
                </a:extLst>
              </p:cNvPr>
              <p:cNvSpPr/>
              <p:nvPr/>
            </p:nvSpPr>
            <p:spPr>
              <a:xfrm>
                <a:off x="4356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CCF39122-9B26-4B9F-8FBF-39EC9CF60ECB}"/>
                  </a:ext>
                </a:extLst>
              </p:cNvPr>
              <p:cNvSpPr/>
              <p:nvPr/>
            </p:nvSpPr>
            <p:spPr>
              <a:xfrm>
                <a:off x="4356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157C719-8BBE-4194-8CB0-7022C0E71DC9}"/>
                </a:ext>
              </a:extLst>
            </p:cNvPr>
            <p:cNvGrpSpPr/>
            <p:nvPr/>
          </p:nvGrpSpPr>
          <p:grpSpPr>
            <a:xfrm>
              <a:off x="6192360" y="5346720"/>
              <a:ext cx="1420200" cy="1277280"/>
              <a:chOff x="6192360" y="5346720"/>
              <a:chExt cx="1420200" cy="1277280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5407C85-BC0F-4D6D-9833-AF09D2FC2FD0}"/>
                  </a:ext>
                </a:extLst>
              </p:cNvPr>
              <p:cNvSpPr txBox="1"/>
              <p:nvPr/>
            </p:nvSpPr>
            <p:spPr>
              <a:xfrm>
                <a:off x="6192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Rectangle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B9CB5B1B-332E-40F9-85E2-071468964F93}"/>
                  </a:ext>
                </a:extLst>
              </p:cNvPr>
              <p:cNvSpPr/>
              <p:nvPr/>
            </p:nvSpPr>
            <p:spPr>
              <a:xfrm>
                <a:off x="6192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330DCDE4-877B-4C37-BCA8-3E1F8E16EA01}"/>
                  </a:ext>
                </a:extLst>
              </p:cNvPr>
              <p:cNvSpPr/>
              <p:nvPr/>
            </p:nvSpPr>
            <p:spPr>
              <a:xfrm>
                <a:off x="6192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1E1BC65-2A97-4222-A744-CECC610D335D}"/>
                </a:ext>
              </a:extLst>
            </p:cNvPr>
            <p:cNvGrpSpPr/>
            <p:nvPr/>
          </p:nvGrpSpPr>
          <p:grpSpPr>
            <a:xfrm>
              <a:off x="2520360" y="5346720"/>
              <a:ext cx="1420200" cy="1277280"/>
              <a:chOff x="2520360" y="5346720"/>
              <a:chExt cx="1420200" cy="12772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208E972-7DB4-43BB-B069-8DFFD197D07D}"/>
                  </a:ext>
                </a:extLst>
              </p:cNvPr>
              <p:cNvSpPr txBox="1"/>
              <p:nvPr/>
            </p:nvSpPr>
            <p:spPr>
              <a:xfrm>
                <a:off x="2520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compatLnSpc="0">
                <a:sp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Cercle</a:t>
                </a:r>
              </a:p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69FFF6CF-B8E8-4B98-B069-C57A6A813601}"/>
                  </a:ext>
                </a:extLst>
              </p:cNvPr>
              <p:cNvSpPr/>
              <p:nvPr/>
            </p:nvSpPr>
            <p:spPr>
              <a:xfrm>
                <a:off x="2520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FB91A5AB-FD69-41D0-9104-1FE2C9F271F0}"/>
                  </a:ext>
                </a:extLst>
              </p:cNvPr>
              <p:cNvSpPr/>
              <p:nvPr/>
            </p:nvSpPr>
            <p:spPr>
              <a:xfrm>
                <a:off x="2520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32C23E4C-A78D-4969-80AB-A5A31314F835}"/>
                </a:ext>
              </a:extLst>
            </p:cNvPr>
            <p:cNvSpPr/>
            <p:nvPr/>
          </p:nvSpPr>
          <p:spPr>
            <a:xfrm flipV="1">
              <a:off x="3276000" y="4644000"/>
              <a:ext cx="126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547321DB-8B59-4F29-82CC-A56F475F7FCC}"/>
                </a:ext>
              </a:extLst>
            </p:cNvPr>
            <p:cNvSpPr/>
            <p:nvPr/>
          </p:nvSpPr>
          <p:spPr>
            <a:xfrm flipH="1" flipV="1">
              <a:off x="5436000" y="4644000"/>
              <a:ext cx="144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D8206-1ECF-4974-AC52-8CCA5EF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E46070-69A1-490C-B930-D00DDBD0DB8C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9D1E9E-5E88-45CB-B71B-02B602014EFB}"/>
              </a:ext>
            </a:extLst>
          </p:cNvPr>
          <p:cNvSpPr txBox="1"/>
          <p:nvPr/>
        </p:nvSpPr>
        <p:spPr>
          <a:xfrm>
            <a:off x="648000" y="1603440"/>
            <a:ext cx="8820000" cy="5625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MustInherit Class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Forme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MustOverride Sub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dessiner()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End Class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Class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Cercle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Inherits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Forme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Overrides Sub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dessiner()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End Class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Class 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Carre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Inherits 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Forme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Public Overrides Sub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 dessiner()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ＭＳ Ｐゴシック" pitchFamily="1"/>
                <a:cs typeface="ＭＳ Ｐゴシック" pitchFamily="1"/>
              </a:rPr>
              <a:t>	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ＭＳ Ｐゴシック" pitchFamily="1"/>
                <a:cs typeface="ＭＳ Ｐゴシック" pitchFamily="1"/>
              </a:rPr>
              <a:t>End Class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90EA5C-C7C4-4965-9038-F1C4665D268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Abstraite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781B9E3B-7D71-472C-9760-EB5C68E9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66473B-2D5E-487F-A868-8164D2327005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513982-B891-4FBC-97E0-8B9FA8D587E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BB1F0-94EF-49F9-B64D-AD8449CA4D77}"/>
              </a:ext>
            </a:extLst>
          </p:cNvPr>
          <p:cNvSpPr txBox="1"/>
          <p:nvPr/>
        </p:nvSpPr>
        <p:spPr>
          <a:xfrm>
            <a:off x="540000" y="1548360"/>
            <a:ext cx="9000000" cy="132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1" indent="0" rtl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Une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classe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abstraite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marquée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 le mot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clé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zxx-none" sz="2800" b="0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Gothic" pitchFamily="2"/>
                <a:cs typeface="Tahoma" pitchFamily="2"/>
              </a:rPr>
              <a:t>interface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contenant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juste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des signatures de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méthodes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dans le but de forcer la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redéfinition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ECD2179-9861-4024-BB82-3858C5F3AB8F}"/>
              </a:ext>
            </a:extLst>
          </p:cNvPr>
          <p:cNvGrpSpPr/>
          <p:nvPr/>
        </p:nvGrpSpPr>
        <p:grpSpPr>
          <a:xfrm>
            <a:off x="2263320" y="3045240"/>
            <a:ext cx="4936679" cy="3009960"/>
            <a:chOff x="2263320" y="3045240"/>
            <a:chExt cx="4936679" cy="30099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46ACC6BA-154A-4B4F-813B-14B20273DA84}"/>
                </a:ext>
              </a:extLst>
            </p:cNvPr>
            <p:cNvSpPr/>
            <p:nvPr/>
          </p:nvSpPr>
          <p:spPr>
            <a:xfrm>
              <a:off x="3219839" y="3045240"/>
              <a:ext cx="3980160" cy="2202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0" tIns="0" rIns="0" bIns="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45FD9973-012F-4E1E-84F0-D4F124929763}"/>
                </a:ext>
              </a:extLst>
            </p:cNvPr>
            <p:cNvSpPr/>
            <p:nvPr/>
          </p:nvSpPr>
          <p:spPr>
            <a:xfrm>
              <a:off x="3570479" y="3216960"/>
              <a:ext cx="1395720" cy="18575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95F5F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0" tIns="0" rIns="0" bIns="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METHODES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6C99F197-52C0-4469-A365-F13AC0A2A634}"/>
                </a:ext>
              </a:extLst>
            </p:cNvPr>
            <p:cNvSpPr/>
            <p:nvPr/>
          </p:nvSpPr>
          <p:spPr>
            <a:xfrm>
              <a:off x="5632200" y="3216960"/>
              <a:ext cx="1396439" cy="18575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5C3DB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0" tIns="0" rIns="0" bIns="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24B897-8709-4F73-A2D1-F74341DA072B}"/>
                </a:ext>
              </a:extLst>
            </p:cNvPr>
            <p:cNvGrpSpPr/>
            <p:nvPr/>
          </p:nvGrpSpPr>
          <p:grpSpPr>
            <a:xfrm>
              <a:off x="2762640" y="3241440"/>
              <a:ext cx="774359" cy="1809720"/>
              <a:chOff x="2762640" y="3241440"/>
              <a:chExt cx="774359" cy="1809720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14956F9B-3926-45FA-A12A-6AA1161E4FF1}"/>
                  </a:ext>
                </a:extLst>
              </p:cNvPr>
              <p:cNvSpPr/>
              <p:nvPr/>
            </p:nvSpPr>
            <p:spPr>
              <a:xfrm>
                <a:off x="2762640" y="3241440"/>
                <a:ext cx="774359" cy="38520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vert="horz" wrap="none" lIns="0" tIns="0" rIns="0" bIns="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9E94E2C5-A440-45C1-BE39-C408C596ED29}"/>
                  </a:ext>
                </a:extLst>
              </p:cNvPr>
              <p:cNvSpPr/>
              <p:nvPr/>
            </p:nvSpPr>
            <p:spPr>
              <a:xfrm>
                <a:off x="2762640" y="3715920"/>
                <a:ext cx="774359" cy="38556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vert="horz" wrap="none" lIns="0" tIns="0" rIns="0" bIns="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97CF36B-2A26-410F-9432-D0BB020FA05A}"/>
                  </a:ext>
                </a:extLst>
              </p:cNvPr>
              <p:cNvSpPr/>
              <p:nvPr/>
            </p:nvSpPr>
            <p:spPr>
              <a:xfrm>
                <a:off x="2762640" y="4191120"/>
                <a:ext cx="774359" cy="38520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vert="horz" wrap="none" lIns="0" tIns="0" rIns="0" bIns="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0B63F409-7FCA-4B43-A642-DBB464AADD31}"/>
                  </a:ext>
                </a:extLst>
              </p:cNvPr>
              <p:cNvSpPr/>
              <p:nvPr/>
            </p:nvSpPr>
            <p:spPr>
              <a:xfrm>
                <a:off x="2762640" y="4665600"/>
                <a:ext cx="774359" cy="38556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vert="horz" wrap="none" lIns="0" tIns="0" rIns="0" bIns="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29D3A18-9494-407C-A4EE-7FF8B694AA57}"/>
                </a:ext>
              </a:extLst>
            </p:cNvPr>
            <p:cNvSpPr/>
            <p:nvPr/>
          </p:nvSpPr>
          <p:spPr>
            <a:xfrm rot="5400000">
              <a:off x="1748880" y="5284080"/>
              <a:ext cx="1285560" cy="25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INTERFACE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FF545B1-D81D-4F9B-9DBE-13AF57FE77EC}"/>
                </a:ext>
              </a:extLst>
            </p:cNvPr>
            <p:cNvGrpSpPr/>
            <p:nvPr/>
          </p:nvGrpSpPr>
          <p:grpSpPr>
            <a:xfrm>
              <a:off x="4984200" y="3457080"/>
              <a:ext cx="634320" cy="1377360"/>
              <a:chOff x="4984200" y="3457080"/>
              <a:chExt cx="634320" cy="1377360"/>
            </a:xfrm>
          </p:grpSpPr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C011BE39-F045-4EF1-B079-AFCACE09CA60}"/>
                  </a:ext>
                </a:extLst>
              </p:cNvPr>
              <p:cNvSpPr/>
              <p:nvPr/>
            </p:nvSpPr>
            <p:spPr>
              <a:xfrm>
                <a:off x="4984200" y="345708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6" name="Connecteur droit 15">
                <a:extLst>
                  <a:ext uri="{FF2B5EF4-FFF2-40B4-BE49-F238E27FC236}">
                    <a16:creationId xmlns:a16="http://schemas.microsoft.com/office/drawing/2014/main" id="{4D098AF4-5321-451D-9DD8-D4F1585D2ED2}"/>
                  </a:ext>
                </a:extLst>
              </p:cNvPr>
              <p:cNvSpPr/>
              <p:nvPr/>
            </p:nvSpPr>
            <p:spPr>
              <a:xfrm>
                <a:off x="4984200" y="365327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7" name="Connecteur droit 16">
                <a:extLst>
                  <a:ext uri="{FF2B5EF4-FFF2-40B4-BE49-F238E27FC236}">
                    <a16:creationId xmlns:a16="http://schemas.microsoft.com/office/drawing/2014/main" id="{D1D35F6C-0C8B-4DCF-823E-9AEBF4E10BBB}"/>
                  </a:ext>
                </a:extLst>
              </p:cNvPr>
              <p:cNvSpPr/>
              <p:nvPr/>
            </p:nvSpPr>
            <p:spPr>
              <a:xfrm>
                <a:off x="4984200" y="384983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42A4CDAB-4ADA-4C81-A632-BF79E305E0E8}"/>
                  </a:ext>
                </a:extLst>
              </p:cNvPr>
              <p:cNvSpPr/>
              <p:nvPr/>
            </p:nvSpPr>
            <p:spPr>
              <a:xfrm>
                <a:off x="4984200" y="404639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7083313E-9381-4B46-A73E-BE82AFB66648}"/>
                  </a:ext>
                </a:extLst>
              </p:cNvPr>
              <p:cNvSpPr/>
              <p:nvPr/>
            </p:nvSpPr>
            <p:spPr>
              <a:xfrm>
                <a:off x="4984200" y="42440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0" name="Connecteur droit 19">
                <a:extLst>
                  <a:ext uri="{FF2B5EF4-FFF2-40B4-BE49-F238E27FC236}">
                    <a16:creationId xmlns:a16="http://schemas.microsoft.com/office/drawing/2014/main" id="{F13D6D87-DBA9-4308-B57B-535873B3E9FD}"/>
                  </a:ext>
                </a:extLst>
              </p:cNvPr>
              <p:cNvSpPr/>
              <p:nvPr/>
            </p:nvSpPr>
            <p:spPr>
              <a:xfrm>
                <a:off x="4984200" y="44402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1" name="Connecteur droit 20">
                <a:extLst>
                  <a:ext uri="{FF2B5EF4-FFF2-40B4-BE49-F238E27FC236}">
                    <a16:creationId xmlns:a16="http://schemas.microsoft.com/office/drawing/2014/main" id="{2B79BCC2-630F-4933-9FFA-98812E0ECAB6}"/>
                  </a:ext>
                </a:extLst>
              </p:cNvPr>
              <p:cNvSpPr/>
              <p:nvPr/>
            </p:nvSpPr>
            <p:spPr>
              <a:xfrm>
                <a:off x="4984200" y="463680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85A56131-1847-4C6C-8251-8A3B77727A38}"/>
                  </a:ext>
                </a:extLst>
              </p:cNvPr>
              <p:cNvSpPr/>
              <p:nvPr/>
            </p:nvSpPr>
            <p:spPr>
              <a:xfrm>
                <a:off x="4984200" y="48344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A24537C2-0D62-47DA-B652-6E539F53D517}"/>
              </a:ext>
            </a:extLst>
          </p:cNvPr>
          <p:cNvSpPr txBox="1"/>
          <p:nvPr/>
        </p:nvSpPr>
        <p:spPr>
          <a:xfrm>
            <a:off x="612000" y="5380560"/>
            <a:ext cx="8964000" cy="167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Interface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MS Gothic" pitchFamily="2"/>
                <a:cs typeface="Tahoma" pitchFamily="2"/>
              </a:rPr>
              <a:t>InomInterface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	'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NB : méthodes sans corps, propriétés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39ED84-8969-416F-97BC-014116F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B87162-A91A-4A66-B63E-A794D757C2BD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8DEBC2-CD6D-4350-80E8-79CDE7937056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Polymorphisme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133AE4-B70C-4E6A-95BB-0B3009D4FDB2}"/>
              </a:ext>
            </a:extLst>
          </p:cNvPr>
          <p:cNvSpPr txBox="1"/>
          <p:nvPr/>
        </p:nvSpPr>
        <p:spPr>
          <a:xfrm>
            <a:off x="540000" y="1783800"/>
            <a:ext cx="9000000" cy="48982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Le polymorphisme est la propriété d'une entité de pouvoir se présenter sous diverses formes. Ce mécanisme permet de faire collaborer des objets entre eux sans que ces derniers aient à donner leur type.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Exemples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avoir une voiture prioritaire avec le type  Voiture.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créer un tableau de Voitures et placer à l'intérieur des objets de type Voiture et d'autres de type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VoiturePrioritaire</a:t>
            </a: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Personnalisé</PresentationFormat>
  <Paragraphs>232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757</cp:revision>
  <cp:lastPrinted>2014-06-16T10:06:28Z</cp:lastPrinted>
  <dcterms:created xsi:type="dcterms:W3CDTF">2007-10-18T14:41:09Z</dcterms:created>
  <dcterms:modified xsi:type="dcterms:W3CDTF">2019-10-18T12:05:20Z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