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91" r:id="rId4"/>
    <p:sldId id="258" r:id="rId5"/>
    <p:sldId id="290" r:id="rId6"/>
    <p:sldId id="259" r:id="rId7"/>
    <p:sldId id="260" r:id="rId8"/>
    <p:sldId id="261" r:id="rId9"/>
    <p:sldId id="262" r:id="rId10"/>
    <p:sldId id="276" r:id="rId11"/>
    <p:sldId id="263" r:id="rId12"/>
    <p:sldId id="277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64" r:id="rId21"/>
    <p:sldId id="265" r:id="rId22"/>
    <p:sldId id="266" r:id="rId23"/>
    <p:sldId id="267" r:id="rId24"/>
    <p:sldId id="268" r:id="rId25"/>
    <p:sldId id="321" r:id="rId26"/>
    <p:sldId id="278" r:id="rId27"/>
    <p:sldId id="292" r:id="rId28"/>
    <p:sldId id="319" r:id="rId29"/>
    <p:sldId id="320" r:id="rId30"/>
    <p:sldId id="322" r:id="rId31"/>
    <p:sldId id="279" r:id="rId32"/>
    <p:sldId id="323" r:id="rId33"/>
    <p:sldId id="324" r:id="rId34"/>
    <p:sldId id="325" r:id="rId35"/>
    <p:sldId id="280" r:id="rId36"/>
    <p:sldId id="272" r:id="rId37"/>
    <p:sldId id="326" r:id="rId38"/>
    <p:sldId id="327" r:id="rId39"/>
    <p:sldId id="281" r:id="rId40"/>
    <p:sldId id="274" r:id="rId41"/>
    <p:sldId id="328" r:id="rId42"/>
    <p:sldId id="329" r:id="rId43"/>
    <p:sldId id="330" r:id="rId44"/>
    <p:sldId id="282" r:id="rId45"/>
    <p:sldId id="275" r:id="rId4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319F378-727D-4FD7-8C15-B04C604D3CD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70A100-FF76-4909-A3D0-53E155771FB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A43C87-304B-41FC-9484-696C2136A06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25F1A-CB90-4D06-BE16-441BCCD560D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8FEFBF5-1E96-4613-8C52-3EB4FE76FBF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9685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ABC80A-C0C2-49A8-848A-AE51D75B30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B533087-67C2-4611-88E5-582F6A027D9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0A5ED250-5406-450F-A65F-C44DA1F0519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32780A-A8BA-4747-ACE2-6FA1FA36FB7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8AB800-24FC-442B-A4ED-1F2CD3119BC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7A4AD3-460F-47D0-879D-59B9769334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BBAFF75-4C6D-4B2B-AB82-ABA21D71E6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7D08E-A74D-4B69-8B62-0967D63419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7F14D63-8B22-4A04-BB7F-E70E9705A39D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A19C59-ACD7-43BF-9A93-46D7844664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1C7EA1-6A38-4AEB-A4C3-2A7B54F54A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DC1E9D-B45C-4956-9619-A837FE4F55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35CB07-8BF5-4343-838A-28050A461AD4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49DAF1-2B40-463F-8C66-50E4EEF08C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B0241C-BA3B-40B2-9EFB-B0EF0DBBF1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43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96163-AA4F-4C06-9A57-200A2EF8FD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0B6CDD-1EF7-4282-936F-86BB9EBAAB97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BDEF5F-B7D3-480F-800E-7B104FE7D0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3CFF73-DF19-4364-AFEF-609FA6C670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C113A5-0763-4848-A4ED-532A26B443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102EE3-3AB5-4314-9396-74972691FAF6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94F2B5-800D-4D4B-9E81-AC0B7ECB14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3E5E32-665F-4682-80DC-10F096D40C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147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96163-AA4F-4C06-9A57-200A2EF8FD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0B6CDD-1EF7-4282-936F-86BB9EBAAB97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BDEF5F-B7D3-480F-800E-7B104FE7D0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3CFF73-DF19-4364-AFEF-609FA6C670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754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96163-AA4F-4C06-9A57-200A2EF8FD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0B6CDD-1EF7-4282-936F-86BB9EBAAB97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BDEF5F-B7D3-480F-800E-7B104FE7D0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3CFF73-DF19-4364-AFEF-609FA6C670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654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96163-AA4F-4C06-9A57-200A2EF8FD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0B6CDD-1EF7-4282-936F-86BB9EBAAB97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BDEF5F-B7D3-480F-800E-7B104FE7D0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3CFF73-DF19-4364-AFEF-609FA6C670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03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96163-AA4F-4C06-9A57-200A2EF8FD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0B6CDD-1EF7-4282-936F-86BB9EBAAB97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BDEF5F-B7D3-480F-800E-7B104FE7D0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3CFF73-DF19-4364-AFEF-609FA6C670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12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96163-AA4F-4C06-9A57-200A2EF8FD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0B6CDD-1EF7-4282-936F-86BB9EBAAB97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BDEF5F-B7D3-480F-800E-7B104FE7D0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3CFF73-DF19-4364-AFEF-609FA6C670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034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96163-AA4F-4C06-9A57-200A2EF8FD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0B6CDD-1EF7-4282-936F-86BB9EBAAB97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BDEF5F-B7D3-480F-800E-7B104FE7D0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3CFF73-DF19-4364-AFEF-609FA6C670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598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DC1E9D-B45C-4956-9619-A837FE4F55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35CB07-8BF5-4343-838A-28050A461AD4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49DAF1-2B40-463F-8C66-50E4EEF08C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B0241C-BA3B-40B2-9EFB-B0EF0DBBF1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02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C113A5-0763-4848-A4ED-532A26B443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102EE3-3AB5-4314-9396-74972691FAF6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94F2B5-800D-4D4B-9E81-AC0B7ECB14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3E5E32-665F-4682-80DC-10F096D40C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8AB4F2-DE06-40BC-B3F6-08E051F488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D01EF2-F1B3-4219-B054-6780BC4AE594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CE51DEB-7631-4E2B-9C1E-1F6A9A65F7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6771F8A-991C-4652-AA72-96B2C59A75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082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A38D53-0BF2-4959-9AF1-BFA8A5FC57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9E623D-A6D8-43A3-ADA9-4609318D4553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3B55160-0358-4890-AD4D-86F1F5501E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C6EC15-229A-4143-AA7B-F3A2C2C741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463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846C46-ACC6-4F0D-9BA8-40787C016B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46E1468-75BB-403A-8DB0-643E89F7564B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49A2405-6818-42C0-9212-C3F0885247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1E9E2E-72C3-4D7F-B22F-27760A0796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11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25F49-5007-4A8D-A864-7D682F0AA5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586811-9E85-4507-9C88-593F3648D5BB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04BAD54-A41A-4DD2-94C6-809D870F61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ACB5C4-5E58-44F3-BFF5-585423A87B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152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01C0D-2AEA-4BB8-A912-4BD74F5E3F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8D11CF-7CF6-4147-801D-99DC312EF8A0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FD56F3-4BBA-486E-AFC0-4E682DD518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FB5E0D-F58C-49DA-B0AA-200F6B6F99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127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DC1E9D-B45C-4956-9619-A837FE4F55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35CB07-8BF5-4343-838A-28050A461AD4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49DAF1-2B40-463F-8C66-50E4EEF08C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B0241C-BA3B-40B2-9EFB-B0EF0DBBF1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068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C113A5-0763-4848-A4ED-532A26B443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102EE3-3AB5-4314-9396-74972691FAF6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94F2B5-800D-4D4B-9E81-AC0B7ECB14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3E5E32-665F-4682-80DC-10F096D40C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228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96163-AA4F-4C06-9A57-200A2EF8FD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0B6CDD-1EF7-4282-936F-86BB9EBAAB97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BDEF5F-B7D3-480F-800E-7B104FE7D0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3CFF73-DF19-4364-AFEF-609FA6C670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940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FFBE2-4651-4AFA-A49F-14253B6632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45EF51-51D1-4297-A028-FF8420BA7244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B8879C-A375-4D4E-9EDA-701B0616FE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4102CF-A1EF-4FB3-8AAF-4703CFF293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86442-8C53-45B8-9E9A-7662936662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4DEDAE-E8F2-49E1-B50E-5072CEE5156D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C296DF-D8F5-4319-B3DF-6E15A96588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1B6A25-14DF-41A7-928E-553EB3CB81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C113A5-0763-4848-A4ED-532A26B443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102EE3-3AB5-4314-9396-74972691FAF6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94F2B5-800D-4D4B-9E81-AC0B7ECB14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3E5E32-665F-4682-80DC-10F096D40C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497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DC1E9D-B45C-4956-9619-A837FE4F55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35CB07-8BF5-4343-838A-28050A461AD4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49DAF1-2B40-463F-8C66-50E4EEF08C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B0241C-BA3B-40B2-9EFB-B0EF0DBBF1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946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C113A5-0763-4848-A4ED-532A26B443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102EE3-3AB5-4314-9396-74972691FAF6}" type="slidenum">
              <a:t>31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94F2B5-800D-4D4B-9E81-AC0B7ECB14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3E5E32-665F-4682-80DC-10F096D40C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38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25F49-5007-4A8D-A864-7D682F0AA5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586811-9E85-4507-9C88-593F3648D5BB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04BAD54-A41A-4DD2-94C6-809D870F61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ACB5C4-5E58-44F3-BFF5-585423A87B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514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25F49-5007-4A8D-A864-7D682F0AA5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586811-9E85-4507-9C88-593F3648D5BB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04BAD54-A41A-4DD2-94C6-809D870F61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ACB5C4-5E58-44F3-BFF5-585423A87B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750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DC1E9D-B45C-4956-9619-A837FE4F55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35CB07-8BF5-4343-838A-28050A461AD4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49DAF1-2B40-463F-8C66-50E4EEF08C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B0241C-BA3B-40B2-9EFB-B0EF0DBBF1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74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C113A5-0763-4848-A4ED-532A26B443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102EE3-3AB5-4314-9396-74972691FAF6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94F2B5-800D-4D4B-9E81-AC0B7ECB14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3E5E32-665F-4682-80DC-10F096D40C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386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224B9A-BF8C-4583-91A6-7CEE1304FF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A19FCF-A1DB-4BFB-8605-1EF8C1FF4C98}" type="slidenum">
              <a:t>36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161DBFD-5112-4062-961F-2CC76F9979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ECFF34-BF63-486D-9872-C12009EABC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0178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224B9A-BF8C-4583-91A6-7CEE1304FF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A19FCF-A1DB-4BFB-8605-1EF8C1FF4C98}" type="slidenum">
              <a:t>37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161DBFD-5112-4062-961F-2CC76F9979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ECFF34-BF63-486D-9872-C12009EABC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9434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224B9A-BF8C-4583-91A6-7CEE1304FF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A19FCF-A1DB-4BFB-8605-1EF8C1FF4C98}" type="slidenum">
              <a:t>38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161DBFD-5112-4062-961F-2CC76F9979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ECFF34-BF63-486D-9872-C12009EABC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3348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C113A5-0763-4848-A4ED-532A26B443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102EE3-3AB5-4314-9396-74972691FAF6}" type="slidenum">
              <a:t>39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94F2B5-800D-4D4B-9E81-AC0B7ECB14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3E5E32-665F-4682-80DC-10F096D40C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361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FBB5A9-821B-4326-A740-424F4F7F36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8A4C66A-DCC4-4B0A-BD14-589D03C07928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2C3F3D-853E-4FB3-B74D-908271773E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2E20EB-0DFD-4730-98B7-6C56ED9952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E14103-3D07-4079-A9E4-48111D4DB0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4E79CA6-D71A-437A-B1DA-35D63FEC3CD8}" type="slidenum">
              <a:t>40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6D5D57-ED94-409C-B9E7-C41857CFEA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B59EC1-17E5-43AC-9206-E5DFE1086E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4191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E14103-3D07-4079-A9E4-48111D4DB0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4E79CA6-D71A-437A-B1DA-35D63FEC3CD8}" type="slidenum">
              <a:t>41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6D5D57-ED94-409C-B9E7-C41857CFEA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B59EC1-17E5-43AC-9206-E5DFE1086E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32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E14103-3D07-4079-A9E4-48111D4DB0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4E79CA6-D71A-437A-B1DA-35D63FEC3CD8}" type="slidenum">
              <a:t>42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6D5D57-ED94-409C-B9E7-C41857CFEA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B59EC1-17E5-43AC-9206-E5DFE1086E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016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E14103-3D07-4079-A9E4-48111D4DB0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4E79CA6-D71A-437A-B1DA-35D63FEC3CD8}" type="slidenum">
              <a:t>43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6D5D57-ED94-409C-B9E7-C41857CFEA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B59EC1-17E5-43AC-9206-E5DFE1086E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1881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C113A5-0763-4848-A4ED-532A26B443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102EE3-3AB5-4314-9396-74972691FAF6}" type="slidenum">
              <a:t>44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94F2B5-800D-4D4B-9E81-AC0B7ECB14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3E5E32-665F-4682-80DC-10F096D40C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5260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87B128-3954-4279-BC61-93B20D891C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41C2785-CF0D-42E3-87EA-3096360EECA4}" type="slidenum">
              <a:t>45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F0F2DA-9DC8-4B56-81B9-71F3690C6E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436BF5D-DAB5-4EAE-94D0-1F49B765FF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FBB5A9-821B-4326-A740-424F4F7F36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8A4C66A-DCC4-4B0A-BD14-589D03C07928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2C3F3D-853E-4FB3-B74D-908271773E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2E20EB-0DFD-4730-98B7-6C56ED9952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04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9FF90-E37F-4830-B9E0-03417E26B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704FE6-57B7-4280-BF58-39F291736BFA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EB6112-E8DA-4051-A53D-D65810AB9C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A9D0B4E-0852-417F-AC72-293F55C30F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D2D24C-A795-4326-B9D0-D0D809F5A2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78E8F9-B655-433D-9B32-730DFA477BF2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C9F074-90A9-4B4D-82E9-0BB6CE929C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BAA62A-32B5-4B7B-A762-8AAFB012C5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DC1E9D-B45C-4956-9619-A837FE4F55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35CB07-8BF5-4343-838A-28050A461AD4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49DAF1-2B40-463F-8C66-50E4EEF08C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B0241C-BA3B-40B2-9EFB-B0EF0DBBF1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705FA4-D869-430A-8E0B-7ACA7E8386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96FEB6F-7A42-48F8-AD27-AD10FBC947EB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3271A1-7AC1-496D-8250-935CC83874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BE677D6-7B89-4339-B2DD-0D92D14766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6959A-BF1C-4B90-A78E-E141D07F7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B2CB69-5BF2-4663-91B3-60675B5ED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E1CD72-8F20-4F36-ABFD-7AA674D84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79C068B-7447-438F-A228-AF5C3E360D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08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66DF2-2338-4977-9570-AB05659C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98A981-735B-431D-BB43-FA64170A4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2D67DB-DB32-4A23-B320-A9358ADBE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4F4A9AD-E383-4BD2-9377-3DD8A6BE9BA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48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1E18E1-5DAC-43A6-BC22-E6C4FB114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5DC2D6-3BBE-431D-BB84-DAF632911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2263DB-E500-4AEA-B93C-1F1F1B8BA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56E47B-B9B2-4209-BBF6-F317E77A7BB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6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F51CD-91F6-42B4-AE32-112EDF3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29B626-ACC8-420D-9AD8-D292A555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725585-E08B-44A0-BDB1-A1CC182E0E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6EE30B-DF24-4CB7-BBC2-4EA030CC84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75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B1B6F-156F-4C3A-B38C-F333F701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3DCCF5-4E62-4020-B781-69ACDC31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709E64-9AEE-49EC-B27E-7320D9C84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560FCB2-B914-4423-AF29-CC10D09F6E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33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D0428-E590-4D56-B9AB-2C3D1A04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6013C-DDFC-4B89-BC06-342F87285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E73EFC-E062-4817-954B-6CF726F9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345BEA-8E50-4EC8-A6A1-94EA1335F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54ACB3A-B8E7-42B4-9915-6C8E774173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5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CE81C-D04A-4D89-ABBB-D533B375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087B7-E37C-4FF8-83E3-34E2C34D9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619225-C28A-47E8-B0CA-F02266C5C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3D3B7F-0633-49B5-8B78-3F6DA17A9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06EB3F-D113-4302-9405-ED2821598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861FD-F6DC-47CF-8BBE-7C42DA214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400790A-7926-485A-9C88-DE1F754DA3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6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72390-B840-46B3-B275-FCF6EA43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CA86AC-AA28-4FE0-8957-0F7A2CC3FC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6A1105D-E24A-4D7A-B29D-5CE9BAC2C3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05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096282-8445-448C-8840-ACB05F820C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61B8EC-CE0B-4063-8C2C-FCB628801A0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4054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DFFEA-4DF6-45F7-B25B-8A2302D2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BDA23-68DB-4E00-8373-E2C16197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6D429D-037F-448D-AE58-6433CA32E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B6EBC7-C512-4973-888F-42F14EFDD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18BA39-0291-4CC0-99C7-8926903ADC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06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BC0D5-757A-41BC-84C1-41C69E5A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73D392-3A71-4BBC-AF55-D3BFB4A30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600835-FF6C-4D4B-806C-D753A85BE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63707C-FFA7-43F4-A236-62E0FB6F0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264749-D4EC-4895-AEAE-EF076D6CAB8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42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3230E1-CB43-4C92-AA94-31AA059A1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E007FA-EF7E-4D62-AF89-71B7F51D20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3A29F-BC82-4703-9FE0-08171A37B5D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8EBACF-AC48-4D41-B68D-B1D27B6F862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38611E54-899F-4FCB-9A01-D15EA36DA41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C511E44-20A7-4E0E-B109-D75858388C43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E0136A-1CB3-461A-BA41-042DB669BFB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fr-fr/library/system.windows.data.bindingmode(v=vs.100).aspx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fr-fr/library/vstudio/ms754130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77304223-389D-4E64-8D42-05138D94DC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D6F2E14-DE14-4833-8185-301C26742881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22ED91F-27D5-4844-86D5-E4223990BEB7}"/>
              </a:ext>
            </a:extLst>
          </p:cNvPr>
          <p:cNvSpPr txBox="1"/>
          <p:nvPr/>
        </p:nvSpPr>
        <p:spPr>
          <a:xfrm>
            <a:off x="2140783" y="1518155"/>
            <a:ext cx="6172180" cy="42205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6000" b="1" i="0" u="none" strike="noStrike" kern="1200" spc="0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WPF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2800" b="1" i="0" u="none" strike="noStrike" kern="1200" spc="0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(Windows </a:t>
            </a:r>
            <a:r>
              <a:rPr lang="fr-FR" sz="2800" b="1" i="0" u="none" strike="noStrike" kern="1200" spc="0" baseline="0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Presentation</a:t>
            </a:r>
            <a:r>
              <a:rPr lang="fr-FR" sz="2800" b="1" i="0" u="none" strike="noStrike" kern="1200" spc="0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 </a:t>
            </a:r>
            <a:r>
              <a:rPr lang="fr-FR" sz="2800" b="1" i="0" u="none" strike="noStrike" kern="1200" spc="0" baseline="0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Foundation</a:t>
            </a:r>
            <a:r>
              <a:rPr lang="fr-FR" sz="2800" b="1" i="0" u="none" strike="noStrike" kern="1200" spc="0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2800" b="1" i="0" u="none" strike="noStrike" kern="1200" spc="0" baseline="0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Times New Roman" pitchFamily="18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2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Thomas ALDAITZ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2200" i="1" u="none" strike="noStrike" kern="1200" spc="0" baseline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taldaitz@dawan.fr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br>
              <a:rPr lang="fr-FR" sz="1800" b="0" i="0" u="none" strike="noStrike" kern="1200" spc="0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</a:br>
            <a:endParaRPr lang="fr-FR" sz="1800" b="0" i="0" u="none" strike="noStrike" kern="1200" spc="0" baseline="0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C599E-B080-49AA-B1DE-86D4033ADC68}"/>
              </a:ext>
            </a:extLst>
          </p:cNvPr>
          <p:cNvSpPr/>
          <p:nvPr/>
        </p:nvSpPr>
        <p:spPr>
          <a:xfrm>
            <a:off x="3262745" y="6501078"/>
            <a:ext cx="5198319" cy="497845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sng" strike="noStrike" kern="1200" spc="0" baseline="0" dirty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spc="0" baseline="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9DCE7686-9D02-4CBE-B991-C98FFEBE32D8}"/>
              </a:ext>
            </a:extLst>
          </p:cNvPr>
          <p:cNvSpPr/>
          <p:nvPr/>
        </p:nvSpPr>
        <p:spPr>
          <a:xfrm>
            <a:off x="0" y="612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99000" tIns="54000" rIns="99000" bIns="54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011D663A-EC5B-495A-99A2-819EE13E3EF6}"/>
              </a:ext>
            </a:extLst>
          </p:cNvPr>
          <p:cNvSpPr/>
          <p:nvPr/>
        </p:nvSpPr>
        <p:spPr>
          <a:xfrm>
            <a:off x="0" y="630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99000" tIns="54000" rIns="99000" bIns="54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4A50D4D2-3BDB-413B-8751-854356055210}"/>
              </a:ext>
            </a:extLst>
          </p:cNvPr>
          <p:cNvSpPr/>
          <p:nvPr/>
        </p:nvSpPr>
        <p:spPr>
          <a:xfrm>
            <a:off x="216000" y="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176DDA-45CB-4907-B942-04F529A822D8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Conseil, Ingénierie, Formations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D95B0B-BF9E-4195-B11B-E2F3954D6376}"/>
              </a:ext>
            </a:extLst>
          </p:cNvPr>
          <p:cNvSpPr txBox="1"/>
          <p:nvPr/>
        </p:nvSpPr>
        <p:spPr>
          <a:xfrm>
            <a:off x="1260000" y="5579280"/>
            <a:ext cx="8460000" cy="462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compatLnSpc="0">
            <a:spAutoFit/>
          </a:bodyPr>
          <a:lstStyle/>
          <a:p>
            <a:pPr lvl="0" algn="ctr" rtl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Trebuchet MS" pitchFamily="34"/>
                <a:ea typeface="Arial Unicode MS" pitchFamily="2"/>
                <a:cs typeface="Arial" pitchFamily="34"/>
              </a:rPr>
              <a:t>Plus </a:t>
            </a:r>
            <a:r>
              <a:rPr lang="en-US" sz="1400" i="0" u="none">
                <a:latin typeface="Trebuchet MS" pitchFamily="34"/>
                <a:ea typeface="Arial Unicode MS" pitchFamily="2"/>
                <a:cs typeface="Arial" pitchFamily="34"/>
              </a:rPr>
              <a:t>d'informations sur </a:t>
            </a:r>
            <a:r>
              <a:rPr lang="en-US" sz="1400" i="0" u="sng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lvl="0" algn="ctr" rtl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i="0" u="none"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C16760-A71C-4854-A55A-769301432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412459-B300-47AB-8A4B-8E13897A1C22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E37E14-0837-42BB-9C82-DE30E9C545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243968-4081-4C05-B84E-EA22F7F665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hangingPunct="1">
              <a:buClr>
                <a:srgbClr val="F20000"/>
              </a:buClr>
              <a:buSzPct val="55000"/>
            </a:pPr>
            <a:r>
              <a:rPr lang="fr-FR" b="1" dirty="0">
                <a:latin typeface="Arial" pitchFamily="34"/>
              </a:rPr>
              <a:t>Création de notre première application </a:t>
            </a:r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362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E0F0BFD-4A07-4173-8DE4-DD4A3B894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380B13-830A-46F7-AA71-947EC7A96C32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B6781-7B83-4086-BC6A-EF67EE998B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Application WPF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5F789-6563-4E5C-93CD-42769C85E2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b="1"/>
              <a:t>Structure d'un projet</a:t>
            </a:r>
            <a:r>
              <a:rPr lang="fr-FR"/>
              <a:t> : références, ressources, point d'entrée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b="1"/>
              <a:t>Systèmes de navigation</a:t>
            </a:r>
            <a:r>
              <a:rPr lang="fr-FR"/>
              <a:t> :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- fenêtres (Window)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- pages (Page, NavigationWindow)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b="1"/>
              <a:t>Point d'entrée</a:t>
            </a:r>
            <a:r>
              <a:rPr lang="fr-FR"/>
              <a:t> :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- Définition Xaml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- Programmation ; singleton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EFBF568-5C91-4E2D-A882-3E7E0F86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558CDA-DF91-49F9-9629-5B4708BB3FCF}" type="slidenum">
              <a:t>12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FAA42-7C26-47F6-BE84-D10F5CF37B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12" y="2825345"/>
            <a:ext cx="9360000" cy="1279064"/>
          </a:xfrm>
        </p:spPr>
        <p:txBody>
          <a:bodyPr/>
          <a:lstStyle/>
          <a:p>
            <a:pPr lvl="0" algn="ctr">
              <a:buClr>
                <a:srgbClr val="F20000"/>
              </a:buClr>
              <a:buSzPct val="55000"/>
              <a:buNone/>
            </a:pPr>
            <a:r>
              <a:rPr lang="fr-FR" sz="4800" b="1" dirty="0">
                <a:solidFill>
                  <a:srgbClr val="FF0000"/>
                </a:solidFill>
              </a:rPr>
              <a:t>Eléments et Agencement</a:t>
            </a:r>
          </a:p>
        </p:txBody>
      </p:sp>
    </p:spTree>
    <p:extLst>
      <p:ext uri="{BB962C8B-B14F-4D97-AF65-F5344CB8AC3E}">
        <p14:creationId xmlns:p14="http://schemas.microsoft.com/office/powerpoint/2010/main" val="12036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E0F0BFD-4A07-4173-8DE4-DD4A3B894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380B13-830A-46F7-AA71-947EC7A96C32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B6781-7B83-4086-BC6A-EF67EE998B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Arborescence</a:t>
            </a:r>
          </a:p>
        </p:txBody>
      </p:sp>
      <p:pic>
        <p:nvPicPr>
          <p:cNvPr id="1026" name="Picture 2" descr="Dot.Blog | XAML : arbre visuel vs arbre logique sous WPF et WinRT">
            <a:extLst>
              <a:ext uri="{FF2B5EF4-FFF2-40B4-BE49-F238E27FC236}">
                <a16:creationId xmlns:a16="http://schemas.microsoft.com/office/drawing/2014/main" id="{7A967E52-E8B3-42DE-9547-FA8CAD3B9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773" y="1602723"/>
            <a:ext cx="2985077" cy="495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67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E0F0BFD-4A07-4173-8DE4-DD4A3B894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380B13-830A-46F7-AA71-947EC7A96C32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B6781-7B83-4086-BC6A-EF67EE998B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Eléments : affichage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5F789-6563-4E5C-93CD-42769C85E2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b="1" dirty="0"/>
              <a:t>Eléments permettant d’afficher des informations à l’utilisateur : 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 err="1"/>
              <a:t>AccessText</a:t>
            </a:r>
            <a:r>
              <a:rPr lang="fr-FR" dirty="0"/>
              <a:t> : Créer un accès par caractère</a:t>
            </a:r>
          </a:p>
          <a:p>
            <a:pPr lvl="4">
              <a:buClr>
                <a:srgbClr val="F20000"/>
              </a:buClr>
              <a:buSzPct val="55000"/>
            </a:pPr>
            <a:r>
              <a:rPr lang="fr-FR" dirty="0"/>
              <a:t>Label  : sur 1 seul ligne</a:t>
            </a:r>
          </a:p>
          <a:p>
            <a:pPr lvl="4">
              <a:buClr>
                <a:srgbClr val="F20000"/>
              </a:buClr>
              <a:buSzPct val="55000"/>
            </a:pPr>
            <a:endParaRPr lang="fr-FR" dirty="0"/>
          </a:p>
          <a:p>
            <a:pPr lvl="4">
              <a:buClr>
                <a:srgbClr val="F20000"/>
              </a:buClr>
              <a:buSzPct val="55000"/>
            </a:pPr>
            <a:r>
              <a:rPr lang="fr-FR" dirty="0" err="1"/>
              <a:t>TextBlock</a:t>
            </a:r>
            <a:r>
              <a:rPr lang="fr-FR" dirty="0"/>
              <a:t> : sur plusieurs lignes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D59144C-0890-411F-ACBC-FE9EF41A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046" y="3906654"/>
            <a:ext cx="75419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101FD"/>
                </a:solidFill>
                <a:effectLst/>
                <a:latin typeface="SFMono-Regular"/>
              </a:rPr>
              <a:t>&lt;Label &gt;</a:t>
            </a:r>
            <a:r>
              <a:rPr lang="fr-FR" altLang="fr-FR" dirty="0">
                <a:solidFill>
                  <a:srgbClr val="171717"/>
                </a:solidFill>
                <a:latin typeface="SFMono-Regular"/>
              </a:rPr>
              <a:t>Nom 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101FD"/>
                </a:solidFill>
                <a:effectLst/>
                <a:latin typeface="SFMono-Regular"/>
              </a:rPr>
              <a:t>&lt;/Label&gt;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2D4CD-22EF-464B-8F52-1DE82AE890BB}"/>
              </a:ext>
            </a:extLst>
          </p:cNvPr>
          <p:cNvSpPr/>
          <p:nvPr/>
        </p:nvSpPr>
        <p:spPr>
          <a:xfrm>
            <a:off x="702541" y="5003954"/>
            <a:ext cx="8929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&lt;</a:t>
            </a:r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TextBlock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451A5"/>
                </a:solidFill>
                <a:effectLst/>
                <a:latin typeface="SFMono-Regular"/>
              </a:rPr>
              <a:t>Name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"textBlock1"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451A5"/>
                </a:solidFill>
                <a:effectLst/>
                <a:latin typeface="SFMono-Regular"/>
              </a:rPr>
              <a:t>TextWrapping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"Wrap"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&lt;Bold&gt;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TextBlock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&lt;/Bold&gt;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is designed to be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&lt;Italic&gt;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lightweight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&lt;/Italic&gt;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and is geared 	specifically at integrating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&lt;Italic&gt;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small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&lt;/Italic&gt;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portions of flow content into a UI.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&lt;/</a:t>
            </a:r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TextBlock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45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E0F0BFD-4A07-4173-8DE4-DD4A3B894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380B13-830A-46F7-AA71-947EC7A96C32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B6781-7B83-4086-BC6A-EF67EE998B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Eléments : affichage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5F789-6563-4E5C-93CD-42769C85E2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Popup : </a:t>
            </a:r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4">
              <a:buClr>
                <a:srgbClr val="F20000"/>
              </a:buClr>
              <a:buSzPct val="55000"/>
            </a:pPr>
            <a:r>
              <a:rPr lang="fr-FR" dirty="0"/>
              <a:t> </a:t>
            </a:r>
            <a:r>
              <a:rPr lang="fr-FR" dirty="0" err="1"/>
              <a:t>ProgressBar</a:t>
            </a:r>
            <a:endParaRPr lang="fr-FR" dirty="0"/>
          </a:p>
          <a:p>
            <a:pPr lvl="4">
              <a:buClr>
                <a:srgbClr val="F20000"/>
              </a:buClr>
              <a:buSzPct val="55000"/>
            </a:pPr>
            <a:r>
              <a:rPr lang="fr-FR" dirty="0"/>
              <a:t> </a:t>
            </a:r>
            <a:r>
              <a:rPr lang="fr-FR" dirty="0" err="1"/>
              <a:t>StatusBar</a:t>
            </a:r>
            <a:endParaRPr lang="fr-FR" dirty="0"/>
          </a:p>
          <a:p>
            <a:pPr lvl="4">
              <a:buClr>
                <a:srgbClr val="F20000"/>
              </a:buClr>
              <a:buSzPct val="55000"/>
            </a:pPr>
            <a:r>
              <a:rPr lang="fr-FR" dirty="0"/>
              <a:t> </a:t>
            </a:r>
            <a:r>
              <a:rPr lang="fr-FR" dirty="0" err="1"/>
              <a:t>Tooltip</a:t>
            </a:r>
            <a:r>
              <a:rPr lang="fr-FR" dirty="0"/>
              <a:t> : information </a:t>
            </a:r>
          </a:p>
          <a:p>
            <a:pPr lvl="4">
              <a:buClr>
                <a:srgbClr val="F20000"/>
              </a:buClr>
              <a:buSzPct val="55000"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6D0EE-FA6B-483D-9449-B59234829A2F}"/>
              </a:ext>
            </a:extLst>
          </p:cNvPr>
          <p:cNvSpPr/>
          <p:nvPr/>
        </p:nvSpPr>
        <p:spPr>
          <a:xfrm>
            <a:off x="1797627" y="1681364"/>
            <a:ext cx="84166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Popup message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Popup();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message.Child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TextBlock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“Super message 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Background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Brushes.White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Foreground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Brushes.Black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.AddVisualChild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message.IsOpen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146F8-C60C-4C60-9048-174A24D1B52A}"/>
              </a:ext>
            </a:extLst>
          </p:cNvPr>
          <p:cNvSpPr/>
          <p:nvPr/>
        </p:nvSpPr>
        <p:spPr>
          <a:xfrm>
            <a:off x="2070637" y="5142647"/>
            <a:ext cx="80099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TextBox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451A5"/>
                </a:solidFill>
                <a:effectLst/>
                <a:latin typeface="SFMono-Regular"/>
              </a:rPr>
              <a:t>HorizontalAlignment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=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Left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</a:p>
          <a:p>
            <a:r>
              <a:rPr lang="fr-FR" dirty="0">
                <a:solidFill>
                  <a:srgbClr val="0101FD"/>
                </a:solidFill>
                <a:latin typeface="SFMono-Regular"/>
              </a:rPr>
              <a:t>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TextBox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with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ToolTip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TextBox.ToolTip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</a:p>
          <a:p>
            <a:r>
              <a:rPr lang="fr-FR" dirty="0">
                <a:solidFill>
                  <a:srgbClr val="171717"/>
                </a:solidFill>
                <a:latin typeface="SFMono-Regular"/>
              </a:rPr>
              <a:t>		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TextBlock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Useful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information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goes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&lt;/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TextBlock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&lt;/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TextBox.ToolTip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&lt;/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TextBox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85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E0F0BFD-4A07-4173-8DE4-DD4A3B894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380B13-830A-46F7-AA71-947EC7A96C32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B6781-7B83-4086-BC6A-EF67EE998B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Eléments : Date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5F789-6563-4E5C-93CD-42769C85E2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</a:t>
            </a:r>
            <a:r>
              <a:rPr lang="fr-FR" dirty="0" err="1"/>
              <a:t>Calendar</a:t>
            </a:r>
            <a:r>
              <a:rPr lang="fr-FR" dirty="0"/>
              <a:t> : </a:t>
            </a:r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4">
              <a:buClr>
                <a:srgbClr val="F20000"/>
              </a:buClr>
              <a:buSzPct val="55000"/>
            </a:pPr>
            <a:r>
              <a:rPr lang="fr-FR" dirty="0"/>
              <a:t> </a:t>
            </a:r>
            <a:r>
              <a:rPr lang="fr-FR" dirty="0" err="1"/>
              <a:t>DatePicker</a:t>
            </a:r>
            <a:r>
              <a:rPr lang="fr-FR" dirty="0"/>
              <a:t> : </a:t>
            </a:r>
          </a:p>
          <a:p>
            <a:pPr lvl="4">
              <a:buClr>
                <a:srgbClr val="F20000"/>
              </a:buClr>
              <a:buSzPct val="55000"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FF60D-BE10-4BD1-871B-AB729CDE623F}"/>
              </a:ext>
            </a:extLst>
          </p:cNvPr>
          <p:cNvSpPr/>
          <p:nvPr/>
        </p:nvSpPr>
        <p:spPr>
          <a:xfrm>
            <a:off x="2741874" y="16398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Calendar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791833-A942-4398-800E-E17042243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453" y="1713675"/>
            <a:ext cx="2324100" cy="20764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57C58F9-DAA5-4EF5-A71F-9C3F6594A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453" y="4807774"/>
            <a:ext cx="2828925" cy="419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D17F55-8327-4C49-9F85-B199D6AA3B41}"/>
              </a:ext>
            </a:extLst>
          </p:cNvPr>
          <p:cNvSpPr/>
          <p:nvPr/>
        </p:nvSpPr>
        <p:spPr>
          <a:xfrm>
            <a:off x="2741874" y="464799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DatePicker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28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E0F0BFD-4A07-4173-8DE4-DD4A3B894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380B13-830A-46F7-AA71-947EC7A96C32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B6781-7B83-4086-BC6A-EF67EE998B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Eléments :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5F789-6563-4E5C-93CD-42769C85E2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 err="1"/>
              <a:t>DataGrid</a:t>
            </a:r>
            <a:r>
              <a:rPr lang="fr-FR" dirty="0"/>
              <a:t> : </a:t>
            </a:r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4">
              <a:buClr>
                <a:srgbClr val="F20000"/>
              </a:buClr>
              <a:buSzPct val="55000"/>
            </a:pPr>
            <a:endParaRPr lang="fr-FR" dirty="0"/>
          </a:p>
          <a:p>
            <a:pPr lvl="4">
              <a:buClr>
                <a:srgbClr val="F20000"/>
              </a:buClr>
              <a:buSzPct val="55000"/>
            </a:pPr>
            <a:r>
              <a:rPr lang="fr-FR" dirty="0" err="1"/>
              <a:t>ListView</a:t>
            </a:r>
            <a:r>
              <a:rPr lang="fr-FR" dirty="0"/>
              <a:t> : </a:t>
            </a:r>
          </a:p>
          <a:p>
            <a:pPr lvl="4">
              <a:buClr>
                <a:srgbClr val="F20000"/>
              </a:buClr>
              <a:buSzPct val="55000"/>
            </a:pPr>
            <a:endParaRPr lang="fr-FR" dirty="0"/>
          </a:p>
        </p:txBody>
      </p:sp>
      <p:pic>
        <p:nvPicPr>
          <p:cNvPr id="3074" name="Picture 2" descr="DataGrid avec les quatre types de colonnes par défaut">
            <a:extLst>
              <a:ext uri="{FF2B5EF4-FFF2-40B4-BE49-F238E27FC236}">
                <a16:creationId xmlns:a16="http://schemas.microsoft.com/office/drawing/2014/main" id="{A0D81D72-107E-43D8-82E5-17960FA5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11" y="1620000"/>
            <a:ext cx="54673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ortie de ListView avec GridView">
            <a:extLst>
              <a:ext uri="{FF2B5EF4-FFF2-40B4-BE49-F238E27FC236}">
                <a16:creationId xmlns:a16="http://schemas.microsoft.com/office/drawing/2014/main" id="{40DD59E4-BE59-4794-8B5A-51C438BA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11" y="4579664"/>
            <a:ext cx="30003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56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E0F0BFD-4A07-4173-8DE4-DD4A3B894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380B13-830A-46F7-AA71-947EC7A96C32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B6781-7B83-4086-BC6A-EF67EE998B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Eléments : Médias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5F789-6563-4E5C-93CD-42769C85E2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Image :   </a:t>
            </a:r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4">
              <a:buClr>
                <a:srgbClr val="F20000"/>
              </a:buClr>
              <a:buSzPct val="55000"/>
              <a:buNone/>
            </a:pPr>
            <a:endParaRPr lang="fr-FR" dirty="0"/>
          </a:p>
          <a:p>
            <a:pPr lvl="4">
              <a:buClr>
                <a:srgbClr val="F20000"/>
              </a:buClr>
              <a:buSzPct val="55000"/>
            </a:pPr>
            <a:r>
              <a:rPr lang="fr-FR" dirty="0"/>
              <a:t> Vidéos :</a:t>
            </a:r>
          </a:p>
          <a:p>
            <a:pPr lvl="4">
              <a:buClr>
                <a:srgbClr val="F20000"/>
              </a:buClr>
              <a:buSzPct val="55000"/>
            </a:pPr>
            <a:endParaRPr lang="fr-FR" dirty="0"/>
          </a:p>
          <a:p>
            <a:pPr lvl="4">
              <a:buClr>
                <a:srgbClr val="F20000"/>
              </a:buClr>
              <a:buSzPct val="55000"/>
            </a:pPr>
            <a:endParaRPr lang="fr-FR" dirty="0"/>
          </a:p>
          <a:p>
            <a:pPr lvl="4">
              <a:buClr>
                <a:srgbClr val="F20000"/>
              </a:buClr>
              <a:buSzPct val="55000"/>
            </a:pPr>
            <a:r>
              <a:rPr lang="fr-FR" dirty="0"/>
              <a:t> Sons (seulement dans un </a:t>
            </a:r>
            <a:r>
              <a:rPr lang="fr-FR" dirty="0" err="1"/>
              <a:t>EventTrigger</a:t>
            </a:r>
            <a:r>
              <a:rPr lang="fr-FR" dirty="0"/>
              <a:t>) :</a:t>
            </a:r>
          </a:p>
          <a:p>
            <a:pPr lvl="4">
              <a:buClr>
                <a:srgbClr val="F20000"/>
              </a:buClr>
              <a:buSzPct val="55000"/>
              <a:buNone/>
            </a:pPr>
            <a:r>
              <a:rPr lang="fr-FR" dirty="0"/>
              <a:t> </a:t>
            </a:r>
          </a:p>
          <a:p>
            <a:pPr lvl="6">
              <a:buClr>
                <a:srgbClr val="F20000"/>
              </a:buClr>
              <a:buSzPct val="55000"/>
              <a:buNone/>
            </a:pPr>
            <a:r>
              <a:rPr lang="fr-FR" dirty="0"/>
              <a:t> </a:t>
            </a:r>
          </a:p>
          <a:p>
            <a:pPr lvl="4">
              <a:buClr>
                <a:srgbClr val="F20000"/>
              </a:buClr>
              <a:buSzPct val="55000"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4C1655-DDAC-4048-9845-44C93A5DF725}"/>
              </a:ext>
            </a:extLst>
          </p:cNvPr>
          <p:cNvSpPr/>
          <p:nvPr/>
        </p:nvSpPr>
        <p:spPr>
          <a:xfrm>
            <a:off x="2534789" y="222357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Image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/chat1.jpg"/&gt;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580D1-AC5E-400F-8E3E-F80AB449DAC4}"/>
              </a:ext>
            </a:extLst>
          </p:cNvPr>
          <p:cNvSpPr/>
          <p:nvPr/>
        </p:nvSpPr>
        <p:spPr>
          <a:xfrm>
            <a:off x="2534789" y="4121594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MediaElement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vid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/rue.wmv"/&gt;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4B78B-05ED-415C-82C2-189BDD4EDE51}"/>
              </a:ext>
            </a:extLst>
          </p:cNvPr>
          <p:cNvSpPr/>
          <p:nvPr/>
        </p:nvSpPr>
        <p:spPr>
          <a:xfrm>
            <a:off x="2534789" y="6026507"/>
            <a:ext cx="597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SoundPlayerAction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="media\tada.wav"/&gt;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877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C16760-A71C-4854-A55A-769301432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412459-B300-47AB-8A4B-8E13897A1C22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E37E14-0837-42BB-9C82-DE30E9C545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243968-4081-4C05-B84E-EA22F7F665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hangingPunct="1">
              <a:buClr>
                <a:srgbClr val="F20000"/>
              </a:buClr>
              <a:buSzPct val="55000"/>
            </a:pPr>
            <a:r>
              <a:rPr lang="fr-FR" b="1" dirty="0">
                <a:latin typeface="Arial" pitchFamily="34"/>
              </a:rPr>
              <a:t>Placer des élément dans une nouvelle </a:t>
            </a:r>
            <a:r>
              <a:rPr lang="fr-FR" b="1" dirty="0" err="1">
                <a:latin typeface="Arial" pitchFamily="34"/>
              </a:rPr>
              <a:t>fenetre</a:t>
            </a:r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3042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EFBF568-5C91-4E2D-A882-3E7E0F86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558CDA-DF91-49F9-9629-5B4708BB3FCF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70B97C-1060-4964-8C6A-E0E35B4911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Plan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FAA42-7C26-47F6-BE84-D10F5CF37B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Introduction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et agencement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</a:t>
            </a:r>
            <a:r>
              <a:rPr lang="fr-FR" dirty="0" err="1"/>
              <a:t>Evenements</a:t>
            </a: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Formulaires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Style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Data-Binding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Navigation </a:t>
            </a:r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A84776E-DCFD-4A4D-ACE9-5AC1420EF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B585378-3E4E-4A6F-B420-5178E5FB422B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BE3CA9-BD81-441A-B607-48FA1B1C91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Mise en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11EB47-5632-434A-BBFC-F5286CB574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Système vectoriel (pas de pixellisation)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Unité de mesure : DIP (</a:t>
            </a:r>
            <a:r>
              <a:rPr lang="fr-FR" dirty="0" err="1"/>
              <a:t>Device</a:t>
            </a:r>
            <a:r>
              <a:rPr lang="fr-FR" dirty="0"/>
              <a:t> Independent  Pixel)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1" (1 pouce) = 96 DIP, soit 2,54cm 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Contrôles de positionnement (Panels) :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- </a:t>
            </a:r>
            <a:r>
              <a:rPr lang="fr-FR" dirty="0" err="1"/>
              <a:t>StackPanel</a:t>
            </a: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- </a:t>
            </a:r>
            <a:r>
              <a:rPr lang="fr-FR" dirty="0" err="1"/>
              <a:t>WrapPanel</a:t>
            </a: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- </a:t>
            </a:r>
            <a:r>
              <a:rPr lang="fr-FR" dirty="0" err="1"/>
              <a:t>DockPanel</a:t>
            </a: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- </a:t>
            </a:r>
            <a:r>
              <a:rPr lang="fr-FR" dirty="0" err="1"/>
              <a:t>Grid</a:t>
            </a:r>
            <a:r>
              <a:rPr lang="fr-FR" dirty="0"/>
              <a:t>, </a:t>
            </a:r>
            <a:r>
              <a:rPr lang="fr-FR" dirty="0" err="1"/>
              <a:t>GridSplitter</a:t>
            </a:r>
            <a:r>
              <a:rPr lang="fr-FR" dirty="0"/>
              <a:t>, </a:t>
            </a:r>
            <a:r>
              <a:rPr lang="fr-FR" dirty="0" err="1"/>
              <a:t>UniformGrid</a:t>
            </a: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- Canvas &amp; Border</a:t>
            </a:r>
          </a:p>
        </p:txBody>
      </p:sp>
    </p:spTree>
    <p:extLst>
      <p:ext uri="{BB962C8B-B14F-4D97-AF65-F5344CB8AC3E}">
        <p14:creationId xmlns:p14="http://schemas.microsoft.com/office/powerpoint/2010/main" val="318320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3F70C7A-FDB5-4952-BAC5-FDF77C520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FF7A24-2A15-4F08-AFED-78152D5C82BB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95AD7B-AB6A-4081-AE9F-6C1672A619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StackPanel / WrapPanel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8C8B75-90F8-46BB-9032-539CA1F8CD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b="1"/>
              <a:t>StackPanel </a:t>
            </a:r>
            <a:r>
              <a:rPr lang="fr-FR"/>
              <a:t>: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- empilement d'éléments de manière horizontale ou verticale (propriété Orientation)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- pas de wrap (les éléments peuvent dépasser le cadre du conteneur)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b="1"/>
              <a:t>WrapPanel </a:t>
            </a:r>
            <a:r>
              <a:rPr lang="fr-FR"/>
              <a:t>: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- similaire au StackPanel avec un wrap en fin de ligne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- positionnement des éléments les uns après les autres</a:t>
            </a:r>
          </a:p>
        </p:txBody>
      </p:sp>
    </p:spTree>
    <p:extLst>
      <p:ext uri="{BB962C8B-B14F-4D97-AF65-F5344CB8AC3E}">
        <p14:creationId xmlns:p14="http://schemas.microsoft.com/office/powerpoint/2010/main" val="2797497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2B3BB31-9F8E-440E-A1BC-43D8B4375F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36BF3C-1434-4DA0-9000-513F20BBF3AE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F2C02D-9517-4BC4-9BCB-E83FC5604F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DockPanel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03E72-A6C3-4821-923E-6FADEDFEE2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/>
              <a:t>Placement des éléments dans les zones spécifiés :          top, left, right, bottom</a:t>
            </a:r>
          </a:p>
          <a:p>
            <a:pPr lvl="0">
              <a:buClr>
                <a:srgbClr val="F20000"/>
              </a:buClr>
              <a:buSzPct val="55000"/>
            </a:pPr>
            <a:endParaRPr lang="fr-FR"/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Propriété DockPanel.Dock</a:t>
            </a:r>
          </a:p>
          <a:p>
            <a:pPr lvl="0">
              <a:buClr>
                <a:srgbClr val="F20000"/>
              </a:buClr>
              <a:buSzPct val="55000"/>
            </a:pPr>
            <a:endParaRPr lang="fr-FR"/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Propriété lastFillChild (le dernier prend la place restante)</a:t>
            </a:r>
          </a:p>
        </p:txBody>
      </p:sp>
    </p:spTree>
    <p:extLst>
      <p:ext uri="{BB962C8B-B14F-4D97-AF65-F5344CB8AC3E}">
        <p14:creationId xmlns:p14="http://schemas.microsoft.com/office/powerpoint/2010/main" val="160308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38F4D45-C756-40D5-91AD-581A155E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5A3AA8-CEC5-4804-8167-C0A05F744ECB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BB1669-AAC4-4D7B-9E8E-F197387565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Grid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D94C4-6F10-4C2E-806A-F719CDF594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b="1">
                <a:latin typeface="Arial" pitchFamily="34"/>
              </a:rPr>
              <a:t>Grid</a:t>
            </a:r>
            <a:r>
              <a:rPr lang="fr-FR">
                <a:latin typeface="Arial" pitchFamily="34"/>
              </a:rPr>
              <a:t> : disposition des éléments dans une grille avec des lignes et des colonnes. positionnement des contrôles avec les attributs : Grid.Row et Grid.Column</a:t>
            </a:r>
          </a:p>
          <a:p>
            <a:pPr lvl="0">
              <a:buClr>
                <a:srgbClr val="F20000"/>
              </a:buClr>
              <a:buSzPct val="55000"/>
            </a:pPr>
            <a:endParaRPr lang="fr-FR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r>
              <a:rPr lang="fr-FR" b="1">
                <a:latin typeface="Arial" pitchFamily="34"/>
              </a:rPr>
              <a:t>GridSplitter </a:t>
            </a:r>
            <a:r>
              <a:rPr lang="fr-FR">
                <a:latin typeface="Arial" pitchFamily="34"/>
              </a:rPr>
              <a:t>: permet de découper une colonne en 2       Grid.RowSpan et Grid.ColSpan</a:t>
            </a:r>
          </a:p>
          <a:p>
            <a:pPr lvl="0">
              <a:buClr>
                <a:srgbClr val="F20000"/>
              </a:buClr>
              <a:buSzPct val="55000"/>
            </a:pPr>
            <a:endParaRPr lang="fr-FR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r>
              <a:rPr lang="fr-FR" b="1">
                <a:latin typeface="Arial" pitchFamily="34"/>
              </a:rPr>
              <a:t>UniformGrid</a:t>
            </a:r>
            <a:r>
              <a:rPr lang="fr-FR">
                <a:latin typeface="Arial" pitchFamily="34"/>
              </a:rPr>
              <a:t> : similaire au Grid à quelques détails près    - pas de fusion de cellules</a:t>
            </a:r>
          </a:p>
          <a:p>
            <a:pPr lvl="0">
              <a:buNone/>
            </a:pPr>
            <a:r>
              <a:rPr lang="fr-FR">
                <a:latin typeface="Arial" pitchFamily="34"/>
              </a:rPr>
              <a:t>    - toutes les cellules ont strictement la même taille</a:t>
            </a:r>
          </a:p>
        </p:txBody>
      </p:sp>
    </p:spTree>
    <p:extLst>
      <p:ext uri="{BB962C8B-B14F-4D97-AF65-F5344CB8AC3E}">
        <p14:creationId xmlns:p14="http://schemas.microsoft.com/office/powerpoint/2010/main" val="38073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8299B89-E945-4B09-B552-81EB0820C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BE22E7-B7D0-4C52-9CDD-D1FCF31297F9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1CF1A8-1020-4500-A6ED-FB145F0181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Canvas &amp; Border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4114C1-7931-45F0-83A7-41511C300A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620000"/>
            <a:ext cx="9864655" cy="5138280"/>
          </a:xfrm>
        </p:spPr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</a:t>
            </a:r>
            <a:r>
              <a:rPr lang="fr-FR" b="1" dirty="0"/>
              <a:t>Canvas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sz="2400" dirty="0"/>
              <a:t>Positionnement des éléments sur la fenêtre grâce à des coordonnées X (abscisse) et Y (ordonnée) en DIP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sz="2400" dirty="0">
                <a:latin typeface="Arial" pitchFamily="34"/>
              </a:rPr>
              <a:t>Propriétés : </a:t>
            </a:r>
            <a:r>
              <a:rPr lang="fr-FR" sz="2400" dirty="0" err="1">
                <a:latin typeface="Arial" pitchFamily="34"/>
              </a:rPr>
              <a:t>Canvas.Left</a:t>
            </a:r>
            <a:r>
              <a:rPr lang="fr-FR" sz="2400" dirty="0">
                <a:latin typeface="Arial" pitchFamily="34"/>
              </a:rPr>
              <a:t> et </a:t>
            </a:r>
            <a:r>
              <a:rPr lang="fr-FR" sz="2400" dirty="0" err="1">
                <a:latin typeface="Arial" pitchFamily="34"/>
              </a:rPr>
              <a:t>Canvas.Top</a:t>
            </a:r>
            <a:endParaRPr lang="fr-FR" sz="2400" dirty="0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r>
              <a:rPr lang="fr-FR" sz="2400" dirty="0"/>
              <a:t>Inconvénient : pas de redimensionnement automatique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</a:t>
            </a:r>
            <a:r>
              <a:rPr lang="fr-FR" b="1" dirty="0"/>
              <a:t>Border 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sz="2400" dirty="0"/>
              <a:t> Encadrer d’une bordure des </a:t>
            </a:r>
            <a:r>
              <a:rPr lang="fr-FR" sz="2400" dirty="0" err="1"/>
              <a:t>élements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756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C16760-A71C-4854-A55A-769301432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412459-B300-47AB-8A4B-8E13897A1C22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E37E14-0837-42BB-9C82-DE30E9C545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243968-4081-4C05-B84E-EA22F7F665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hangingPunct="1">
              <a:buClr>
                <a:srgbClr val="F20000"/>
              </a:buClr>
              <a:buSzPct val="55000"/>
            </a:pPr>
            <a:r>
              <a:rPr lang="fr-FR" b="1" dirty="0">
                <a:latin typeface="Arial" pitchFamily="34"/>
              </a:rPr>
              <a:t> Utiliser une </a:t>
            </a:r>
            <a:r>
              <a:rPr lang="fr-FR" b="1" dirty="0" err="1">
                <a:latin typeface="Arial" pitchFamily="34"/>
              </a:rPr>
              <a:t>Grid</a:t>
            </a:r>
            <a:r>
              <a:rPr lang="fr-FR" b="1" dirty="0">
                <a:latin typeface="Arial" pitchFamily="34"/>
              </a:rPr>
              <a:t> pour définir </a:t>
            </a:r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10969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EFBF568-5C91-4E2D-A882-3E7E0F86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558CDA-DF91-49F9-9629-5B4708BB3FCF}" type="slidenum">
              <a:t>26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FAA42-7C26-47F6-BE84-D10F5CF37B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12" y="2825345"/>
            <a:ext cx="9360000" cy="1279064"/>
          </a:xfrm>
        </p:spPr>
        <p:txBody>
          <a:bodyPr/>
          <a:lstStyle/>
          <a:p>
            <a:pPr lvl="0" algn="ctr">
              <a:buClr>
                <a:srgbClr val="F20000"/>
              </a:buClr>
              <a:buSzPct val="55000"/>
              <a:buNone/>
            </a:pPr>
            <a:r>
              <a:rPr lang="fr-FR" sz="4800" b="1" dirty="0" err="1">
                <a:solidFill>
                  <a:srgbClr val="FF0000"/>
                </a:solidFill>
              </a:rPr>
              <a:t>Evenements</a:t>
            </a:r>
            <a:endParaRPr lang="fr-F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76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E0F0BFD-4A07-4173-8DE4-DD4A3B894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380B13-830A-46F7-AA71-947EC7A96C32}" type="slidenum">
              <a:t>27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B6781-7B83-4086-BC6A-EF67EE998B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Boutons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5F789-6563-4E5C-93CD-42769C85E2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Button : </a:t>
            </a:r>
          </a:p>
          <a:p>
            <a:pPr lvl="0">
              <a:buClr>
                <a:srgbClr val="F20000"/>
              </a:buClr>
              <a:buSzPct val="55000"/>
              <a:buNone/>
            </a:pPr>
            <a:endParaRPr lang="fr-FR" dirty="0"/>
          </a:p>
          <a:p>
            <a:pPr lvl="4">
              <a:buClr>
                <a:srgbClr val="F20000"/>
              </a:buClr>
              <a:buSzPct val="55000"/>
            </a:pPr>
            <a:r>
              <a:rPr lang="fr-FR" dirty="0"/>
              <a:t> </a:t>
            </a:r>
            <a:r>
              <a:rPr lang="fr-FR" dirty="0" err="1"/>
              <a:t>RepeatButton</a:t>
            </a:r>
            <a:endParaRPr lang="fr-FR" dirty="0"/>
          </a:p>
          <a:p>
            <a:pPr lvl="4">
              <a:buClr>
                <a:srgbClr val="F20000"/>
              </a:buClr>
              <a:buSzPct val="55000"/>
            </a:pPr>
            <a:r>
              <a:rPr lang="fr-FR" dirty="0"/>
              <a:t> </a:t>
            </a:r>
            <a:r>
              <a:rPr lang="fr-FR" dirty="0" err="1"/>
              <a:t>Hyperlink</a:t>
            </a:r>
            <a:r>
              <a:rPr lang="fr-FR" dirty="0"/>
              <a:t>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C665-86D7-4E66-881D-2067CE6094B8}"/>
              </a:ext>
            </a:extLst>
          </p:cNvPr>
          <p:cNvSpPr/>
          <p:nvPr/>
        </p:nvSpPr>
        <p:spPr>
          <a:xfrm>
            <a:off x="2500169" y="2053900"/>
            <a:ext cx="6028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Click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Voir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8EF2B7-D877-4496-8872-AE9B7BE47A48}"/>
              </a:ext>
            </a:extLst>
          </p:cNvPr>
          <p:cNvSpPr/>
          <p:nvPr/>
        </p:nvSpPr>
        <p:spPr>
          <a:xfrm>
            <a:off x="360000" y="4360820"/>
            <a:ext cx="10072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="Lien"&gt;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Hyperlink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Click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GotoMathPage_Click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Cliquer ici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Hyperlink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855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36F47BE-056B-4642-84B9-39060609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buNone/>
              <a:tabLst/>
              <a:defRPr lang="fr-FR" sz="1400" kern="1200">
                <a:solidFill>
                  <a:schemeClr val="tx1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DACEA58B-206D-42DB-AA5D-0F2B33A491A3}" type="slidenum">
              <a:rPr lang="fr-FR" smtClean="0"/>
              <a:pPr lvl="0"/>
              <a:t>28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B39121-EEBE-4381-9264-E424FF0589DE}"/>
              </a:ext>
            </a:extLst>
          </p:cNvPr>
          <p:cNvSpPr txBox="1"/>
          <p:nvPr/>
        </p:nvSpPr>
        <p:spPr>
          <a:xfrm>
            <a:off x="540000" y="-518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Manipulation :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propriétés, événements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A05E26-5F83-423A-9738-9BE11AF68E9E}"/>
              </a:ext>
            </a:extLst>
          </p:cNvPr>
          <p:cNvSpPr txBox="1"/>
          <p:nvPr/>
        </p:nvSpPr>
        <p:spPr>
          <a:xfrm>
            <a:off x="648000" y="1518840"/>
            <a:ext cx="8820000" cy="51238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Chaque composant a des propriétés et événements à disposition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Par défaut les propriétés ont des valeurs standards (sauf : Name et Location), et les événements aucun délégué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35817F-F596-4E01-9B57-562C3166B7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4440" y="4031999"/>
            <a:ext cx="2995560" cy="291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04AF22-6847-4E82-B71C-F2115BDB06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25360" y="4031999"/>
            <a:ext cx="3014640" cy="29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37FF7625-8679-477E-9E6D-B9923BF1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buNone/>
              <a:tabLst/>
              <a:defRPr lang="fr-FR" sz="1400" kern="1200">
                <a:solidFill>
                  <a:schemeClr val="tx1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DACEA58B-206D-42DB-AA5D-0F2B33A491A3}" type="slidenum">
              <a:rPr lang="fr-FR" smtClean="0"/>
              <a:pPr lvl="0"/>
              <a:t>29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B357568-172A-4AC3-8814-A90EF67EAA4D}"/>
              </a:ext>
            </a:extLst>
          </p:cNvPr>
          <p:cNvSpPr txBox="1"/>
          <p:nvPr/>
        </p:nvSpPr>
        <p:spPr>
          <a:xfrm>
            <a:off x="540000" y="-518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Manipulation :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propriétés, événements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3B30F0B-17E8-4792-9097-1FE9172E93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0399" y="5413320"/>
            <a:ext cx="2305080" cy="74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8ACB24B1-BD3F-40D8-977C-239AC74A247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77119" y="1593719"/>
            <a:ext cx="1327320" cy="13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3B1D6CE8-8A4B-4EF2-AF8C-D87AFE3910B6}"/>
              </a:ext>
            </a:extLst>
          </p:cNvPr>
          <p:cNvSpPr/>
          <p:nvPr/>
        </p:nvSpPr>
        <p:spPr>
          <a:xfrm>
            <a:off x="7378920" y="2962079"/>
            <a:ext cx="1511279" cy="34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solidFill>
                  <a:srgbClr val="4D4D4D"/>
                </a:solidFill>
                <a:latin typeface="Arial" pitchFamily="18"/>
                <a:ea typeface="MS Gothic" pitchFamily="2"/>
                <a:cs typeface="Tahoma" pitchFamily="2"/>
              </a:rPr>
              <a:t>Listener 1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952934F6-8B2A-4281-BFEF-3531C5F7F535}"/>
              </a:ext>
            </a:extLst>
          </p:cNvPr>
          <p:cNvSpPr/>
          <p:nvPr/>
        </p:nvSpPr>
        <p:spPr>
          <a:xfrm flipH="1">
            <a:off x="5865480" y="2817719"/>
            <a:ext cx="1266840" cy="900001"/>
          </a:xfrm>
          <a:prstGeom prst="line">
            <a:avLst/>
          </a:prstGeom>
          <a:noFill/>
          <a:ln w="12600">
            <a:solidFill>
              <a:srgbClr val="4D4D4D"/>
            </a:solidFill>
            <a:prstDash val="solid"/>
            <a:miter/>
            <a:tailEnd type="arrow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05B4F17B-4A9E-4D6E-9C8E-BA1B55D04ED3}"/>
              </a:ext>
            </a:extLst>
          </p:cNvPr>
          <p:cNvSpPr/>
          <p:nvPr/>
        </p:nvSpPr>
        <p:spPr>
          <a:xfrm flipV="1">
            <a:off x="3345120" y="4617360"/>
            <a:ext cx="1620720" cy="1041480"/>
          </a:xfrm>
          <a:prstGeom prst="line">
            <a:avLst/>
          </a:prstGeom>
          <a:noFill/>
          <a:ln w="12600">
            <a:solidFill>
              <a:srgbClr val="4D4D4D"/>
            </a:solidFill>
            <a:prstDash val="solid"/>
            <a:miter/>
            <a:tailEnd type="arrow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FD2DE136-B0C4-4A15-ABCD-CF6F9C90CA5E}"/>
              </a:ext>
            </a:extLst>
          </p:cNvPr>
          <p:cNvSpPr/>
          <p:nvPr/>
        </p:nvSpPr>
        <p:spPr>
          <a:xfrm>
            <a:off x="825119" y="1656360"/>
            <a:ext cx="4451400" cy="3501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Pour intercepter un événement, un listener doit être associé au composant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Le listener est appelé lors de l'évènement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Il peut y avoir plusieurs listener pour un même événement sur un même composant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8D1EDEBC-682C-481D-8AB4-89A57EE11A0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21240" y="5532120"/>
            <a:ext cx="1344600" cy="13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FE9B984E-4FBA-4DD6-83BC-A19383EBF5E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086200" y="5797440"/>
            <a:ext cx="504719" cy="43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EFBF568-5C91-4E2D-A882-3E7E0F86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558CDA-DF91-49F9-9629-5B4708BB3FCF}" type="slidenum">
              <a:t>3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FAA42-7C26-47F6-BE84-D10F5CF37B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12" y="2825345"/>
            <a:ext cx="9360000" cy="1279064"/>
          </a:xfrm>
        </p:spPr>
        <p:txBody>
          <a:bodyPr/>
          <a:lstStyle/>
          <a:p>
            <a:pPr lvl="0" algn="ctr">
              <a:buClr>
                <a:srgbClr val="F20000"/>
              </a:buClr>
              <a:buSzPct val="55000"/>
              <a:buNone/>
            </a:pPr>
            <a:r>
              <a:rPr lang="fr-FR" sz="4800" b="1" dirty="0">
                <a:solidFill>
                  <a:srgbClr val="FF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98801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C16760-A71C-4854-A55A-769301432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412459-B300-47AB-8A4B-8E13897A1C22}" type="slidenum">
              <a:t>30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E37E14-0837-42BB-9C82-DE30E9C545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243968-4081-4C05-B84E-EA22F7F665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hangingPunct="1">
              <a:buClr>
                <a:srgbClr val="F20000"/>
              </a:buClr>
              <a:buSzPct val="55000"/>
            </a:pPr>
            <a:r>
              <a:rPr lang="fr-FR" b="1" dirty="0">
                <a:latin typeface="Arial" pitchFamily="34"/>
              </a:rPr>
              <a:t>Placer des élément dans une nouvelle </a:t>
            </a:r>
            <a:r>
              <a:rPr lang="fr-FR" b="1" dirty="0" err="1">
                <a:latin typeface="Arial" pitchFamily="34"/>
              </a:rPr>
              <a:t>fenetre</a:t>
            </a:r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93175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EFBF568-5C91-4E2D-A882-3E7E0F86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558CDA-DF91-49F9-9629-5B4708BB3FCF}" type="slidenum">
              <a:t>31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FAA42-7C26-47F6-BE84-D10F5CF37B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12" y="2825345"/>
            <a:ext cx="9360000" cy="1279064"/>
          </a:xfrm>
        </p:spPr>
        <p:txBody>
          <a:bodyPr/>
          <a:lstStyle/>
          <a:p>
            <a:pPr lvl="0" algn="ctr">
              <a:buClr>
                <a:srgbClr val="F20000"/>
              </a:buClr>
              <a:buSzPct val="55000"/>
              <a:buNone/>
            </a:pPr>
            <a:r>
              <a:rPr lang="fr-FR" sz="4800" b="1" dirty="0">
                <a:solidFill>
                  <a:srgbClr val="FF0000"/>
                </a:solidFill>
              </a:rPr>
              <a:t>Formulaires</a:t>
            </a:r>
          </a:p>
        </p:txBody>
      </p:sp>
    </p:spTree>
    <p:extLst>
      <p:ext uri="{BB962C8B-B14F-4D97-AF65-F5344CB8AC3E}">
        <p14:creationId xmlns:p14="http://schemas.microsoft.com/office/powerpoint/2010/main" val="369646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38F4D45-C756-40D5-91AD-581A155E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5A3AA8-CEC5-4804-8167-C0A05F744ECB}" type="slidenum">
              <a:t>32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BB1669-AAC4-4D7B-9E8E-F197387565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Formulaires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D94C4-6F10-4C2E-806A-F719CDF594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b="1" dirty="0">
                <a:latin typeface="Arial" pitchFamily="34"/>
              </a:rPr>
              <a:t>Textes</a:t>
            </a:r>
            <a:r>
              <a:rPr lang="fr-FR" dirty="0">
                <a:latin typeface="Arial" pitchFamily="34"/>
              </a:rPr>
              <a:t> : </a:t>
            </a:r>
            <a:r>
              <a:rPr lang="fr-FR" dirty="0" err="1">
                <a:latin typeface="Arial" pitchFamily="34"/>
              </a:rPr>
              <a:t>TextBox</a:t>
            </a:r>
            <a:r>
              <a:rPr lang="fr-FR" dirty="0">
                <a:latin typeface="Arial" pitchFamily="34"/>
              </a:rPr>
              <a:t>, </a:t>
            </a:r>
            <a:r>
              <a:rPr lang="fr-FR" dirty="0" err="1">
                <a:latin typeface="Arial" pitchFamily="34"/>
              </a:rPr>
              <a:t>RichTextBox</a:t>
            </a:r>
            <a:r>
              <a:rPr lang="fr-FR" dirty="0">
                <a:latin typeface="Arial" pitchFamily="34"/>
              </a:rPr>
              <a:t>, </a:t>
            </a:r>
            <a:r>
              <a:rPr lang="fr-FR" dirty="0" err="1">
                <a:latin typeface="Arial" pitchFamily="34"/>
              </a:rPr>
              <a:t>PasswordBox</a:t>
            </a:r>
            <a:endParaRPr lang="fr-FR" dirty="0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r>
              <a:rPr lang="fr-FR" b="1" dirty="0" err="1">
                <a:latin typeface="Arial" pitchFamily="34"/>
              </a:rPr>
              <a:t>Selection</a:t>
            </a:r>
            <a:r>
              <a:rPr lang="fr-FR" b="1" dirty="0">
                <a:latin typeface="Arial" pitchFamily="34"/>
              </a:rPr>
              <a:t> </a:t>
            </a:r>
            <a:r>
              <a:rPr lang="fr-FR" dirty="0">
                <a:latin typeface="Arial" pitchFamily="34"/>
              </a:rPr>
              <a:t>: </a:t>
            </a:r>
            <a:r>
              <a:rPr lang="fr-FR" dirty="0" err="1">
                <a:latin typeface="Arial" pitchFamily="34"/>
              </a:rPr>
              <a:t>CheckBox</a:t>
            </a:r>
            <a:r>
              <a:rPr lang="fr-FR" dirty="0">
                <a:latin typeface="Arial" pitchFamily="34"/>
              </a:rPr>
              <a:t>, </a:t>
            </a:r>
            <a:r>
              <a:rPr lang="fr-FR" dirty="0" err="1">
                <a:latin typeface="Arial" pitchFamily="34"/>
              </a:rPr>
              <a:t>ComboBox</a:t>
            </a:r>
            <a:r>
              <a:rPr lang="fr-FR" dirty="0">
                <a:latin typeface="Arial" pitchFamily="34"/>
              </a:rPr>
              <a:t>, </a:t>
            </a:r>
            <a:r>
              <a:rPr lang="fr-FR" dirty="0" err="1">
                <a:latin typeface="Arial" pitchFamily="34"/>
              </a:rPr>
              <a:t>ListBox</a:t>
            </a:r>
            <a:r>
              <a:rPr lang="fr-FR" dirty="0">
                <a:latin typeface="Arial" pitchFamily="34"/>
              </a:rPr>
              <a:t>, </a:t>
            </a:r>
            <a:r>
              <a:rPr lang="fr-FR" dirty="0" err="1">
                <a:latin typeface="Arial" pitchFamily="34"/>
              </a:rPr>
              <a:t>RadioButton</a:t>
            </a:r>
            <a:r>
              <a:rPr lang="fr-FR" dirty="0">
                <a:latin typeface="Arial" pitchFamily="34"/>
              </a:rPr>
              <a:t>, </a:t>
            </a:r>
            <a:r>
              <a:rPr lang="fr-FR" dirty="0" err="1">
                <a:latin typeface="Arial" pitchFamily="34"/>
              </a:rPr>
              <a:t>Slider</a:t>
            </a:r>
            <a:endParaRPr lang="fr-FR" dirty="0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8C6F0-302A-4628-83E6-BFB0C5AC1E45}"/>
              </a:ext>
            </a:extLst>
          </p:cNvPr>
          <p:cNvSpPr/>
          <p:nvPr/>
        </p:nvSpPr>
        <p:spPr>
          <a:xfrm>
            <a:off x="2302741" y="4309003"/>
            <a:ext cx="50387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="Nom"&gt;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IsSelected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Toto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Titi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Tata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A947C-7194-4FDD-A020-EFCD5B61874B}"/>
              </a:ext>
            </a:extLst>
          </p:cNvPr>
          <p:cNvSpPr/>
          <p:nvPr/>
        </p:nvSpPr>
        <p:spPr>
          <a:xfrm>
            <a:off x="3210123" y="241050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91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38F4D45-C756-40D5-91AD-581A155E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5A3AA8-CEC5-4804-8167-C0A05F744ECB}" type="slidenum">
              <a:t>33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BB1669-AAC4-4D7B-9E8E-F197387565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Récupération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D94C4-6F10-4C2E-806A-F719CDF594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b="1" dirty="0">
                <a:latin typeface="Arial" pitchFamily="34"/>
              </a:rPr>
              <a:t>Textes</a:t>
            </a:r>
            <a:r>
              <a:rPr lang="fr-FR" dirty="0">
                <a:latin typeface="Arial" pitchFamily="34"/>
              </a:rPr>
              <a:t> :</a:t>
            </a:r>
          </a:p>
          <a:p>
            <a:pPr lvl="0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r>
              <a:rPr lang="fr-FR" b="1" dirty="0" err="1">
                <a:latin typeface="Arial" pitchFamily="34"/>
              </a:rPr>
              <a:t>Selection</a:t>
            </a:r>
            <a:r>
              <a:rPr lang="fr-FR" b="1" dirty="0">
                <a:latin typeface="Arial" pitchFamily="34"/>
              </a:rPr>
              <a:t> : </a:t>
            </a:r>
          </a:p>
          <a:p>
            <a:pPr lvl="3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 lvl="0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92CF5A-6B39-4515-89AA-38B751B03181}"/>
              </a:ext>
            </a:extLst>
          </p:cNvPr>
          <p:cNvSpPr/>
          <p:nvPr/>
        </p:nvSpPr>
        <p:spPr>
          <a:xfrm>
            <a:off x="2534789" y="2306699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Prenom.Text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6D355-BFF9-4E3E-9067-2475637BA2C4}"/>
              </a:ext>
            </a:extLst>
          </p:cNvPr>
          <p:cNvSpPr/>
          <p:nvPr/>
        </p:nvSpPr>
        <p:spPr>
          <a:xfrm>
            <a:off x="2534789" y="4698978"/>
            <a:ext cx="7433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(String)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Nom.SelectedValue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444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C16760-A71C-4854-A55A-769301432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412459-B300-47AB-8A4B-8E13897A1C22}" type="slidenum">
              <a:t>34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E37E14-0837-42BB-9C82-DE30E9C545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243968-4081-4C05-B84E-EA22F7F665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hangingPunct="1">
              <a:buClr>
                <a:srgbClr val="F20000"/>
              </a:buClr>
              <a:buSzPct val="55000"/>
            </a:pPr>
            <a:r>
              <a:rPr lang="fr-FR" b="1" dirty="0">
                <a:latin typeface="Arial" pitchFamily="34"/>
              </a:rPr>
              <a:t>Réaliser un annuaire</a:t>
            </a:r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36197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EFBF568-5C91-4E2D-A882-3E7E0F86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558CDA-DF91-49F9-9629-5B4708BB3FCF}" type="slidenum">
              <a:t>35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FAA42-7C26-47F6-BE84-D10F5CF37B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12" y="2825345"/>
            <a:ext cx="9360000" cy="1279064"/>
          </a:xfrm>
        </p:spPr>
        <p:txBody>
          <a:bodyPr/>
          <a:lstStyle/>
          <a:p>
            <a:pPr lvl="0" algn="ctr">
              <a:buClr>
                <a:srgbClr val="F20000"/>
              </a:buClr>
              <a:buSzPct val="55000"/>
              <a:buNone/>
            </a:pPr>
            <a:r>
              <a:rPr lang="fr-FR" sz="4800" b="1" dirty="0">
                <a:solidFill>
                  <a:srgbClr val="FF0000"/>
                </a:solidFill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2436174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62F9600-5B0C-495F-9A00-65A94019CE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CDE4E4-8946-48D7-950A-55347E62550B}" type="slidenum">
              <a:t>36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3A626C-3EC5-40FF-A56C-6964E5E80A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Styles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DB90BD-8FFC-4680-921D-E00E267F12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/>
              <a:t>Définition de ressource statique / dynamique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Définition de styles applicable à divers contrôles              (on peut spécifier le type du contrôle)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Attribut TargetType pour restreindre les objets auxquels appliquer des styles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Héritage de styles et redéfinition de propriétés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/>
              <a:t>Utilisation d'un style</a:t>
            </a:r>
          </a:p>
        </p:txBody>
      </p:sp>
    </p:spTree>
    <p:extLst>
      <p:ext uri="{BB962C8B-B14F-4D97-AF65-F5344CB8AC3E}">
        <p14:creationId xmlns:p14="http://schemas.microsoft.com/office/powerpoint/2010/main" val="1070292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62F9600-5B0C-495F-9A00-65A94019CE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CDE4E4-8946-48D7-950A-55347E62550B}" type="slidenum">
              <a:t>37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3A626C-3EC5-40FF-A56C-6964E5E80A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Styles : </a:t>
            </a:r>
            <a:r>
              <a:rPr lang="fr-FR" dirty="0" err="1"/>
              <a:t>Selecteurs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DB90BD-8FFC-4680-921D-E00E267F12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Par type :</a:t>
            </a:r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Par clé : </a:t>
            </a:r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02BDB-3EC8-4D34-AD5B-B92569F2F38E}"/>
              </a:ext>
            </a:extLst>
          </p:cNvPr>
          <p:cNvSpPr/>
          <p:nvPr/>
        </p:nvSpPr>
        <p:spPr>
          <a:xfrm>
            <a:off x="1907886" y="2237518"/>
            <a:ext cx="63217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SFMono-Regular"/>
              </a:rPr>
              <a:t>&lt;Style </a:t>
            </a:r>
            <a:r>
              <a:rPr lang="en-US" dirty="0" err="1">
                <a:solidFill>
                  <a:srgbClr val="FF0000"/>
                </a:solidFill>
                <a:latin typeface="SFMono-Regular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TextBlock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SFMono-Regular"/>
              </a:rPr>
              <a:t>	&lt;Setter </a:t>
            </a:r>
            <a:r>
              <a:rPr lang="en-US" dirty="0">
                <a:solidFill>
                  <a:srgbClr val="FF0000"/>
                </a:solidFill>
                <a:latin typeface="SFMono-Regular"/>
              </a:rPr>
              <a:t>Property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"Foreground"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"Gray"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SFMono-Regular"/>
              </a:rPr>
              <a:t>	&lt;Setter </a:t>
            </a:r>
            <a:r>
              <a:rPr lang="en-US" dirty="0">
                <a:solidFill>
                  <a:srgbClr val="FF0000"/>
                </a:solidFill>
                <a:latin typeface="SFMono-Regular"/>
              </a:rPr>
              <a:t>Property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FontSize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"24"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 /&gt;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&lt;/Style&gt;</a:t>
            </a:r>
          </a:p>
          <a:p>
            <a:endParaRPr lang="fr-FR" dirty="0">
              <a:solidFill>
                <a:srgbClr val="0000FF"/>
              </a:solidFill>
              <a:latin typeface="SFMono-Regular"/>
            </a:endParaRPr>
          </a:p>
          <a:p>
            <a:endParaRPr lang="en-US" dirty="0">
              <a:solidFill>
                <a:srgbClr val="0000FF"/>
              </a:solidFill>
              <a:latin typeface="SFMono-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21CB3-780A-499F-A129-CBC1665856E9}"/>
              </a:ext>
            </a:extLst>
          </p:cNvPr>
          <p:cNvSpPr/>
          <p:nvPr/>
        </p:nvSpPr>
        <p:spPr>
          <a:xfrm>
            <a:off x="1710460" y="4609362"/>
            <a:ext cx="9979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SFMono-Regular"/>
              </a:rPr>
              <a:t>&lt;Style </a:t>
            </a:r>
            <a:r>
              <a:rPr lang="en-US" dirty="0">
                <a:solidFill>
                  <a:srgbClr val="FF0000"/>
                </a:solidFill>
                <a:latin typeface="SFMono-Regular"/>
              </a:rPr>
              <a:t>x:Key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“Danger"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FMono-Regular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TextBlock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&lt;Setter </a:t>
            </a:r>
            <a:r>
              <a:rPr lang="en-US" dirty="0">
                <a:solidFill>
                  <a:srgbClr val="FF0000"/>
                </a:solidFill>
                <a:latin typeface="SFMono-Regular"/>
              </a:rPr>
              <a:t>Property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"Foreground"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“Red"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&lt;Setter </a:t>
            </a:r>
            <a:r>
              <a:rPr lang="en-US" dirty="0">
                <a:solidFill>
                  <a:srgbClr val="FF0000"/>
                </a:solidFill>
                <a:latin typeface="SFMono-Regular"/>
              </a:rPr>
              <a:t>Property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FontSize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"24"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SFMono-Regular"/>
              </a:rPr>
              <a:t>&lt;/Style&gt;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C9C1A-3885-4F2A-9569-E55D91215F28}"/>
              </a:ext>
            </a:extLst>
          </p:cNvPr>
          <p:cNvSpPr/>
          <p:nvPr/>
        </p:nvSpPr>
        <p:spPr>
          <a:xfrm>
            <a:off x="1710460" y="6057877"/>
            <a:ext cx="825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FF0000"/>
                </a:solidFill>
                <a:latin typeface="SFMono-Regular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"{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StaticResource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 Danger}"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Erreur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!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en-US" dirty="0">
                <a:solidFill>
                  <a:srgbClr val="0000FF"/>
                </a:solidFill>
                <a:latin typeface="SFMono-Regular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370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62F9600-5B0C-495F-9A00-65A94019CE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CDE4E4-8946-48D7-950A-55347E62550B}" type="slidenum">
              <a:t>38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3A626C-3EC5-40FF-A56C-6964E5E80A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Styles : Triggers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DB90BD-8FFC-4680-921D-E00E267F12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Par style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091C7-09FC-40CB-98C4-4D89F2F2DE18}"/>
              </a:ext>
            </a:extLst>
          </p:cNvPr>
          <p:cNvSpPr/>
          <p:nvPr/>
        </p:nvSpPr>
        <p:spPr>
          <a:xfrm>
            <a:off x="0" y="2348676"/>
            <a:ext cx="10246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Text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 Texte parfaitement normal"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FontSize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"28"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HorizontalAlignment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"Center"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VerticalAlignment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"Center"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TextBlock.Style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&lt;Style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TargetType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TextBlock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	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&lt;Setter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Property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Foreground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"Blue"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&gt;&lt;/Setter&gt;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	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Style.Triggers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		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&lt;Trigger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Property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IsMouseOver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True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			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&lt;Setter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Property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Foreground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"Red"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			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&lt;Setter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Property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TextDecorations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Underline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FF"/>
                </a:solidFill>
                <a:latin typeface="SFMono-Regular"/>
              </a:rPr>
              <a:t>				&lt;/Trigger&gt;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	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Style.Triggers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&lt;/Style&gt;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TextBlock.Style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543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EFBF568-5C91-4E2D-A882-3E7E0F86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558CDA-DF91-49F9-9629-5B4708BB3FCF}" type="slidenum">
              <a:t>39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FAA42-7C26-47F6-BE84-D10F5CF37B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12" y="2825345"/>
            <a:ext cx="9360000" cy="1279064"/>
          </a:xfrm>
        </p:spPr>
        <p:txBody>
          <a:bodyPr/>
          <a:lstStyle/>
          <a:p>
            <a:pPr lvl="0" algn="ctr">
              <a:buClr>
                <a:srgbClr val="F20000"/>
              </a:buClr>
              <a:buSzPct val="55000"/>
              <a:buNone/>
            </a:pPr>
            <a:r>
              <a:rPr lang="fr-FR" sz="4800" b="1" dirty="0">
                <a:solidFill>
                  <a:srgbClr val="FF0000"/>
                </a:solidFill>
              </a:rPr>
              <a:t>Data-Binding</a:t>
            </a:r>
          </a:p>
        </p:txBody>
      </p:sp>
    </p:spTree>
    <p:extLst>
      <p:ext uri="{BB962C8B-B14F-4D97-AF65-F5344CB8AC3E}">
        <p14:creationId xmlns:p14="http://schemas.microsoft.com/office/powerpoint/2010/main" val="315065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F73A916-DEB0-4AFD-BFF6-1F251DF45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42B0DA-1C8D-4958-B238-B80BF1C65303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03078-82EB-4333-927D-72C39B98B2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Rappels POO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CBA5F2-3F32-45F9-A8A8-E8D77776E7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hangingPunct="1">
              <a:buClr>
                <a:srgbClr val="F20000"/>
              </a:buClr>
              <a:buSzPct val="55000"/>
            </a:pPr>
            <a:r>
              <a:rPr lang="fr-FR" dirty="0">
                <a:latin typeface="Arial" pitchFamily="34"/>
              </a:rPr>
              <a:t> Héritage</a:t>
            </a:r>
          </a:p>
          <a:p>
            <a:pPr lvl="0" hangingPunct="1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 lvl="0" hangingPunct="1">
              <a:buClr>
                <a:srgbClr val="F20000"/>
              </a:buClr>
              <a:buSzPct val="55000"/>
            </a:pPr>
            <a:r>
              <a:rPr lang="fr-FR" dirty="0">
                <a:latin typeface="Arial" pitchFamily="34"/>
              </a:rPr>
              <a:t> Encapsulation</a:t>
            </a:r>
          </a:p>
          <a:p>
            <a:pPr lvl="0" hangingPunct="1">
              <a:buClr>
                <a:srgbClr val="F20000"/>
              </a:buClr>
              <a:buSzPct val="55000"/>
            </a:pPr>
            <a:endParaRPr lang="fr-FR" dirty="0">
              <a:latin typeface="Arial" pitchFamily="34"/>
            </a:endParaRPr>
          </a:p>
          <a:p>
            <a:pPr lvl="0" hangingPunct="1">
              <a:buClr>
                <a:srgbClr val="F20000"/>
              </a:buClr>
              <a:buSzPct val="55000"/>
            </a:pP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</a:rPr>
              <a:t> Classe Partielle</a:t>
            </a:r>
          </a:p>
          <a:p>
            <a:pPr lvl="0" hangingPunct="1">
              <a:buClr>
                <a:srgbClr val="F20000"/>
              </a:buClr>
              <a:buSzPct val="55000"/>
            </a:pPr>
            <a:endParaRPr lang="fr-FR" dirty="0">
              <a:solidFill>
                <a:srgbClr val="000000"/>
              </a:solidFill>
              <a:latin typeface="Arial" pitchFamily="34"/>
              <a:ea typeface="Microsoft YaHei" pitchFamily="2"/>
            </a:endParaRPr>
          </a:p>
          <a:p>
            <a:pPr lvl="0" hangingPunct="1">
              <a:buClr>
                <a:srgbClr val="F20000"/>
              </a:buClr>
              <a:buSzPct val="55000"/>
            </a:pPr>
            <a:endParaRPr lang="fr-FR" dirty="0">
              <a:solidFill>
                <a:srgbClr val="000000"/>
              </a:solidFill>
              <a:latin typeface="Arial" pitchFamily="34"/>
              <a:ea typeface="Microsoft YaHei" pitchFamily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1D7230C-02D9-41D0-B579-F308BD351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FFD3A5-BF30-4BBA-8508-EDFA7D616F99}" type="slidenum">
              <a:t>40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2E3DBF-5564-4422-810E-4C53BCA524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DataBinding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88F8B7-3FBB-4825-B903-5831AEFDDB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Liaison données – contrôles (source/cible)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Modes : </a:t>
            </a:r>
            <a:r>
              <a:rPr lang="fr-FR" dirty="0" err="1"/>
              <a:t>TwoWay</a:t>
            </a:r>
            <a:r>
              <a:rPr lang="fr-FR" dirty="0"/>
              <a:t>, </a:t>
            </a:r>
            <a:r>
              <a:rPr lang="fr-FR" dirty="0" err="1"/>
              <a:t>OneWay</a:t>
            </a:r>
            <a:r>
              <a:rPr lang="fr-FR" dirty="0"/>
              <a:t>, </a:t>
            </a:r>
            <a:r>
              <a:rPr lang="fr-FR" dirty="0" err="1"/>
              <a:t>OneTime</a:t>
            </a:r>
            <a:r>
              <a:rPr lang="fr-FR" dirty="0"/>
              <a:t>, </a:t>
            </a:r>
            <a:r>
              <a:rPr lang="fr-FR" dirty="0" err="1"/>
              <a:t>OneWayToSource</a:t>
            </a:r>
            <a:r>
              <a:rPr lang="fr-FR" dirty="0"/>
              <a:t>, Default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sz="1800" dirty="0">
                <a:hlinkClick r:id="rId3"/>
              </a:rPr>
              <a:t>http://msdn.microsoft.com/fr-fr/library/system.windows.data.bindingmode(v=vs.100).aspx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 err="1"/>
              <a:t>DataContext</a:t>
            </a:r>
            <a:r>
              <a:rPr lang="fr-FR" dirty="0"/>
              <a:t> : </a:t>
            </a:r>
            <a:r>
              <a:rPr lang="fr-FR" dirty="0" err="1"/>
              <a:t>Xaml</a:t>
            </a:r>
            <a:r>
              <a:rPr lang="fr-FR" dirty="0"/>
              <a:t> / code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Gestion du comportement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Gestion du </a:t>
            </a:r>
            <a:r>
              <a:rPr lang="fr-FR" dirty="0" err="1"/>
              <a:t>template</a:t>
            </a: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34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1D7230C-02D9-41D0-B579-F308BD351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FFD3A5-BF30-4BBA-8508-EDFA7D616F99}" type="slidenum">
              <a:t>41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2E3DBF-5564-4422-810E-4C53BCA524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 err="1"/>
              <a:t>DataBinding</a:t>
            </a:r>
            <a:r>
              <a:rPr lang="fr-FR" dirty="0"/>
              <a:t> : simple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88F8B7-3FBB-4825-B903-5831AEFDDB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Interne : </a:t>
            </a:r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AB824-AD56-4D0D-BFB6-D016CE401454}"/>
              </a:ext>
            </a:extLst>
          </p:cNvPr>
          <p:cNvSpPr/>
          <p:nvPr/>
        </p:nvSpPr>
        <p:spPr>
          <a:xfrm>
            <a:off x="993707" y="2163371"/>
            <a:ext cx="88020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StackPanel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Margin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"10"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TextBox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FF0000"/>
                </a:solidFill>
                <a:latin typeface="SFMono-Regular"/>
              </a:rPr>
              <a:t>Name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txtValue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WrapPanel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Margin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"0,10"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Text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"Value: 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FontWeight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"Bold"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SFMono-Regular"/>
              </a:rPr>
              <a:t>	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SFMono-Regular"/>
              </a:rPr>
              <a:t>Text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"{Binding Path=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Text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, 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ElementName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=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txtValue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}"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	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WrapPanel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fr-FR" dirty="0" err="1">
                <a:solidFill>
                  <a:srgbClr val="0000FF"/>
                </a:solidFill>
                <a:latin typeface="SFMono-Regular"/>
              </a:rPr>
              <a:t>StackPanel</a:t>
            </a:r>
            <a:r>
              <a:rPr lang="fr-FR" dirty="0">
                <a:solidFill>
                  <a:srgbClr val="0000FF"/>
                </a:solidFill>
                <a:latin typeface="SFMono-Regular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668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1D7230C-02D9-41D0-B579-F308BD351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FFD3A5-BF30-4BBA-8508-EDFA7D616F99}" type="slidenum">
              <a:t>42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2E3DBF-5564-4422-810E-4C53BCA524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 err="1"/>
              <a:t>DataBinding</a:t>
            </a:r>
            <a:r>
              <a:rPr lang="fr-FR" dirty="0"/>
              <a:t> : </a:t>
            </a:r>
            <a:r>
              <a:rPr lang="fr-FR" dirty="0" err="1"/>
              <a:t>Datacontext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88F8B7-3FBB-4825-B903-5831AEFDDB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Binding simple avec </a:t>
            </a:r>
            <a:r>
              <a:rPr lang="fr-FR" dirty="0" err="1"/>
              <a:t>datacontext</a:t>
            </a:r>
            <a:r>
              <a:rPr lang="fr-FR" dirty="0"/>
              <a:t> : </a:t>
            </a:r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6CCEA-24CE-4967-832B-DE0B5DC64C90}"/>
              </a:ext>
            </a:extLst>
          </p:cNvPr>
          <p:cNvSpPr/>
          <p:nvPr/>
        </p:nvSpPr>
        <p:spPr>
          <a:xfrm>
            <a:off x="612130" y="2418604"/>
            <a:ext cx="8843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Nom :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Nom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Prénom :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Prenom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3E986-67A3-482D-B1AF-73A8C7EEF39A}"/>
              </a:ext>
            </a:extLst>
          </p:cNvPr>
          <p:cNvSpPr/>
          <p:nvPr/>
        </p:nvSpPr>
        <p:spPr>
          <a:xfrm>
            <a:off x="1577367" y="3340578"/>
            <a:ext cx="7877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.DataContext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Person() { Nom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"Aldaitz"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"Thomas"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5543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1D7230C-02D9-41D0-B579-F308BD351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FFD3A5-BF30-4BBA-8508-EDFA7D616F99}" type="slidenum">
              <a:t>43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2E3DBF-5564-4422-810E-4C53BCA524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 err="1"/>
              <a:t>DataBinding</a:t>
            </a:r>
            <a:r>
              <a:rPr lang="fr-FR" dirty="0"/>
              <a:t> : </a:t>
            </a:r>
            <a:r>
              <a:rPr lang="fr-FR" dirty="0" err="1"/>
              <a:t>Datatrigger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88F8B7-3FBB-4825-B903-5831AEFDDB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Trigger avec binding : </a:t>
            </a:r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endParaRPr lang="fr-FR" dirty="0"/>
          </a:p>
          <a:p>
            <a:pPr lvl="2">
              <a:buClr>
                <a:srgbClr val="F20000"/>
              </a:buClr>
              <a:buSzPct val="55000"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9F6D3-75A5-49FA-BA58-0DF2F876C6F0}"/>
              </a:ext>
            </a:extLst>
          </p:cNvPr>
          <p:cNvSpPr/>
          <p:nvPr/>
        </p:nvSpPr>
        <p:spPr>
          <a:xfrm>
            <a:off x="487869" y="2203981"/>
            <a:ext cx="95218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SFMono-Regular"/>
              </a:rPr>
              <a:t>StackPanel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SFMono-Regular"/>
              </a:rPr>
              <a:t>HorizontalAlignment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"Center"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SFMono-Regular"/>
              </a:rPr>
              <a:t>VerticalAlignment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"Center"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SFMono-Regular"/>
              </a:rPr>
              <a:t>CheckBox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SFMono-Regular"/>
              </a:rPr>
              <a:t>Name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 err="1">
                <a:solidFill>
                  <a:srgbClr val="A31515"/>
                </a:solidFill>
                <a:latin typeface="SFMono-Regular"/>
              </a:rPr>
              <a:t>cbSample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SFMono-Regular"/>
              </a:rPr>
              <a:t>Content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"Hello, world?"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SFMono-Regular"/>
              </a:rPr>
              <a:t>HorizontalAlignment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"Center"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SFMono-Regular"/>
              </a:rPr>
              <a:t>Margin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"0,20,0,0"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SFMono-Regular"/>
              </a:rPr>
              <a:t>FontSize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"48"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	</a:t>
            </a:r>
          </a:p>
          <a:p>
            <a:r>
              <a:rPr lang="fr-FR" sz="1600" dirty="0">
                <a:solidFill>
                  <a:srgbClr val="000000"/>
                </a:solidFill>
                <a:latin typeface="SFMono-Regular"/>
              </a:rPr>
              <a:t>	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SFMono-Regular"/>
              </a:rPr>
              <a:t>TextBlock.Style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SFMono-Regular"/>
              </a:rPr>
              <a:t>		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&lt;Style </a:t>
            </a:r>
            <a:r>
              <a:rPr lang="fr-FR" sz="1600" dirty="0" err="1">
                <a:solidFill>
                  <a:srgbClr val="FF0000"/>
                </a:solidFill>
                <a:latin typeface="SFMono-Regular"/>
              </a:rPr>
              <a:t>TargetType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 err="1">
                <a:solidFill>
                  <a:srgbClr val="A31515"/>
                </a:solidFill>
                <a:latin typeface="SFMono-Regular"/>
              </a:rPr>
              <a:t>TextBlock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SFMono-Regular"/>
              </a:rPr>
              <a:t>			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&lt;Setter </a:t>
            </a:r>
            <a:r>
              <a:rPr lang="fr-FR" sz="1600" dirty="0" err="1">
                <a:solidFill>
                  <a:srgbClr val="FF0000"/>
                </a:solidFill>
                <a:latin typeface="SFMono-Regular"/>
              </a:rPr>
              <a:t>Property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 err="1">
                <a:solidFill>
                  <a:srgbClr val="A31515"/>
                </a:solidFill>
                <a:latin typeface="SFMono-Regular"/>
              </a:rPr>
              <a:t>Text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"No"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SFMono-Regular"/>
              </a:rPr>
              <a:t>			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&lt;Setter </a:t>
            </a:r>
            <a:r>
              <a:rPr lang="fr-FR" sz="1600" dirty="0" err="1">
                <a:solidFill>
                  <a:srgbClr val="FF0000"/>
                </a:solidFill>
                <a:latin typeface="SFMono-Regular"/>
              </a:rPr>
              <a:t>Property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 err="1">
                <a:solidFill>
                  <a:srgbClr val="A31515"/>
                </a:solidFill>
                <a:latin typeface="SFMono-Regular"/>
              </a:rPr>
              <a:t>Foreground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"Red"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					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SFMono-Regular"/>
              </a:rPr>
              <a:t>Style.Triggers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SFMono-Regular"/>
              </a:rPr>
              <a:t>				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SFMono-Regular"/>
              </a:rPr>
              <a:t>DataTrigger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SFMono-Regular"/>
              </a:rPr>
              <a:t>Binding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"{Binding </a:t>
            </a:r>
            <a:r>
              <a:rPr lang="fr-FR" sz="1600" dirty="0" err="1">
                <a:solidFill>
                  <a:srgbClr val="A31515"/>
                </a:solidFill>
                <a:latin typeface="SFMono-Regular"/>
              </a:rPr>
              <a:t>ElementName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=</a:t>
            </a:r>
            <a:r>
              <a:rPr lang="fr-FR" sz="1600" dirty="0" err="1">
                <a:solidFill>
                  <a:srgbClr val="A31515"/>
                </a:solidFill>
                <a:latin typeface="SFMono-Regular"/>
              </a:rPr>
              <a:t>cbSample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, Path=</a:t>
            </a:r>
            <a:r>
              <a:rPr lang="fr-FR" sz="1600" dirty="0" err="1">
                <a:solidFill>
                  <a:srgbClr val="A31515"/>
                </a:solidFill>
                <a:latin typeface="SFMono-Regular"/>
              </a:rPr>
              <a:t>IsChecked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}"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 err="1">
                <a:solidFill>
                  <a:srgbClr val="A31515"/>
                </a:solidFill>
                <a:latin typeface="SFMono-Regular"/>
              </a:rPr>
              <a:t>True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&gt;</a:t>
            </a:r>
          </a:p>
          <a:p>
            <a:r>
              <a:rPr lang="fr-FR" sz="1600" dirty="0">
                <a:solidFill>
                  <a:srgbClr val="0000FF"/>
                </a:solidFill>
                <a:latin typeface="SFMono-Regular"/>
              </a:rPr>
              <a:t>					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&lt;Setter </a:t>
            </a:r>
            <a:r>
              <a:rPr lang="fr-FR" sz="1600" dirty="0" err="1">
                <a:solidFill>
                  <a:srgbClr val="FF0000"/>
                </a:solidFill>
                <a:latin typeface="SFMono-Regular"/>
              </a:rPr>
              <a:t>Property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 err="1">
                <a:solidFill>
                  <a:srgbClr val="A31515"/>
                </a:solidFill>
                <a:latin typeface="SFMono-Regular"/>
              </a:rPr>
              <a:t>Text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"Yes!"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SFMono-Regular"/>
              </a:rPr>
              <a:t>				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&lt;Setter </a:t>
            </a:r>
            <a:r>
              <a:rPr lang="fr-FR" sz="1600" dirty="0" err="1">
                <a:solidFill>
                  <a:srgbClr val="FF0000"/>
                </a:solidFill>
                <a:latin typeface="SFMono-Regular"/>
              </a:rPr>
              <a:t>Property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 err="1">
                <a:solidFill>
                  <a:srgbClr val="A31515"/>
                </a:solidFill>
                <a:latin typeface="SFMono-Regular"/>
              </a:rPr>
              <a:t>Foreground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SFMono-Regular"/>
              </a:rPr>
              <a:t>Value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=</a:t>
            </a:r>
            <a:r>
              <a:rPr lang="fr-FR" sz="1600" dirty="0">
                <a:solidFill>
                  <a:srgbClr val="A31515"/>
                </a:solidFill>
                <a:latin typeface="SFMono-Regular"/>
              </a:rPr>
              <a:t>"Green"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 /&gt;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				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SFMono-Regular"/>
              </a:rPr>
              <a:t>DataTrigger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&gt;</a:t>
            </a:r>
          </a:p>
          <a:p>
            <a:r>
              <a:rPr lang="fr-FR" sz="1600" dirty="0">
                <a:solidFill>
                  <a:srgbClr val="0000FF"/>
                </a:solidFill>
                <a:latin typeface="SFMono-Regular"/>
              </a:rPr>
              <a:t>				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SFMono-Regular"/>
              </a:rPr>
              <a:t>Style.Triggers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SFMono-Regular"/>
              </a:rPr>
              <a:t>		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&lt;/Style&gt;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SFMono-Regular"/>
              </a:rPr>
              <a:t>	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SFMono-Regular"/>
              </a:rPr>
              <a:t>TextBlock.Style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SFMono-Regular"/>
              </a:rPr>
              <a:t>TextBlock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fr-FR" sz="1600" dirty="0">
                <a:solidFill>
                  <a:srgbClr val="0000FF"/>
                </a:solidFill>
                <a:latin typeface="SFMono-Regular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SFMono-Regular"/>
              </a:rPr>
              <a:t>StackPanel</a:t>
            </a:r>
            <a:r>
              <a:rPr lang="fr-FR" sz="1600" dirty="0">
                <a:solidFill>
                  <a:srgbClr val="0000FF"/>
                </a:solidFill>
                <a:latin typeface="SFMono-Regular"/>
              </a:rPr>
              <a:t>&gt;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17940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EFBF568-5C91-4E2D-A882-3E7E0F86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558CDA-DF91-49F9-9629-5B4708BB3FCF}" type="slidenum">
              <a:t>44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FAA42-7C26-47F6-BE84-D10F5CF37B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12" y="2825345"/>
            <a:ext cx="9360000" cy="1279064"/>
          </a:xfrm>
        </p:spPr>
        <p:txBody>
          <a:bodyPr/>
          <a:lstStyle/>
          <a:p>
            <a:pPr lvl="0" algn="ctr">
              <a:buClr>
                <a:srgbClr val="F20000"/>
              </a:buClr>
              <a:buSzPct val="55000"/>
              <a:buNone/>
            </a:pPr>
            <a:r>
              <a:rPr lang="fr-FR" sz="4800" b="1" dirty="0">
                <a:solidFill>
                  <a:srgbClr val="FF0000"/>
                </a:solidFill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906398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962547AC-F61B-4E38-A1ED-175F4F2DD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CC9DA7-F9F7-4C93-94E4-CB999A13916A}" type="slidenum">
              <a:t>45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ACC46FD2-6DFE-46F8-852B-C551929A94C7}"/>
              </a:ext>
            </a:extLst>
          </p:cNvPr>
          <p:cNvSpPr/>
          <p:nvPr/>
        </p:nvSpPr>
        <p:spPr>
          <a:xfrm>
            <a:off x="0" y="612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99000" tIns="54000" rIns="99000" bIns="54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015F8B73-5DDC-4536-9236-85158F57B1EE}"/>
              </a:ext>
            </a:extLst>
          </p:cNvPr>
          <p:cNvSpPr/>
          <p:nvPr/>
        </p:nvSpPr>
        <p:spPr>
          <a:xfrm>
            <a:off x="0" y="630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99000" tIns="54000" rIns="99000" bIns="54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0AE3F-497D-4150-9CA3-990EE03D1DCA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8DAE9A-C544-45F1-B05D-E46F0F2ED276}"/>
              </a:ext>
            </a:extLst>
          </p:cNvPr>
          <p:cNvSpPr txBox="1"/>
          <p:nvPr/>
        </p:nvSpPr>
        <p:spPr>
          <a:xfrm>
            <a:off x="0" y="5327279"/>
            <a:ext cx="10080000" cy="462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compatLnSpc="0">
            <a:spAutoFit/>
          </a:bodyPr>
          <a:lstStyle/>
          <a:p>
            <a:pPr lvl="0" algn="ctr" rtl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Trebuchet MS" pitchFamily="34"/>
                <a:ea typeface="Arial Unicode MS" pitchFamily="2"/>
                <a:cs typeface="Arial" pitchFamily="34"/>
              </a:rPr>
              <a:t>Plus </a:t>
            </a:r>
            <a:r>
              <a:rPr lang="en-US" sz="1400" i="0" u="none">
                <a:latin typeface="Trebuchet MS" pitchFamily="34"/>
                <a:ea typeface="Arial Unicode MS" pitchFamily="2"/>
                <a:cs typeface="Arial" pitchFamily="34"/>
              </a:rPr>
              <a:t>d'informations sur </a:t>
            </a:r>
            <a:r>
              <a:rPr lang="en-US" sz="1400" i="0" u="sng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lvl="0" algn="ctr" rtl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0810.001.917</a:t>
            </a:r>
            <a:r>
              <a:rPr lang="en-US" sz="1000" i="0" u="none"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ADBBC-5772-47AB-B2B8-3A92EA326484}"/>
              </a:ext>
            </a:extLst>
          </p:cNvPr>
          <p:cNvSpPr/>
          <p:nvPr/>
        </p:nvSpPr>
        <p:spPr>
          <a:xfrm>
            <a:off x="0" y="6443999"/>
            <a:ext cx="10080000" cy="10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Paris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569B"/>
                </a:solidFill>
                <a:latin typeface="Trebuchet MS" pitchFamily="34"/>
                <a:ea typeface="MS Gothic" pitchFamily="2"/>
                <a:cs typeface="Times New Roman" pitchFamily="18"/>
              </a:rPr>
              <a:t> 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Tour CIT Montparnasse - 3,rue de l’Arrivée, 75015 PARIS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Nantes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Le Sillon de Bretagne - 26e étage - 8, avenue des Thébaudières, 44800 ST-HERBLAIN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Lyon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Le Britannia, 4ème étage - 20, boulevard Eugène Deruelle, 69003 LYON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Lille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Parc du Chateau Rouge - 4ème étage, 276 avenue de la Marne, 59700 Marcq-en-Baroeul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sng" strike="noStrike" kern="1200" spc="0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7677CF-CB07-42B2-A9BF-559A52DA9D10}"/>
              </a:ext>
            </a:extLst>
          </p:cNvPr>
          <p:cNvSpPr/>
          <p:nvPr/>
        </p:nvSpPr>
        <p:spPr>
          <a:xfrm>
            <a:off x="0" y="0"/>
            <a:ext cx="10080000" cy="396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2F9C46A6-01A4-4050-AAE6-00A37A2601D8}"/>
              </a:ext>
            </a:extLst>
          </p:cNvPr>
          <p:cNvSpPr/>
          <p:nvPr/>
        </p:nvSpPr>
        <p:spPr>
          <a:xfrm>
            <a:off x="216000" y="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B76C54-AE59-4B99-A8F9-DC207643571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3060360"/>
            <a:ext cx="1800000" cy="180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F73A916-DEB0-4AFD-BFF6-1F251DF45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42B0DA-1C8D-4958-B238-B80BF1C65303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03078-82EB-4333-927D-72C39B98B2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Rappel sur les Windows Forms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CBA5F2-3F32-45F9-A8A8-E8D77776E7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hangingPunct="1">
              <a:buClr>
                <a:srgbClr val="F20000"/>
              </a:buClr>
              <a:buSzPct val="55000"/>
            </a:pPr>
            <a:r>
              <a:rPr lang="fr-FR">
                <a:latin typeface="Arial" pitchFamily="34"/>
              </a:rPr>
              <a:t>WinForms est une encapsulation objet du GDI et des contrôles win32</a:t>
            </a:r>
          </a:p>
          <a:p>
            <a:pPr lvl="0" algn="l" hangingPunct="1"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avantages de l’OS en cours</a:t>
            </a:r>
          </a:p>
          <a:p>
            <a:pPr lvl="0" algn="l" hangingPunct="1"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limité par les contraintes d’interopérabilités</a:t>
            </a:r>
          </a:p>
          <a:p>
            <a:pPr lvl="0" algn="l" hangingPunct="1">
              <a:buClr>
                <a:srgbClr val="F20000"/>
              </a:buClr>
              <a:buSzPct val="55000"/>
            </a:pPr>
            <a:endParaRPr lang="fr-FR">
              <a:solidFill>
                <a:srgbClr val="000000"/>
              </a:solidFill>
              <a:latin typeface="Arial" pitchFamily="34"/>
              <a:ea typeface="Microsoft YaHei" pitchFamily="2"/>
            </a:endParaRPr>
          </a:p>
          <a:p>
            <a:pPr lvl="0" hangingPunct="1">
              <a:buClr>
                <a:srgbClr val="F20000"/>
              </a:buClr>
              <a:buSzPct val="55000"/>
            </a:pPr>
            <a:r>
              <a:rPr lang="fr-FR">
                <a:latin typeface="Arial" pitchFamily="34"/>
              </a:rPr>
              <a:t>Les WinForms ajoutent des fonctionnalités .Net :</a:t>
            </a:r>
          </a:p>
          <a:p>
            <a:pPr lvl="0" algn="l" hangingPunct="1"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modèle de composants</a:t>
            </a:r>
          </a:p>
          <a:p>
            <a:pPr lvl="0" algn="l" hangingPunct="1"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binding de données</a:t>
            </a:r>
          </a:p>
          <a:p>
            <a:pPr lvl="0" algn="l" hangingPunct="1"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collections, hiérarchie de contrôles</a:t>
            </a:r>
          </a:p>
        </p:txBody>
      </p:sp>
    </p:spTree>
    <p:extLst>
      <p:ext uri="{BB962C8B-B14F-4D97-AF65-F5344CB8AC3E}">
        <p14:creationId xmlns:p14="http://schemas.microsoft.com/office/powerpoint/2010/main" val="297856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487C54D-1188-4A9A-BB49-5B0F1CBA7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AD78ED-E730-43A0-A860-9E7AA4F13D4C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CC0D10-E466-4A67-B887-D468B4D7D2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WPF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D3F4D-583B-4D1A-A5C2-EB75FB0B78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 hangingPunct="1">
              <a:buClr>
                <a:srgbClr val="F20000"/>
              </a:buClr>
              <a:buSzPct val="55000"/>
            </a:pPr>
            <a:r>
              <a:rPr lang="fr-FR"/>
              <a:t>Nouveau modèle d’interface de windows (fenêtres, formulaires, dessin, images, vidéos, 3D)</a:t>
            </a:r>
          </a:p>
          <a:p>
            <a:pPr lvl="0" hangingPunct="1">
              <a:buClr>
                <a:srgbClr val="F20000"/>
              </a:buClr>
              <a:buSzPct val="55000"/>
            </a:pPr>
            <a:r>
              <a:rPr lang="fr-FR"/>
              <a:t>Moteur d’animations</a:t>
            </a:r>
          </a:p>
          <a:p>
            <a:pPr lvl="0" hangingPunct="1">
              <a:buClr>
                <a:srgbClr val="F20000"/>
              </a:buClr>
              <a:buSzPct val="55000"/>
            </a:pPr>
            <a:r>
              <a:rPr lang="fr-FR"/>
              <a:t>Gestion des documents (fixed, flow)</a:t>
            </a:r>
          </a:p>
          <a:p>
            <a:pPr lvl="0" hangingPunct="1">
              <a:buClr>
                <a:srgbClr val="F20000"/>
              </a:buClr>
              <a:buSzPct val="55000"/>
            </a:pPr>
            <a:r>
              <a:rPr lang="fr-FR"/>
              <a:t>Possibilités de Design : xaml, styles, templates</a:t>
            </a:r>
          </a:p>
          <a:p>
            <a:pPr lvl="0" hangingPunct="1">
              <a:buClr>
                <a:srgbClr val="F20000"/>
              </a:buClr>
              <a:buSzPct val="55000"/>
            </a:pPr>
            <a:r>
              <a:rPr lang="fr-FR"/>
              <a:t>Modèle d’affichage basé sur DirectX (vectoriel, 2D, 3D)</a:t>
            </a:r>
          </a:p>
          <a:p>
            <a:pPr lvl="0" hangingPunct="1">
              <a:buClr>
                <a:srgbClr val="F20000"/>
              </a:buClr>
              <a:buSzPct val="55000"/>
            </a:pPr>
            <a:r>
              <a:rPr lang="fr-FR"/>
              <a:t>Abstraction totale des contraintes de l’OS (solution pure .Net)</a:t>
            </a:r>
          </a:p>
          <a:p>
            <a:pPr lvl="0" algn="ctr" hangingPunct="1">
              <a:buNone/>
            </a:pPr>
            <a:r>
              <a:rPr lang="fr-FR" sz="2600">
                <a:hlinkClick r:id="rId3"/>
              </a:rPr>
              <a:t>http://msdn.microsoft.com/fr-fr/library/vstudio/ms754130.aspx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4EE934C-7EDA-43FA-BE17-F31990B63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92AB168-D6D1-41A3-9724-A0382F837223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D1B15E-7A64-4E6B-9066-96A031052E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Migration WinForms =&gt; WPF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ACA73D-FE06-41D3-8284-09069F3291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hangingPunct="1"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 b="1">
                <a:latin typeface="Arial" pitchFamily="34"/>
              </a:rPr>
              <a:t>Avantages :</a:t>
            </a:r>
          </a:p>
          <a:p>
            <a:pPr lvl="0" algn="l" hangingPunct="1"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Modernité / Performances (GPU) / Capacités</a:t>
            </a:r>
          </a:p>
          <a:p>
            <a:pPr lvl="0" algn="l" hangingPunct="1"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Design</a:t>
            </a:r>
          </a:p>
          <a:p>
            <a:pPr lvl="0" algn="l" hangingPunct="1"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Abstraction (xaml, windows)</a:t>
            </a:r>
          </a:p>
          <a:p>
            <a:pPr lvl="0" algn="l" hangingPunct="1"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Orientation web (WPF /E)</a:t>
            </a:r>
          </a:p>
          <a:p>
            <a:pPr lvl="0" algn="l" hangingPunct="1"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Relativement facile à vendre</a:t>
            </a:r>
          </a:p>
          <a:p>
            <a:pPr lvl="0" algn="l" hangingPunct="1"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Intégration dans les nouvelles versions windows</a:t>
            </a:r>
          </a:p>
          <a:p>
            <a:pPr lvl="0" algn="l" hangingPunct="1">
              <a:spcAft>
                <a:spcPts val="595"/>
              </a:spcAft>
              <a:buClr>
                <a:srgbClr val="F20000"/>
              </a:buClr>
              <a:buSzPct val="55000"/>
            </a:pPr>
            <a:endParaRPr lang="fr-FR">
              <a:solidFill>
                <a:srgbClr val="000000"/>
              </a:solidFill>
              <a:latin typeface="Arial" pitchFamily="34"/>
              <a:ea typeface="Microsoft YaHei" pitchFamily="2"/>
            </a:endParaRPr>
          </a:p>
          <a:p>
            <a:pPr lvl="0" hangingPunct="1"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 b="1">
                <a:latin typeface="Arial" pitchFamily="34"/>
              </a:rPr>
              <a:t>Inconvénients :</a:t>
            </a:r>
          </a:p>
          <a:p>
            <a:pPr lvl="0" algn="l" hangingPunct="1"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Compatibilité windows (GDI, win32, COM)</a:t>
            </a:r>
          </a:p>
          <a:p>
            <a:pPr lvl="0" algn="l" hangingPunct="1">
              <a:spcAft>
                <a:spcPts val="595"/>
              </a:spcAft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Coût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C16760-A71C-4854-A55A-769301432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412459-B300-47AB-8A4B-8E13897A1C22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E37E14-0837-42BB-9C82-DE30E9C545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Interopérabilité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243968-4081-4C05-B84E-EA22F7F665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hangingPunct="1">
              <a:buClr>
                <a:srgbClr val="F20000"/>
              </a:buClr>
              <a:buSzPct val="55000"/>
            </a:pPr>
            <a:r>
              <a:rPr lang="fr-FR" b="1">
                <a:latin typeface="Arial" pitchFamily="34"/>
              </a:rPr>
              <a:t>Pourquoi une cohabitation ?</a:t>
            </a:r>
          </a:p>
          <a:p>
            <a:pPr lvl="0" algn="l" hangingPunct="1"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Migrer en douceur</a:t>
            </a:r>
          </a:p>
          <a:p>
            <a:pPr lvl="0" algn="l" hangingPunct="1">
              <a:buClr>
                <a:srgbClr val="F20000"/>
              </a:buClr>
              <a:buSzPct val="55000"/>
            </a:pPr>
            <a:r>
              <a:rPr lang="fr-FR">
                <a:solidFill>
                  <a:srgbClr val="000000"/>
                </a:solidFill>
                <a:latin typeface="Arial" pitchFamily="34"/>
                <a:ea typeface="Microsoft YaHei" pitchFamily="2"/>
              </a:rPr>
              <a:t>- Commencer une application WPF en conservant certaines briques WinForms (ex: UserControl)</a:t>
            </a:r>
          </a:p>
          <a:p>
            <a:pPr lvl="0" hangingPunct="1">
              <a:buClr>
                <a:srgbClr val="F20000"/>
              </a:buClr>
              <a:buSzPct val="55000"/>
            </a:pPr>
            <a:r>
              <a:rPr lang="fr-FR" b="1">
                <a:latin typeface="Arial" pitchFamily="34"/>
              </a:rPr>
              <a:t>Intégrer un control Windows Forms dans WPF</a:t>
            </a:r>
          </a:p>
          <a:p>
            <a:pPr lvl="0" hangingPunct="1">
              <a:buClr>
                <a:srgbClr val="F20000"/>
              </a:buClr>
              <a:buSzPct val="55000"/>
            </a:pPr>
            <a:r>
              <a:rPr lang="fr-FR">
                <a:latin typeface="Arial" pitchFamily="34"/>
              </a:rPr>
              <a:t>- Instanciation dans le code</a:t>
            </a:r>
          </a:p>
          <a:p>
            <a:pPr lvl="0" hangingPunct="1">
              <a:buClr>
                <a:srgbClr val="F20000"/>
              </a:buClr>
              <a:buSzPct val="55000"/>
            </a:pPr>
            <a:r>
              <a:rPr lang="fr-FR">
                <a:latin typeface="Arial" pitchFamily="34"/>
              </a:rPr>
              <a:t>- Utilisation du Windows Forms Host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BB54BD52-FCE9-4F24-A488-B27832DBE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6866788-E5B3-4D97-9372-E601A4C50008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0DBAF9-98DC-4D5F-BD4A-71A3DA8971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360"/>
            <a:ext cx="8460000" cy="1260000"/>
          </a:xfrm>
        </p:spPr>
        <p:txBody>
          <a:bodyPr/>
          <a:lstStyle/>
          <a:p>
            <a:pPr lvl="0"/>
            <a:r>
              <a:rPr lang="fr-FR"/>
              <a:t>XAML</a:t>
            </a:r>
            <a:br>
              <a:rPr lang="fr-FR"/>
            </a:br>
            <a:r>
              <a:rPr lang="fr-FR" sz="2800"/>
              <a:t>eXtensible Application Markup Language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D889E3-E808-4E4B-AB54-C5D75D4EB8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XAML (</a:t>
            </a:r>
            <a:r>
              <a:rPr lang="fr-FR" dirty="0" err="1"/>
              <a:t>Zammel</a:t>
            </a:r>
            <a:r>
              <a:rPr lang="fr-FR" dirty="0"/>
              <a:t>) = Langage déclaratif développé pour les besoins de Windows (depuis Vista)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Description de données structurées : syntaxe XML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Depuis .Net 3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Intérêt : séparation code / design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5000EA-6AB6-4AF8-8996-BA43B2E6D45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05399" y="4284000"/>
            <a:ext cx="8238599" cy="264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1996</Words>
  <Application>Microsoft Office PowerPoint</Application>
  <PresentationFormat>Personnalisé</PresentationFormat>
  <Paragraphs>405</Paragraphs>
  <Slides>45</Slides>
  <Notes>45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Consolas</vt:lpstr>
      <vt:lpstr>SFMono-Regular</vt:lpstr>
      <vt:lpstr>StarSymbol</vt:lpstr>
      <vt:lpstr>Times New Roman</vt:lpstr>
      <vt:lpstr>Trebuchet MS</vt:lpstr>
      <vt:lpstr>Wingdings</vt:lpstr>
      <vt:lpstr>presentation_dawan</vt:lpstr>
      <vt:lpstr>Présentation PowerPoint</vt:lpstr>
      <vt:lpstr>Plan</vt:lpstr>
      <vt:lpstr>Présentation PowerPoint</vt:lpstr>
      <vt:lpstr>Rappels POO</vt:lpstr>
      <vt:lpstr>Rappel sur les Windows Forms</vt:lpstr>
      <vt:lpstr>WPF</vt:lpstr>
      <vt:lpstr>Migration WinForms =&gt; WPF</vt:lpstr>
      <vt:lpstr>Interopérabilité</vt:lpstr>
      <vt:lpstr>XAML eXtensible Application Markup Language</vt:lpstr>
      <vt:lpstr>Atelier</vt:lpstr>
      <vt:lpstr>Application WPF</vt:lpstr>
      <vt:lpstr>Présentation PowerPoint</vt:lpstr>
      <vt:lpstr>Arborescence</vt:lpstr>
      <vt:lpstr>Eléments : affichage</vt:lpstr>
      <vt:lpstr>Eléments : affichage</vt:lpstr>
      <vt:lpstr>Eléments : Date</vt:lpstr>
      <vt:lpstr>Eléments : données</vt:lpstr>
      <vt:lpstr>Eléments : Médias</vt:lpstr>
      <vt:lpstr>Atelier</vt:lpstr>
      <vt:lpstr>Mise en page</vt:lpstr>
      <vt:lpstr>StackPanel / WrapPanel</vt:lpstr>
      <vt:lpstr>DockPanel</vt:lpstr>
      <vt:lpstr>Grid</vt:lpstr>
      <vt:lpstr>Canvas &amp; Border</vt:lpstr>
      <vt:lpstr>Atelier</vt:lpstr>
      <vt:lpstr>Présentation PowerPoint</vt:lpstr>
      <vt:lpstr>Boutons</vt:lpstr>
      <vt:lpstr>Présentation PowerPoint</vt:lpstr>
      <vt:lpstr>Présentation PowerPoint</vt:lpstr>
      <vt:lpstr>Atelier</vt:lpstr>
      <vt:lpstr>Présentation PowerPoint</vt:lpstr>
      <vt:lpstr>Formulaires</vt:lpstr>
      <vt:lpstr>Récupération</vt:lpstr>
      <vt:lpstr>Atelier</vt:lpstr>
      <vt:lpstr>Présentation PowerPoint</vt:lpstr>
      <vt:lpstr>Styles</vt:lpstr>
      <vt:lpstr>Styles : Selecteurs</vt:lpstr>
      <vt:lpstr>Styles : Triggers</vt:lpstr>
      <vt:lpstr>Présentation PowerPoint</vt:lpstr>
      <vt:lpstr>DataBinding</vt:lpstr>
      <vt:lpstr>DataBinding : simple</vt:lpstr>
      <vt:lpstr>DataBinding : Datacontext</vt:lpstr>
      <vt:lpstr>DataBinding : Datatrigger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68</cp:revision>
  <dcterms:created xsi:type="dcterms:W3CDTF">2013-01-02T09:34:57Z</dcterms:created>
  <dcterms:modified xsi:type="dcterms:W3CDTF">2020-05-20T12:05:44Z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