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6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8C7704F-DC03-4968-8114-9B75BBE048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8E867B-0843-45D3-BCCA-1DBD9C46869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4F2D0C-2BE7-457E-9DBA-5C8B6F0F069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570AF2-C5E6-422E-8A87-9744757E74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BAF73EF-75F0-4ABA-A997-50FA2E4F1EC0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5883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9DCB5E-8731-4884-BA5F-C8C088A6C4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130A31-5602-4D9A-AA4A-4E3E42B80BE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549CDDD-4635-404D-A38C-8585F9B1CFF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04F252-54CF-4F93-A808-AA8A5FD4E0D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A4A5F7-C61B-4F06-B213-7731C96C79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D649B2-9027-402B-9083-B2F6048ED5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EB4DEE4-B231-40A3-8B8E-7B052F127C6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61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4A528D-84DB-4860-BD66-C5D4271797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340A4D6-B2A6-4450-ABBF-99DC136CCBCD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C55D6B-52CB-4124-B11D-F7C3AC34B4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7B941E4-69DD-47CC-AC82-EEC2222A9C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4704D-9180-4281-B5CD-9D8201F640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5E91BBE-53FA-42F4-9DEA-85C7D6AF6C54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E1B45A-B4B3-4007-94DA-54CD6932E9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8750617-4CD9-4859-94CE-FD535C128D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DB457F-4894-4F88-8E10-4DC4B987F2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90526E-9609-440F-86AD-467D6B76B67D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14A30C-B64E-4AF3-ABF5-826B5E7ABC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F01B20-E43B-4E32-82C1-3EA175502A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E3BF1D-6AF0-4034-A4CE-49BED2169A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E13B3-95AE-4A36-8710-11F1733084D4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14F666-7744-4C9A-ABA0-CEEB640BF9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4DDED9-BF80-4FEF-B70F-9E3549D173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172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E71F49-72E3-4F9F-8C34-6567CEF388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57F8D1E-CBC9-4440-81A2-48A1488549A6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21CF137-65D3-4B64-A421-202FD63C93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B3E0453-2441-496F-B3B8-69FDDFAD3C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B2C730-3B26-43EF-A6DB-3A4B657C75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FE066B-D60E-4CD3-835E-06F770FC0B34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0A4B8D-DB62-489D-9A9E-10BDFF2E56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265BA2-7876-471D-9944-BB6DB67CF4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566480-2D7D-4A15-A59C-92112E8110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37CF21-FDB0-44E3-95A5-8F2ADADA901E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C60DD2-0D19-408F-B6C5-FC91D32541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2F20FD-89A3-4E45-BAAC-8556269BAE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566480-2D7D-4A15-A59C-92112E8110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37CF21-FDB0-44E3-95A5-8F2ADADA901E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C60DD2-0D19-408F-B6C5-FC91D32541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2F20FD-89A3-4E45-BAAC-8556269BAE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555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8296F6-B6B7-4ED9-925D-CE96D71B27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8A20C9-E13F-409F-BDAE-03A2B3EB147D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B937B6-CCDE-457B-BF1C-DDE5FF81FD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34020E2-9647-484D-B31B-15044269B4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159BFA-C9BC-4AC0-8018-1BB4F1D0BF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5CB76AA-C481-497E-9424-E0E3639264C6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C93E143-D770-473C-A28D-6C02C5B527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0FF8ED3-309A-40E8-A59B-7D5CA7B3A9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69336-646F-4C65-ADF4-E43B02BDD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F7022D-46F2-4FDB-A7AB-6194C3F9C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0C307D-B23C-4782-B319-02C4A382D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25F5CD-A490-439B-8919-7F1673D833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25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19634-D86F-4AD4-B1C8-CCBCEAA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A0B7E3-4956-40B0-89F2-057D9641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C2882-2854-45F4-BB08-1174A3DE0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483B69-25DA-4E1B-A528-721F6E01F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85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86E54A-3C21-4DD3-B199-4CFD6896F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8E9324-FEC1-4CFC-9CED-6A1669CF6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340167-8033-4FD9-AC3A-0335BF392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EEB628-95A1-4581-A98B-7C0DC03F54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61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B7298-9046-4C0C-9DC9-7E3F4B03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06290-8411-4100-8C8C-99250BC6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20103-D4B1-46F6-80A8-8E53A9ED74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319298-E3D3-4854-A92A-C266505B83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58316-337F-42C3-BE01-31E26A66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F5891-056F-468B-BB38-AF091F7D9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1D3DAD-0D87-4F62-A689-274D464485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728DBA-ED75-4337-A7C5-CD218A17DC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79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64390-EF57-4B56-A66D-9D0D1511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B890C-A5CC-47A8-AC90-1C0E1BDE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7114A-C174-4E9B-B1D9-EF6ED0B6F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4CE543-3EC7-4F8F-A5CA-3E0A4A776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40EBE4-5CC3-425B-8305-44781F0DA7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15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75480-F131-4DEA-B124-62ACB223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0748B-9FB5-4132-AE9D-E4B0379E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EDE662-47C9-42D4-984D-6A5B855A7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E8DB6F-98A3-45A1-A3AC-2C12AEF0F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29D2CE-2F6A-4397-88E8-1BC76997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C696CC-0517-4286-B78B-18F25176D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7722B8-4A7F-4DEE-AF68-DF7D1F3B93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7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CC2D7-62C8-46E3-9119-93EADFF6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50E84D-B08A-453C-A0A8-48C5773F7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E56BC8C-FAD9-4EBC-9ED7-305750B2B75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3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93DA16-6040-4C06-AE56-D93496111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8A8A69-EEEE-4415-9819-CCCF16D594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9621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47A56-7E60-495E-AC45-CB82D89D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7BA73-C518-4480-B71C-505BF31D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4B88D4-7278-4DD4-A7A5-0075B1606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C9EF7E-4B22-4048-9F91-105A435CFB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A7FD66-2626-4083-A822-A00F44A25CF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47AB2-02E0-4007-9904-A5E7699C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30FD96-E235-43C1-9D13-4EE3AB3CF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6839E0-CCBA-49D6-A767-CD330C212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018853-F76C-49C7-9F59-D118CCBC8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945E1F-A37E-431E-B029-5789C7616E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1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61B009-AE87-4847-B7CF-9D5E9AB8E6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BBE4E5-D01F-4160-8FE7-8C86F102B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7AF00-D63D-45CF-B5C0-D7A6ABAEDD2D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854F69-12E9-4449-8DEF-2ED522F839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8B4D5E4-F7F3-4A3B-922A-A242F048FBAE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AAFCD10F-234D-493B-BBCB-9B4B25244720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4C3A4-1612-48C8-8BD1-B5AD2FE5BB9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8DAF170B-A00F-4BA2-BDFA-5674A6469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33AD40A-AC79-482B-AEDA-6B8F20B073DC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A11556-9156-47A7-AA16-54367CB98886}"/>
              </a:ext>
            </a:extLst>
          </p:cNvPr>
          <p:cNvSpPr txBox="1"/>
          <p:nvPr/>
        </p:nvSpPr>
        <p:spPr>
          <a:xfrm>
            <a:off x="2004235" y="2394647"/>
            <a:ext cx="6611530" cy="331214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6000" b="1" i="0" u="none" strike="noStrike" kern="1200" spc="0" baseline="0" dirty="0" err="1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Entity</a:t>
            </a:r>
            <a:r>
              <a:rPr lang="fr-FR" sz="6000" b="1" i="0" u="none" strike="noStrike" kern="1200" spc="0" baseline="0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 Framework</a:t>
            </a:r>
            <a:br>
              <a:rPr lang="fr-FR" sz="6000" b="1" i="0" u="none" strike="noStrike" kern="1200" spc="0" baseline="0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</a:br>
            <a:r>
              <a:rPr lang="fr-FR" sz="2400" b="1" i="0" u="none" strike="noStrike" kern="1200" spc="0" baseline="0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Mapping relationnel-objet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2400" b="1" i="0" u="none" strike="noStrike" kern="1200" spc="0" baseline="0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Times New Roman" pitchFamily="18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2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Thomas Aldaitz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220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29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/01/2019</a:t>
            </a:r>
            <a:br>
              <a:rPr lang="fr-FR" sz="1800" b="0" i="0" u="none" strike="noStrike" kern="1200" spc="0" baseline="0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Arial" pitchFamily="34"/>
                <a:cs typeface="Arial" pitchFamily="34"/>
              </a:rPr>
            </a:br>
            <a:endParaRPr lang="fr-FR" sz="1800" b="0" i="0" u="none" strike="noStrike" kern="1200" spc="0" baseline="0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E1808E-25EB-47FE-8061-F8A3F27E1BDE}"/>
              </a:ext>
            </a:extLst>
          </p:cNvPr>
          <p:cNvSpPr/>
          <p:nvPr/>
        </p:nvSpPr>
        <p:spPr>
          <a:xfrm>
            <a:off x="0" y="6372000"/>
            <a:ext cx="10080000" cy="122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 spc="0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Paris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569B"/>
                </a:solidFill>
                <a:latin typeface="Trebuchet MS" pitchFamily="34"/>
                <a:ea typeface="MS Gothic" pitchFamily="2"/>
                <a:cs typeface="Times New Roman" pitchFamily="18"/>
              </a:rPr>
              <a:t> </a:t>
            </a:r>
            <a:r>
              <a:rPr lang="fr-FR" sz="1300" b="0" i="0" u="none" strike="noStrike" kern="1200" spc="0" baseline="0">
                <a:ln>
                  <a:noFill/>
                </a:ln>
                <a:latin typeface="Trebuchet MS" pitchFamily="34"/>
                <a:ea typeface="MS Gothic" pitchFamily="2"/>
                <a:cs typeface="Times New Roman" pitchFamily="18"/>
              </a:rPr>
              <a:t>11 rue Antoine Bourdelle, 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75015 PARIS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 spc="0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Nantes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 28 rue de Strasbourg, 44000 Nantes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 spc="0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ahoma" pitchFamily="2"/>
              </a:rPr>
              <a:t>DAWAN Lyon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ahoma" pitchFamily="2"/>
              </a:rPr>
              <a:t>, Bâtiment de la Banque Rhône Alpes, 235 cours Lafayette, 69006 Lyon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 spc="0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ahoma" pitchFamily="2"/>
              </a:rPr>
              <a:t>DAWAN Lille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ahoma" pitchFamily="2"/>
              </a:rPr>
              <a:t>, 16 Place du Général de Gaulle, 59800 Lille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sng" strike="noStrike" kern="1200" spc="0" baseline="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Times New Roman" pitchFamily="18"/>
              </a:rPr>
              <a:t>formation@dawan.fr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9B0F11F1-D85C-4510-8DEC-26E37C0F07C2}"/>
              </a:ext>
            </a:extLst>
          </p:cNvPr>
          <p:cNvSpPr/>
          <p:nvPr/>
        </p:nvSpPr>
        <p:spPr>
          <a:xfrm>
            <a:off x="0" y="612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FBE900A0-D5B5-49C8-90F9-7892C4018248}"/>
              </a:ext>
            </a:extLst>
          </p:cNvPr>
          <p:cNvSpPr/>
          <p:nvPr/>
        </p:nvSpPr>
        <p:spPr>
          <a:xfrm>
            <a:off x="0" y="630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7C5A9E61-4B90-45F0-8A00-792521F40B27}"/>
              </a:ext>
            </a:extLst>
          </p:cNvPr>
          <p:cNvSpPr/>
          <p:nvPr/>
        </p:nvSpPr>
        <p:spPr>
          <a:xfrm>
            <a:off x="216000" y="0"/>
            <a:ext cx="0" cy="756000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824CD-21C7-4DC0-8021-563BA2FDCFDD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">
                <a:ln>
                  <a:noFill/>
                </a:ln>
                <a:solidFill>
                  <a:srgbClr val="999999"/>
                </a:solidFill>
                <a:latin typeface="Trebuchet MS" pitchFamily="34"/>
                <a:ea typeface="Trebuchet MS" pitchFamily="34"/>
                <a:cs typeface="Times New Roman" pitchFamily="18"/>
              </a:rPr>
              <a:t>Conseil, Ingénierie, Formations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B90B4B-24C1-4661-9D89-CBA2E3B7DD90}"/>
              </a:ext>
            </a:extLst>
          </p:cNvPr>
          <p:cNvSpPr txBox="1"/>
          <p:nvPr/>
        </p:nvSpPr>
        <p:spPr>
          <a:xfrm>
            <a:off x="1260000" y="5579280"/>
            <a:ext cx="8460000" cy="462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compatLnSpc="0">
            <a:spAutoFit/>
          </a:bodyPr>
          <a:lstStyle/>
          <a:p>
            <a:pPr lvl="0" algn="ctr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>
                <a:latin typeface="Trebuchet MS" pitchFamily="34"/>
                <a:ea typeface="Arial Unicode MS" pitchFamily="2"/>
                <a:cs typeface="Arial" pitchFamily="34"/>
              </a:rPr>
              <a:t>Plus </a:t>
            </a:r>
            <a:r>
              <a:rPr lang="en-US" sz="1400" i="0" u="none">
                <a:latin typeface="Trebuchet MS" pitchFamily="34"/>
                <a:ea typeface="Arial Unicode MS" pitchFamily="2"/>
                <a:cs typeface="Arial" pitchFamily="34"/>
              </a:rPr>
              <a:t>d'informations sur </a:t>
            </a:r>
            <a:r>
              <a:rPr lang="en-US" sz="1400" i="0" u="sng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lvl="0" algn="ctr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09.72.37.73.73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CAA2DAE-2C5F-43F9-87A5-867B241AF1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9F55B59-2CD6-4637-A07B-CF4CF51D243B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87073-3455-4B49-A991-A17C9BC8D2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Critères de choix d'un ORM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BE14B7-3194-4B9C-9228-CEA3EF6FF2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La facilité du mapping des tables avec les classes, des champs avec les attributs.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Les fonctionnalités de bases des modèles relationnel et objet.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Les performances et optimisations proposées : gestion du </a:t>
            </a:r>
            <a:r>
              <a:rPr lang="fr-FR" dirty="0">
                <a:latin typeface="Arial" pitchFamily="34"/>
              </a:rPr>
              <a:t>cache, chargement différé.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Les fonctionnalités avancées : gestion des sessions, des </a:t>
            </a:r>
            <a:r>
              <a:rPr lang="fr-FR" dirty="0">
                <a:latin typeface="Arial" pitchFamily="34"/>
              </a:rPr>
              <a:t>transactions</a:t>
            </a:r>
          </a:p>
          <a:p>
            <a:pPr lvl="0" algn="just"/>
            <a:r>
              <a:rPr lang="fr-FR" dirty="0">
                <a:latin typeface="Arial" pitchFamily="34"/>
              </a:rPr>
              <a:t>Intégration IDE : outils graphiques</a:t>
            </a:r>
          </a:p>
          <a:p>
            <a:pPr lvl="0" algn="just"/>
            <a:r>
              <a:rPr lang="fr-FR" dirty="0">
                <a:latin typeface="Arial" pitchFamily="34"/>
              </a:rPr>
              <a:t>La maturité.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E85CB98-958D-41ED-8216-6BF978B34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FABDB3-C9D7-407E-BC9F-EAFC52B6B923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F4A5E0-AA23-4810-B181-6803610C77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Objectifs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99D42A-9998-4742-A5D6-017AB6D341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Mise en place d'Entity Framework dans un projet .Net</a:t>
            </a:r>
          </a:p>
          <a:p>
            <a:pPr lvl="0"/>
            <a:r>
              <a:rPr lang="fr-FR"/>
              <a:t>Réalisation du mapping des entités</a:t>
            </a:r>
          </a:p>
          <a:p>
            <a:pPr lvl="0"/>
            <a:r>
              <a:rPr lang="fr-FR"/>
              <a:t>Manipulation des données de la BDD</a:t>
            </a:r>
          </a:p>
          <a:p>
            <a:pPr lvl="0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834269C-F139-45BC-9D43-2E512F478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67"/>
            <a:fld id="{BF3EE4C1-601C-4581-B4C6-BF174FD1C83F}" type="slidenum">
              <a:rPr lang="fr-FR">
                <a:solidFill>
                  <a:prstClr val="black"/>
                </a:solidFill>
              </a:rPr>
              <a:pPr defTabSz="685867"/>
              <a:t>3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75D1B5-CE5A-4965-A995-6FF2CEEE03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342237"/>
            <a:ext cx="8460000" cy="738664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Plan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C1846-CABE-4160-A69E-686F581E77BB}"/>
              </a:ext>
            </a:extLst>
          </p:cNvPr>
          <p:cNvSpPr/>
          <p:nvPr/>
        </p:nvSpPr>
        <p:spPr>
          <a:xfrm>
            <a:off x="2644608" y="2537254"/>
            <a:ext cx="1504300" cy="2961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6258" indent="-236258" algn="ctr">
              <a:buFont typeface="Arial" panose="020B0604020202020204" pitchFamily="34" charset="0"/>
              <a:buChar char="•"/>
            </a:pPr>
            <a:endParaRPr lang="fr-FR" sz="1488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D3842A-12CE-49C0-9688-9D7215418BEB}"/>
              </a:ext>
            </a:extLst>
          </p:cNvPr>
          <p:cNvSpPr txBox="1"/>
          <p:nvPr/>
        </p:nvSpPr>
        <p:spPr>
          <a:xfrm>
            <a:off x="2644608" y="5732916"/>
            <a:ext cx="1504300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315" dirty="0"/>
              <a:t>Jour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1165C-BC70-4F41-825C-37789EF624E7}"/>
              </a:ext>
            </a:extLst>
          </p:cNvPr>
          <p:cNvSpPr/>
          <p:nvPr/>
        </p:nvSpPr>
        <p:spPr>
          <a:xfrm>
            <a:off x="5810394" y="2537254"/>
            <a:ext cx="1504300" cy="2961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88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1CBF8C7-EE38-485E-AFB5-0E7C4FD17E7B}"/>
              </a:ext>
            </a:extLst>
          </p:cNvPr>
          <p:cNvSpPr txBox="1"/>
          <p:nvPr/>
        </p:nvSpPr>
        <p:spPr>
          <a:xfrm>
            <a:off x="5810394" y="5732916"/>
            <a:ext cx="1504300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315" dirty="0"/>
              <a:t>Jour 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96B733-AD4F-4A2A-88EC-F85F1B405865}"/>
              </a:ext>
            </a:extLst>
          </p:cNvPr>
          <p:cNvSpPr txBox="1"/>
          <p:nvPr/>
        </p:nvSpPr>
        <p:spPr>
          <a:xfrm>
            <a:off x="2578356" y="2856584"/>
            <a:ext cx="1636803" cy="1924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258" indent="-236258">
              <a:buFont typeface="Arial" panose="020B0604020202020204" pitchFamily="34" charset="0"/>
              <a:buChar char="•"/>
            </a:pPr>
            <a:r>
              <a:rPr lang="fr-FR" sz="1488" dirty="0"/>
              <a:t>Introduction</a:t>
            </a:r>
          </a:p>
          <a:p>
            <a:pPr marL="236258" indent="-236258">
              <a:buFont typeface="Arial" panose="020B0604020202020204" pitchFamily="34" charset="0"/>
              <a:buChar char="•"/>
            </a:pPr>
            <a:endParaRPr lang="fr-FR" sz="1488" dirty="0"/>
          </a:p>
          <a:p>
            <a:pPr marL="236258" indent="-236258">
              <a:buFont typeface="Arial" panose="020B0604020202020204" pitchFamily="34" charset="0"/>
              <a:buChar char="•"/>
            </a:pPr>
            <a:endParaRPr lang="fr-FR" sz="1488" dirty="0"/>
          </a:p>
          <a:p>
            <a:pPr marL="236258" indent="-236258">
              <a:buFont typeface="Arial" panose="020B0604020202020204" pitchFamily="34" charset="0"/>
              <a:buChar char="•"/>
            </a:pPr>
            <a:r>
              <a:rPr lang="fr-FR" sz="1488" dirty="0"/>
              <a:t>Qualité &amp; </a:t>
            </a:r>
            <a:r>
              <a:rPr lang="fr-FR" sz="1488" dirty="0" err="1"/>
              <a:t>refactoring</a:t>
            </a:r>
            <a:endParaRPr lang="fr-FR" sz="1488" dirty="0"/>
          </a:p>
          <a:p>
            <a:pPr marL="236258" indent="-236258">
              <a:buFont typeface="Arial" panose="020B0604020202020204" pitchFamily="34" charset="0"/>
              <a:buChar char="•"/>
            </a:pPr>
            <a:endParaRPr lang="fr-FR" sz="1488" dirty="0"/>
          </a:p>
          <a:p>
            <a:pPr marL="236258" indent="-236258">
              <a:buFont typeface="Arial" panose="020B0604020202020204" pitchFamily="34" charset="0"/>
              <a:buChar char="•"/>
            </a:pPr>
            <a:endParaRPr lang="fr-FR" sz="1488" dirty="0"/>
          </a:p>
          <a:p>
            <a:pPr marL="236258" indent="-236258">
              <a:buFont typeface="Arial" panose="020B0604020202020204" pitchFamily="34" charset="0"/>
              <a:buChar char="•"/>
            </a:pPr>
            <a:r>
              <a:rPr lang="fr-FR" sz="1488" dirty="0"/>
              <a:t>Tests &amp; TDD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0A17F4-2D19-42A8-B709-B3DCA1F31910}"/>
              </a:ext>
            </a:extLst>
          </p:cNvPr>
          <p:cNvSpPr txBox="1"/>
          <p:nvPr/>
        </p:nvSpPr>
        <p:spPr>
          <a:xfrm>
            <a:off x="5744142" y="2856584"/>
            <a:ext cx="1636803" cy="16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258" indent="-236258">
              <a:buFont typeface="Arial" panose="020B0604020202020204" pitchFamily="34" charset="0"/>
              <a:buChar char="•"/>
            </a:pPr>
            <a:r>
              <a:rPr lang="fr-FR" sz="1488" dirty="0"/>
              <a:t>MS Test</a:t>
            </a:r>
          </a:p>
          <a:p>
            <a:pPr marL="236258" indent="-236258">
              <a:buFont typeface="Arial" panose="020B0604020202020204" pitchFamily="34" charset="0"/>
              <a:buChar char="•"/>
            </a:pPr>
            <a:endParaRPr lang="fr-FR" sz="1488" dirty="0"/>
          </a:p>
          <a:p>
            <a:endParaRPr lang="fr-FR" sz="1488" dirty="0"/>
          </a:p>
          <a:p>
            <a:pPr marL="236258" indent="-236258">
              <a:buFont typeface="Arial" panose="020B0604020202020204" pitchFamily="34" charset="0"/>
              <a:buChar char="•"/>
            </a:pPr>
            <a:r>
              <a:rPr lang="fr-FR" sz="1488" dirty="0"/>
              <a:t>MS Test Avancé</a:t>
            </a:r>
          </a:p>
          <a:p>
            <a:pPr marL="236258" indent="-236258">
              <a:buFont typeface="Arial" panose="020B0604020202020204" pitchFamily="34" charset="0"/>
              <a:buChar char="•"/>
            </a:pPr>
            <a:endParaRPr lang="fr-FR" sz="1488" dirty="0"/>
          </a:p>
          <a:p>
            <a:pPr marL="236258" indent="-236258">
              <a:buFont typeface="Arial" panose="020B0604020202020204" pitchFamily="34" charset="0"/>
              <a:buChar char="•"/>
            </a:pPr>
            <a:endParaRPr lang="fr-FR" sz="1488" dirty="0"/>
          </a:p>
          <a:p>
            <a:pPr marL="236258" indent="-236258">
              <a:buFont typeface="Arial" panose="020B0604020202020204" pitchFamily="34" charset="0"/>
              <a:buChar char="•"/>
            </a:pPr>
            <a:r>
              <a:rPr lang="fr-FR" sz="1488" dirty="0"/>
              <a:t>Etude de cas</a:t>
            </a:r>
          </a:p>
        </p:txBody>
      </p:sp>
    </p:spTree>
    <p:extLst>
      <p:ext uri="{BB962C8B-B14F-4D97-AF65-F5344CB8AC3E}">
        <p14:creationId xmlns:p14="http://schemas.microsoft.com/office/powerpoint/2010/main" val="369608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C9203CB-3558-4C47-A13A-3998024B8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7D6C6E0-FF19-4A75-AE72-F6EDF488F987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DADF12-A8E3-4F17-879B-3120547D00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B95E1-541F-4C59-92BB-8FDA14D015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buNone/>
            </a:pPr>
            <a:endParaRPr lang="fr-FR" sz="6000">
              <a:latin typeface="Trebuchet MS" pitchFamily="34"/>
            </a:endParaRPr>
          </a:p>
          <a:p>
            <a:pPr lvl="0" algn="ctr">
              <a:buNone/>
            </a:pPr>
            <a:r>
              <a:rPr lang="fr-FR" sz="6000">
                <a:latin typeface="Trebuchet MS" pitchFamily="34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CB58DEA-1355-4A4B-AA43-CCC31734F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E396DF-F8EB-452B-A21E-3CF2100DA816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62489E-D876-4515-A2D4-A4A807DA83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Correspondance des modèles</a:t>
            </a:r>
            <a:br>
              <a:rPr lang="fr-FR"/>
            </a:br>
            <a:r>
              <a:rPr lang="fr-FR"/>
              <a:t>« Relationnel - Objet »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26D52C-AFA3-4505-A478-E2B154072A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fr-FR" dirty="0">
                <a:solidFill>
                  <a:srgbClr val="000000"/>
                </a:solidFill>
                <a:latin typeface="Arial" pitchFamily="34"/>
              </a:rPr>
              <a:t> Le modèle objet propose plus de fonctionnalités :</a:t>
            </a:r>
          </a:p>
          <a:p>
            <a:pPr lvl="0" algn="just">
              <a:lnSpc>
                <a:spcPct val="150000"/>
              </a:lnSpc>
            </a:pPr>
            <a:r>
              <a:rPr lang="fr-FR" dirty="0">
                <a:solidFill>
                  <a:srgbClr val="000000"/>
                </a:solidFill>
                <a:latin typeface="Arial" pitchFamily="34"/>
              </a:rPr>
              <a:t> -L’héritage, le polymorphisme</a:t>
            </a:r>
            <a:endParaRPr lang="fr-FR" dirty="0">
              <a:solidFill>
                <a:srgbClr val="00FF00"/>
              </a:solidFill>
              <a:latin typeface="Arial" pitchFamily="34"/>
              <a:cs typeface="Arial" pitchFamily="34"/>
            </a:endParaRPr>
          </a:p>
          <a:p>
            <a:pPr lvl="0" algn="just">
              <a:lnSpc>
                <a:spcPct val="150000"/>
              </a:lnSpc>
            </a:pPr>
            <a:r>
              <a:rPr lang="fr-FR" dirty="0">
                <a:solidFill>
                  <a:srgbClr val="000000"/>
                </a:solidFill>
                <a:latin typeface="Arial" pitchFamily="34"/>
              </a:rPr>
              <a:t> -Les relations entre deux entités sont différentes</a:t>
            </a:r>
          </a:p>
          <a:p>
            <a:pPr lvl="0" algn="just">
              <a:lnSpc>
                <a:spcPct val="150000"/>
              </a:lnSpc>
            </a:pPr>
            <a:r>
              <a:rPr lang="fr-FR" dirty="0">
                <a:solidFill>
                  <a:srgbClr val="000000"/>
                </a:solidFill>
                <a:latin typeface="Arial" pitchFamily="34"/>
              </a:rPr>
              <a:t> -Les objets ne possèdent pas d’identifiant unique contrairement </a:t>
            </a:r>
            <a:r>
              <a:rPr lang="fr-FR" dirty="0">
                <a:latin typeface="Arial" pitchFamily="34"/>
              </a:rPr>
              <a:t>au modèle relationnel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D8D14B3-1F92-47FC-AFEC-445C743EA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A1752D-CFB4-4871-9D78-2000C10B26D3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86DF2-9715-4D4F-8FD6-AABFC8919A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Accès aux Bdds en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8AC314-03F1-4AF9-B18A-1C5322CFB2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ADO.NET pour .Net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Inconvénients :</a:t>
            </a:r>
          </a:p>
          <a:p>
            <a:pPr lvl="0" algn="just"/>
            <a:r>
              <a:rPr lang="fr-FR" dirty="0">
                <a:latin typeface="Arial" pitchFamily="34"/>
                <a:cs typeface="Arial" pitchFamily="34"/>
              </a:rPr>
              <a:t>- </a:t>
            </a:r>
            <a:r>
              <a:rPr lang="fr-FR" dirty="0">
                <a:solidFill>
                  <a:srgbClr val="000000"/>
                </a:solidFill>
                <a:latin typeface="Arial" pitchFamily="34"/>
              </a:rPr>
              <a:t>Nécessite l’écriture de nombreuses lignes de codes répétitives</a:t>
            </a:r>
          </a:p>
          <a:p>
            <a:pPr lvl="0" algn="just"/>
            <a:r>
              <a:rPr lang="fr-FR" dirty="0">
                <a:latin typeface="Arial" pitchFamily="34"/>
                <a:cs typeface="Arial" pitchFamily="34"/>
              </a:rPr>
              <a:t>- </a:t>
            </a:r>
            <a:r>
              <a:rPr lang="fr-FR" dirty="0">
                <a:solidFill>
                  <a:srgbClr val="000000"/>
                </a:solidFill>
                <a:latin typeface="Arial" pitchFamily="34"/>
              </a:rPr>
              <a:t>La liaison entre les objets et les tables est un travail de bas </a:t>
            </a:r>
            <a:r>
              <a:rPr lang="fr-FR" dirty="0">
                <a:latin typeface="Arial" pitchFamily="34"/>
              </a:rPr>
              <a:t>niveau</a:t>
            </a:r>
          </a:p>
          <a:p>
            <a:pPr lvl="0" algn="just"/>
            <a:endParaRPr lang="fr-FR" dirty="0">
              <a:latin typeface="Arial" pitchFamily="34"/>
            </a:endParaRPr>
          </a:p>
          <a:p>
            <a:pPr lvl="0" algn="just"/>
            <a:r>
              <a:rPr lang="fr-FR" dirty="0">
                <a:latin typeface="Arial" pitchFamily="34"/>
              </a:rPr>
              <a:t>Exemple de code + pattern DAO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D8D14B3-1F92-47FC-AFEC-445C743EA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A1752D-CFB4-4871-9D78-2000C10B26D3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86DF2-9715-4D4F-8FD6-AABFC8919A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40668"/>
            <a:ext cx="8460000" cy="738664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8AC314-03F1-4AF9-B18A-1C5322CFB2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545772"/>
            <a:ext cx="9360000" cy="4212507"/>
          </a:xfrm>
        </p:spPr>
        <p:txBody>
          <a:bodyPr/>
          <a:lstStyle/>
          <a:p>
            <a:pPr lvl="0" algn="just"/>
            <a:r>
              <a:rPr lang="fr-FR" dirty="0">
                <a:latin typeface="Arial" pitchFamily="34"/>
              </a:rPr>
              <a:t> Pourquoi adopter une solution d’ORM ?</a:t>
            </a:r>
          </a:p>
          <a:p>
            <a:pPr lvl="0" algn="just"/>
            <a:r>
              <a:rPr lang="fr-FR" dirty="0">
                <a:latin typeface="Arial" pitchFamily="34"/>
              </a:rPr>
              <a:t> Les avantages ?</a:t>
            </a:r>
          </a:p>
          <a:p>
            <a:pPr lvl="0" algn="just"/>
            <a:r>
              <a:rPr lang="fr-FR" dirty="0">
                <a:latin typeface="Arial" pitchFamily="34"/>
              </a:rPr>
              <a:t> Les inconvénients ?</a:t>
            </a:r>
          </a:p>
          <a:p>
            <a:pPr lvl="0" algn="just"/>
            <a:r>
              <a:rPr lang="fr-FR" dirty="0">
                <a:latin typeface="Arial" pitchFamily="34"/>
              </a:rPr>
              <a:t> Les solutions existantes ?</a:t>
            </a:r>
          </a:p>
        </p:txBody>
      </p:sp>
    </p:spTree>
    <p:extLst>
      <p:ext uri="{BB962C8B-B14F-4D97-AF65-F5344CB8AC3E}">
        <p14:creationId xmlns:p14="http://schemas.microsoft.com/office/powerpoint/2010/main" val="144191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14F93AA-D06F-4AAE-B183-661D61828C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1C996EF-7143-4C46-8185-F06E66314E1F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C5246-2415-4611-A125-1F7336E2AD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Mapping relationnel-objet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7DE636-BA50-4B0A-AF95-E59DBDAEEC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347440"/>
          </a:xfrm>
        </p:spPr>
        <p:txBody>
          <a:bodyPr/>
          <a:lstStyle/>
          <a:p>
            <a:pPr lvl="0" algn="just">
              <a:buNone/>
            </a:pPr>
            <a:r>
              <a:rPr lang="fr-FR" b="1" i="1">
                <a:solidFill>
                  <a:srgbClr val="009933"/>
                </a:solidFill>
                <a:latin typeface="Arial" pitchFamily="34"/>
              </a:rPr>
              <a:t>Concept permettant de connecter un modèle objet à un modèle relationnel.</a:t>
            </a:r>
          </a:p>
          <a:p>
            <a:pPr lvl="0" algn="just">
              <a:buNone/>
            </a:pPr>
            <a:r>
              <a:rPr lang="fr-FR" b="1" i="1">
                <a:solidFill>
                  <a:srgbClr val="009933"/>
                </a:solidFill>
                <a:latin typeface="Arial" pitchFamily="34"/>
              </a:rPr>
              <a:t>Couche qui va interagir entre l’application et la base de données.</a:t>
            </a:r>
          </a:p>
          <a:p>
            <a:pPr lvl="0" algn="just">
              <a:buNone/>
            </a:pPr>
            <a:r>
              <a:rPr lang="fr-FR" b="1">
                <a:solidFill>
                  <a:srgbClr val="000000"/>
                </a:solidFill>
                <a:latin typeface="Arial" pitchFamily="34"/>
              </a:rPr>
              <a:t>Pourquoi utiliser ce concept?</a:t>
            </a:r>
          </a:p>
          <a:p>
            <a:pPr lvl="0" algn="just">
              <a:spcAft>
                <a:spcPts val="850"/>
              </a:spcAft>
            </a:pPr>
            <a:r>
              <a:rPr lang="fr-FR">
                <a:solidFill>
                  <a:srgbClr val="000000"/>
                </a:solidFill>
                <a:latin typeface="Arial" pitchFamily="34"/>
              </a:rPr>
              <a:t>Pas besoin de connaître l’ensemble des tables et des champs </a:t>
            </a:r>
            <a:r>
              <a:rPr lang="fr-FR">
                <a:latin typeface="Arial" pitchFamily="34"/>
              </a:rPr>
              <a:t>de la base de données</a:t>
            </a:r>
          </a:p>
          <a:p>
            <a:pPr lvl="0" algn="just">
              <a:spcAft>
                <a:spcPts val="850"/>
              </a:spcAft>
            </a:pPr>
            <a:r>
              <a:rPr lang="fr-FR">
                <a:solidFill>
                  <a:srgbClr val="000000"/>
                </a:solidFill>
                <a:latin typeface="Arial" pitchFamily="34"/>
              </a:rPr>
              <a:t>Faire abstraction de toute la partie SQL d’une application.</a:t>
            </a:r>
          </a:p>
          <a:p>
            <a:pPr lvl="0" algn="just">
              <a:buNone/>
            </a:pPr>
            <a:r>
              <a:rPr lang="fr-FR" b="1">
                <a:solidFill>
                  <a:srgbClr val="000000"/>
                </a:solidFill>
                <a:latin typeface="Arial" pitchFamily="34"/>
              </a:rPr>
              <a:t>Frameworks ORM disponibles :</a:t>
            </a:r>
          </a:p>
          <a:p>
            <a:pPr lvl="0" algn="just"/>
            <a:r>
              <a:rPr lang="fr-FR">
                <a:solidFill>
                  <a:srgbClr val="000000"/>
                </a:solidFill>
                <a:latin typeface="Arial" pitchFamily="34"/>
              </a:rPr>
              <a:t>Entity Framework, NHibernate, Dlinq/Linq To SQL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35B4332-9367-41B2-A997-6DF873868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BE025A5-F462-47B5-9489-15BF10AB9BF6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8A43A3-D383-44F6-9E96-BF7033A94C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Mapping relationnel-objet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6482FF-C56D-4A65-9DBE-852B580AE9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buNone/>
            </a:pPr>
            <a:r>
              <a:rPr lang="fr-FR" b="1" dirty="0">
                <a:solidFill>
                  <a:srgbClr val="000000"/>
                </a:solidFill>
                <a:latin typeface="Arial" pitchFamily="34"/>
              </a:rPr>
              <a:t>Avantages :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Gain de temps au niveau du développement d’une application.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Abstraction de toute la partie SQL.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La portabilité de l’application d’un point de vue SGBD.</a:t>
            </a:r>
          </a:p>
          <a:p>
            <a:pPr lvl="0" algn="just"/>
            <a:endParaRPr lang="fr-FR" dirty="0">
              <a:solidFill>
                <a:srgbClr val="000000"/>
              </a:solidFill>
              <a:latin typeface="Arial" pitchFamily="34"/>
            </a:endParaRPr>
          </a:p>
          <a:p>
            <a:pPr lvl="0" algn="just">
              <a:buNone/>
            </a:pPr>
            <a:r>
              <a:rPr lang="fr-FR" b="1" dirty="0">
                <a:solidFill>
                  <a:srgbClr val="000000"/>
                </a:solidFill>
                <a:latin typeface="Arial" pitchFamily="34"/>
              </a:rPr>
              <a:t>Inconvénients :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L’optimisation des </a:t>
            </a:r>
            <a:r>
              <a:rPr lang="fr-FR" dirty="0" err="1">
                <a:solidFill>
                  <a:srgbClr val="000000"/>
                </a:solidFill>
                <a:latin typeface="Arial" pitchFamily="34"/>
              </a:rPr>
              <a:t>frameworks</a:t>
            </a:r>
            <a:r>
              <a:rPr lang="fr-FR" dirty="0">
                <a:solidFill>
                  <a:srgbClr val="000000"/>
                </a:solidFill>
                <a:latin typeface="Arial" pitchFamily="34"/>
              </a:rPr>
              <a:t>/outils proposés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La difficulté à maîtriser les </a:t>
            </a:r>
            <a:r>
              <a:rPr lang="fr-FR" dirty="0" err="1">
                <a:solidFill>
                  <a:srgbClr val="000000"/>
                </a:solidFill>
                <a:latin typeface="Arial" pitchFamily="34"/>
              </a:rPr>
              <a:t>frameworks</a:t>
            </a:r>
            <a:r>
              <a:rPr lang="fr-FR" dirty="0">
                <a:solidFill>
                  <a:srgbClr val="000000"/>
                </a:solidFill>
                <a:latin typeface="Arial" pitchFamily="34"/>
              </a:rPr>
              <a:t>/outils.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Personnalisé</PresentationFormat>
  <Paragraphs>96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StarSymbol</vt:lpstr>
      <vt:lpstr>Times New Roman</vt:lpstr>
      <vt:lpstr>Trebuchet MS</vt:lpstr>
      <vt:lpstr>presentation_dawan</vt:lpstr>
      <vt:lpstr>Présentation PowerPoint</vt:lpstr>
      <vt:lpstr>Objectifs</vt:lpstr>
      <vt:lpstr>Plan</vt:lpstr>
      <vt:lpstr>Présentation PowerPoint</vt:lpstr>
      <vt:lpstr>Correspondance des modèles « Relationnel - Objet »</vt:lpstr>
      <vt:lpstr>Accès aux Bdds en .Net</vt:lpstr>
      <vt:lpstr>Atelier</vt:lpstr>
      <vt:lpstr>Mapping relationnel-objet</vt:lpstr>
      <vt:lpstr>Mapping relationnel-objet (2)</vt:lpstr>
      <vt:lpstr>Critères de choix d'un 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DERKAOUI</dc:creator>
  <cp:lastModifiedBy>Thomas Aldaitz</cp:lastModifiedBy>
  <cp:revision>339</cp:revision>
  <cp:lastPrinted>2018-06-26T09:19:14Z</cp:lastPrinted>
  <dcterms:created xsi:type="dcterms:W3CDTF">2010-05-04T20:10:14Z</dcterms:created>
  <dcterms:modified xsi:type="dcterms:W3CDTF">2019-02-03T15:59:37Z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