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84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79" r:id="rId18"/>
    <p:sldId id="280" r:id="rId19"/>
    <p:sldId id="281" r:id="rId20"/>
    <p:sldId id="282" r:id="rId21"/>
    <p:sldId id="283" r:id="rId2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C7704F-DC03-4968-8114-9B75BBE04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E867B-0843-45D3-BCCA-1DBD9C46869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4F2D0C-2BE7-457E-9DBA-5C8B6F0F06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70AF2-C5E6-422E-8A87-9744757E74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BAF73EF-75F0-4ABA-A997-50FA2E4F1EC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88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9DCB5E-8731-4884-BA5F-C8C088A6C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130A31-5602-4D9A-AA4A-4E3E42B80B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549CDDD-4635-404D-A38C-8585F9B1CF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4F252-54CF-4F93-A808-AA8A5FD4E0D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4A5F7-C61B-4F06-B213-7731C96C79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649B2-9027-402B-9083-B2F6048ED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EB4DEE4-B231-40A3-8B8E-7B052F127C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1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15F6F2-45DC-4FA7-9465-D8176B7C46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7AAE8D-BEE9-4419-A730-C90019644CC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AE1F0D-55D3-4EE1-95C3-4A2690C1E8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FA60F3-267F-4A03-A6DE-6AC0BDA392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DD1734-F47D-45DB-BC85-2A563B36A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560DF2-187D-48D7-BFE8-6B6B6FC10939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C5B054-BE5F-4CD4-AAB2-001DFA3C13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F13CC9-1C1C-4064-A763-82F5E6E634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CF9CE2-08D7-4AC8-B478-51B2761933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DC2FE1-0884-4C90-8D0B-81BD27511C21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71AE88-D6C9-42D3-A239-132EF279C4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15439F-E1DE-4768-9466-18BE8E74A1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834597-B445-4D36-ADD6-7778D13179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EF19EB8-B2F4-446D-BAEE-68C7557E6FE3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1B75EE-9862-4E62-AF1A-F7C8676CF1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DA3687-939F-4CFD-8E87-65B682BA86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AC1B86-0773-48F2-95F5-E826A1A08A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892258-0DCA-48A8-BC8E-65087730F30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58E7E6-1CA2-4C74-92C9-2894C3E5B9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2B1A81-795C-4E90-BC66-6F4539F573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9DE1F7-44CC-4653-90D1-2E435D80CA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B42A8B-1D68-4795-B075-67246D7B5649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CD07C8-AF07-4773-9A89-88606BAD2B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35EF913-9CBA-47E1-8539-B732656016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EC73C6-F842-49C7-89B6-2AFDE7B7F0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154CD9-7F85-4161-86A4-ECB71ED69954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C7D101-EB6A-4AD6-B91C-C9AE83AC52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8CC18B-8D94-440D-9FBB-6387619C43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6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44D005-72D4-41D2-A369-505C8280C8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ABEF5B-D4F0-4952-884C-3A4C3DEC159D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2B4650-E5F8-4264-AB1E-F1F7A01483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7059D1-5F43-4F96-BB33-352FD6A1E9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AD699-C971-4E61-ADC0-7F37106F99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88E90A-3DED-4F54-B55B-B73FD40D1D07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55A7F4-211E-49F5-B37B-6C3032229C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16E467-C7B4-427A-ACEF-1ED2024440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C0C1E-2ADC-42BA-AB36-996A16264E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2DB032-9B4E-4866-ABA8-CB3E73F91410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1E1A9E-7C9D-442E-8B24-6CEF0BFBB6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0E6024-03E3-4F89-BC8C-49C4C1B56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BD0A9B-57C3-440A-B2C2-F4CA3DC320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9A3ADE-068E-4BF0-A719-B16D4CBE6DBA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4C5E1A-4E13-473B-AFC6-F2D1F84303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1E8DA5-F1F8-41F9-92D2-B46AD38376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14E91-0FF1-47F4-B5DC-140D81DA03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4BA467-39BA-4639-808C-B4D0553347B7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A6CA45-773B-4CB8-9C81-88EB7C43A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84F657-D2E1-4EB2-B78C-FD7BAB216D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296060-4920-4E1C-A856-189EF1D8CA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1A8602-1441-4A1E-90B5-72F4EE89A536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AE38AC-9FAE-4455-BFC3-5C9F6CFBAF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E419B8-460A-4A40-80CD-8B0DDBF1F4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3A643-5BE6-4C23-9D13-6ADDA020D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7E0BB6-DA19-4D73-839F-BAF480E565E1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EDC027-51CE-433C-BD35-9F4C697FB9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332A60-FC69-44B3-974E-985F770F18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6EDFC3-D364-47E2-9AAE-24972EB0A4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FE214A-062C-41EE-9AA4-E44883E29B3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71F501-2032-4DC9-9A54-3EAEA354B1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A6244E-154F-42AD-991C-AB6D5FB6DD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A635BD-2D47-43BF-8B35-6D96AF71C6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C9146D-3D86-4AC6-8EA6-C5A19C65FB98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9E80D4-EA72-421F-AA70-26D456080E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6B7642-6B67-48A1-BE15-E24EBB4038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A0E98-2CAD-4F67-8555-3D410BC48F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6B7A37-49C2-4C10-BDD3-D8FB7D4F385D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BA27A6-BD45-4889-A729-AA1E3BE8F0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BA8FB9-FCEE-4A5D-AF6F-E428758E4B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A1A79-DF7A-453E-ADA9-8B5A8F69AE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CC9C29-56E4-470D-81C3-7913C646B36C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91ACE2-D797-48B6-9422-395ABC733E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A7E5D5-52F1-411F-B6CA-5291493701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5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05E2ED-5FFB-44C1-900D-C04C1F8FA6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505207-781B-45D0-B33C-F637B4E3207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E99F7C-DFD2-4634-9664-04E51AFB34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C5BB85-1A43-4141-83D8-42B4967826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1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62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data/dn45684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fr/data/dn456843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data/ef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sdn.microsoft.com/fr-fr/data/ee712907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data.entity.modelconfiguration.conventions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AFB29F9-9442-476D-B6F7-DCB55E92B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D28AD-BC9D-4EA6-8BA3-8D9528AF3D1E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68A521-7E14-4FDE-B2BF-A3F787BD17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46C55-ED1C-4951-81B4-BC94E00C46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None/>
            </a:pPr>
            <a:endParaRPr lang="fr-FR" sz="6000">
              <a:latin typeface="Trebuchet MS" pitchFamily="34"/>
            </a:endParaRPr>
          </a:p>
          <a:p>
            <a:pPr lvl="0" algn="ctr">
              <a:buNone/>
            </a:pPr>
            <a:r>
              <a:rPr lang="fr-FR" sz="6000">
                <a:latin typeface="Trebuchet MS" pitchFamily="34"/>
              </a:rPr>
              <a:t>Entity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B6C7F06-0478-45CB-9EC1-C4B94B567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A0A8BE-6995-4F55-B229-AEE05DB6DC0F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ECFFD6-8DC4-4E69-8623-56E594DA4B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Mapping des entités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D8683-B49D-4F0B-840A-F7C90EAFA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60000" cy="5405400"/>
          </a:xfrm>
        </p:spPr>
        <p:txBody>
          <a:bodyPr/>
          <a:lstStyle/>
          <a:p>
            <a:pPr lvl="0">
              <a:spcAft>
                <a:spcPts val="283"/>
              </a:spcAft>
            </a:pPr>
            <a:r>
              <a:rPr lang="fr-FR" dirty="0"/>
              <a:t>Le mapping s'effectue grâce à des attributs et/ou avec l'API Fluent dans la méthode </a:t>
            </a:r>
            <a:r>
              <a:rPr lang="fr-FR" dirty="0" err="1"/>
              <a:t>OnModelCreating</a:t>
            </a:r>
            <a:r>
              <a:rPr lang="fr-FR" dirty="0"/>
              <a:t> </a:t>
            </a:r>
            <a:br>
              <a:rPr lang="fr-FR" dirty="0"/>
            </a:b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Table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"clients"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Schema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= 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 err="1">
                <a:solidFill>
                  <a:srgbClr val="A31515"/>
                </a:solidFill>
                <a:latin typeface="Consolas" pitchFamily="33"/>
              </a:rPr>
              <a:t>dbo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Client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{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Key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] </a:t>
            </a:r>
            <a:r>
              <a:rPr lang="fr-FR" sz="1200" b="1" dirty="0">
                <a:solidFill>
                  <a:srgbClr val="006600"/>
                </a:solidFill>
                <a:latin typeface="Consolas" pitchFamily="33"/>
              </a:rPr>
              <a:t>//Key=&gt;Identity, [</a:t>
            </a:r>
            <a:r>
              <a:rPr lang="fr-FR" sz="1200" b="1" dirty="0" err="1">
                <a:solidFill>
                  <a:srgbClr val="006600"/>
                </a:solidFill>
                <a:latin typeface="Consolas" pitchFamily="33"/>
              </a:rPr>
              <a:t>DatabaseGenerated</a:t>
            </a:r>
            <a:r>
              <a:rPr lang="fr-FR" sz="1200" b="1" dirty="0">
                <a:solidFill>
                  <a:srgbClr val="006600"/>
                </a:solidFill>
                <a:latin typeface="Consolas" pitchFamily="33"/>
              </a:rPr>
              <a:t>(</a:t>
            </a:r>
            <a:r>
              <a:rPr lang="fr-FR" sz="1200" b="1" dirty="0" err="1">
                <a:solidFill>
                  <a:srgbClr val="006600"/>
                </a:solidFill>
                <a:latin typeface="Consolas" pitchFamily="33"/>
              </a:rPr>
              <a:t>DatabaseGeneratedOption.Identity</a:t>
            </a:r>
            <a:r>
              <a:rPr lang="fr-FR" sz="1200" b="1" dirty="0">
                <a:solidFill>
                  <a:srgbClr val="0066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Column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"ID"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? Id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Required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MaxLength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(30)]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Column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"NOM"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Nom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ICollection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Rv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&gt;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Rvs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283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Column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"TIMESTAMP"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Timestamp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byte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[] Timestamp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283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[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NotMapped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]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ColNonMappee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7C5F423-8CB8-4C20-82F2-FD8DD3E68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AFF835-199D-4DE9-8A0F-D5CBC514B271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B472AF-3695-4823-8BAD-9F6890F267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Initialisation de la Bdd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CD047E-1CE4-47A1-9372-9ECB476FA2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12000"/>
            <a:ext cx="9360000" cy="5627880"/>
          </a:xfrm>
        </p:spPr>
        <p:txBody>
          <a:bodyPr/>
          <a:lstStyle/>
          <a:p>
            <a:pPr lvl="0"/>
            <a:r>
              <a:rPr lang="fr-FR" sz="2400" dirty="0"/>
              <a:t>Une classe d'initialisation doit dériver d'une des classes suivantes</a:t>
            </a:r>
            <a:br>
              <a:rPr lang="fr-FR" sz="2400" dirty="0"/>
            </a:br>
            <a:r>
              <a:rPr lang="fr-FR" sz="1800" b="1" dirty="0" err="1">
                <a:solidFill>
                  <a:srgbClr val="000000"/>
                </a:solidFill>
                <a:latin typeface="Arial" pitchFamily="34"/>
              </a:rPr>
              <a:t>DropCreateDataBaseAlways</a:t>
            </a:r>
            <a:r>
              <a:rPr lang="fr-FR" sz="1800" b="1" dirty="0">
                <a:solidFill>
                  <a:srgbClr val="000000"/>
                </a:solidFill>
                <a:latin typeface="Arial" pitchFamily="34"/>
              </a:rPr>
              <a:t> </a:t>
            </a:r>
            <a:r>
              <a:rPr lang="fr-FR" sz="1800" dirty="0">
                <a:solidFill>
                  <a:srgbClr val="000000"/>
                </a:solidFill>
                <a:latin typeface="Arial" pitchFamily="34"/>
              </a:rPr>
              <a:t>: qui supprime la base si elle existe déjà puis la recrée.</a:t>
            </a:r>
            <a:br>
              <a:rPr lang="fr-FR" sz="1800" dirty="0">
                <a:solidFill>
                  <a:srgbClr val="000000"/>
                </a:solidFill>
                <a:latin typeface="Arial" pitchFamily="34"/>
              </a:rPr>
            </a:br>
            <a:r>
              <a:rPr lang="fr-FR" sz="1800" b="1" dirty="0" err="1">
                <a:solidFill>
                  <a:srgbClr val="000000"/>
                </a:solidFill>
                <a:latin typeface="Arial" pitchFamily="34"/>
              </a:rPr>
              <a:t>DropCreateDatabaseIfModelChanges</a:t>
            </a:r>
            <a:r>
              <a:rPr lang="fr-FR" sz="1800" dirty="0">
                <a:solidFill>
                  <a:srgbClr val="000000"/>
                </a:solidFill>
                <a:latin typeface="Arial" pitchFamily="34"/>
              </a:rPr>
              <a:t> : recrée la base si les entités ont changé.</a:t>
            </a:r>
            <a:br>
              <a:rPr lang="fr-FR" sz="1800" dirty="0">
                <a:solidFill>
                  <a:srgbClr val="000000"/>
                </a:solidFill>
                <a:latin typeface="Arial" pitchFamily="34"/>
              </a:rPr>
            </a:br>
            <a:r>
              <a:rPr lang="fr-FR" sz="1800" b="1" dirty="0" err="1">
                <a:solidFill>
                  <a:srgbClr val="000000"/>
                </a:solidFill>
                <a:latin typeface="Arial" pitchFamily="34"/>
              </a:rPr>
              <a:t>CreateDatabaseIfNotExists</a:t>
            </a:r>
            <a:r>
              <a:rPr lang="fr-FR" sz="1800" dirty="0">
                <a:solidFill>
                  <a:srgbClr val="000000"/>
                </a:solidFill>
                <a:latin typeface="Arial" pitchFamily="34"/>
              </a:rPr>
              <a:t> : crée la base si elle n'existe pas</a:t>
            </a:r>
          </a:p>
          <a:p>
            <a:pPr lvl="0">
              <a:spcAft>
                <a:spcPts val="0"/>
              </a:spcAft>
              <a:buNone/>
            </a:pPr>
            <a:r>
              <a:rPr lang="fr-FR" sz="950" dirty="0">
                <a:solidFill>
                  <a:srgbClr val="000000"/>
                </a:solidFill>
                <a:latin typeface="Consolas" pitchFamily="33"/>
              </a:rPr>
              <a:t>    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MyDbContextInitializer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DropCreateDatabaseAlways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MyDbContext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override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InitializeDatabase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MyDbContext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base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.InitializeDatabase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);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Client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[] clients ={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 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Client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 Titre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"Mme"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, Nom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"German"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Prenom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"Christine"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},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 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Client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 Titre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"Mr"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, Nom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"Jacquard"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Prenom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"Jules"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},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 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Client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 Titre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"Mlle"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, Nom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</a:t>
            </a:r>
            <a:r>
              <a:rPr lang="fr-FR" sz="1400" dirty="0" err="1">
                <a:solidFill>
                  <a:srgbClr val="A31515"/>
                </a:solidFill>
                <a:latin typeface="Consolas" pitchFamily="49"/>
              </a:rPr>
              <a:t>Bistrou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Prenom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"Brigitte"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};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foreach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Client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client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in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clients)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context.Clients.Add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(client);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}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context.SaveChanges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() ;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}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}</a:t>
            </a:r>
          </a:p>
          <a:p>
            <a:pPr lvl="0">
              <a:buNone/>
            </a:pPr>
            <a:br>
              <a:rPr lang="fr-FR" sz="1400" dirty="0"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   </a:t>
            </a:r>
            <a:r>
              <a:rPr lang="fr-FR" sz="2400" b="1" dirty="0">
                <a:latin typeface="Arial" pitchFamily="34"/>
              </a:rPr>
              <a:t>Appel : </a:t>
            </a:r>
            <a:r>
              <a:rPr lang="fr-FR" sz="1400" b="1" dirty="0" err="1">
                <a:solidFill>
                  <a:srgbClr val="2B91AF"/>
                </a:solidFill>
                <a:latin typeface="Consolas" pitchFamily="49"/>
              </a:rPr>
              <a:t>System.Data.Entity.Database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.SetInitializer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400" b="1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b="1" dirty="0" err="1">
                <a:solidFill>
                  <a:srgbClr val="2B91AF"/>
                </a:solidFill>
                <a:latin typeface="Consolas" pitchFamily="49"/>
              </a:rPr>
              <a:t>MyDbContextInitializer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());</a:t>
            </a:r>
            <a:r>
              <a:rPr lang="fr-FR" sz="1400" dirty="0">
                <a:latin typeface="Consolas" pitchFamily="49"/>
              </a:rPr>
              <a:t>   </a:t>
            </a:r>
            <a:r>
              <a:rPr lang="fr-FR" sz="1600" dirty="0">
                <a:latin typeface="Consolas" pitchFamily="49"/>
              </a:rPr>
              <a:t>    </a:t>
            </a:r>
            <a:r>
              <a:rPr lang="fr-FR" sz="1400" dirty="0">
                <a:latin typeface="Consolas" pitchFamily="49"/>
              </a:rPr>
              <a:t>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FA5141C-BFA6-4446-BE76-AD809CC3C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45FA11-A1EE-40C0-A35C-249A7A0CB458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98589-0AA6-4B86-9ADB-4210BAE61B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Instanciation du 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B75645-8B84-48E1-89CA-30515B1018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EF </a:t>
            </a:r>
            <a:r>
              <a:rPr lang="fr-FR" b="1"/>
              <a:t>recommande de créer une nouvelle instance de contexte pour chaque opération unitaire </a:t>
            </a:r>
            <a:r>
              <a:rPr lang="fr-FR"/>
              <a:t>(interaction utilisateur, génération d’une page ASP.net, appel d’un WebService…). Afin de forcer le rechargement de données à jour et d’éviter la persistance d’un cache indésirable.</a:t>
            </a:r>
          </a:p>
          <a:p>
            <a:pPr lvl="0"/>
            <a:endParaRPr lang="fr-FR"/>
          </a:p>
          <a:p>
            <a:pPr lvl="0">
              <a:spcAft>
                <a:spcPts val="283"/>
              </a:spcAft>
            </a:pPr>
            <a:r>
              <a:rPr lang="fr-FR"/>
              <a:t>Dans le cas d'un contrôleur ASP.NET MVC :</a:t>
            </a:r>
            <a:br>
              <a:rPr lang="fr-FR"/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ClientsController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: 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Controller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{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private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MyDbContext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db =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MyDbContext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();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…</a:t>
            </a:r>
            <a:br>
              <a:rPr lang="fr-FR" sz="1600">
                <a:solidFill>
                  <a:srgbClr val="000000"/>
                </a:solidFill>
                <a:latin typeface="Consolas" pitchFamily="33"/>
              </a:rPr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2B57373-E57D-4050-BDE1-1B053B4C5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F3DB79-E298-4C94-9441-9E3F0EBA4F4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A9A3F0-5153-4626-9551-EEA48EC130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Instanciation du contexte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C4D33D-A13B-4386-9B85-C928D0518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58600"/>
          </a:xfrm>
        </p:spPr>
        <p:txBody>
          <a:bodyPr/>
          <a:lstStyle/>
          <a:p>
            <a:pPr lvl="0"/>
            <a:r>
              <a:rPr lang="fr-FR"/>
              <a:t>Si l’instanciation d’un contexte et la création d’une requête sur ce contexte sont des opérations peu coûteuses, </a:t>
            </a:r>
            <a:r>
              <a:rPr lang="fr-FR" b="1"/>
              <a:t>l’exécution de la requête elle-même (qui intervient seulement lorsqu’on tente d’accéder au résultat de la requête</a:t>
            </a:r>
            <a:r>
              <a:rPr lang="fr-FR"/>
              <a:t>, par exemple en itérant sur sa liste d’éléments) représente le véritable coût de l’opération: la requête est traduite, transmise à la base, cette dernière produit des résultats qui sont ensuite convertis en instances de classes du modèle objet.</a:t>
            </a:r>
          </a:p>
          <a:p>
            <a:pPr lvl="0"/>
            <a:r>
              <a:rPr lang="fr-FR"/>
              <a:t>C’est cette collection d’instances qui va représenter, pour le développeur, les données à lire et éventuellement à mettre à jour </a:t>
            </a:r>
            <a:br>
              <a:rPr lang="fr-FR"/>
            </a:br>
            <a:r>
              <a:rPr lang="fr-FR" b="1">
                <a:solidFill>
                  <a:srgbClr val="FF3333"/>
                </a:solidFill>
              </a:rPr>
              <a:t>(instances mises en cache).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6777549-0DE0-479E-AF8E-EAB61C82B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CA4D3C-EE04-495E-82E1-5BE3D3D5EC80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B32A58-9985-4F4A-AB07-04CE958C90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Gestion des logs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B2857E-A2D7-4A5A-B2A5-54227BBF07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40800"/>
          </a:xfrm>
        </p:spPr>
        <p:txBody>
          <a:bodyPr/>
          <a:lstStyle/>
          <a:p>
            <a:pPr lvl="0"/>
            <a:r>
              <a:rPr lang="fr-FR" dirty="0"/>
              <a:t>Configuration dans le </a:t>
            </a:r>
            <a:r>
              <a:rPr lang="fr-FR" dirty="0" err="1"/>
              <a:t>DbContext</a:t>
            </a:r>
            <a:r>
              <a:rPr lang="fr-FR" dirty="0"/>
              <a:t> :</a:t>
            </a:r>
            <a:br>
              <a:rPr lang="fr-FR" dirty="0"/>
            </a:b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context.Database.Log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= s =&gt;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System.Diagnostics.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Debug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.WriteLine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(s);</a:t>
            </a:r>
          </a:p>
          <a:p>
            <a:pPr lvl="0">
              <a:spcAft>
                <a:spcPts val="283"/>
              </a:spcAft>
            </a:pPr>
            <a:r>
              <a:rPr lang="fr-FR" dirty="0"/>
              <a:t>Log d'une requête :</a:t>
            </a:r>
            <a:br>
              <a:rPr lang="fr-FR" dirty="0"/>
            </a:b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query1 = </a:t>
            </a:r>
            <a:r>
              <a:rPr lang="fr-FR" sz="1600" dirty="0" err="1">
                <a:solidFill>
                  <a:srgbClr val="0000FF"/>
                </a:solidFill>
                <a:latin typeface="Consolas" pitchFamily="33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client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context.Clients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select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client;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sql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= ((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System.Data.Entity.Core.Objects.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ObjectQuery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)query1).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ToTraceString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();</a:t>
            </a:r>
            <a:br>
              <a:rPr lang="fr-FR" sz="1600" dirty="0">
                <a:solidFill>
                  <a:srgbClr val="000000"/>
                </a:solidFill>
                <a:latin typeface="Consolas" pitchFamily="33"/>
              </a:rPr>
            </a:br>
            <a:endParaRPr lang="fr-FR" sz="16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</a:pPr>
            <a:r>
              <a:rPr lang="fr-FR" dirty="0"/>
              <a:t>Configuration d'un intercepteur dans le App/</a:t>
            </a:r>
            <a:r>
              <a:rPr lang="fr-FR" dirty="0" err="1"/>
              <a:t>Web.Config</a:t>
            </a:r>
            <a:r>
              <a:rPr lang="fr-FR" dirty="0"/>
              <a:t> :</a:t>
            </a:r>
            <a:br>
              <a:rPr lang="fr-FR" dirty="0"/>
            </a:b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&lt;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interceptors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  &lt;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interceptor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                                                                           </a:t>
            </a:r>
            <a:r>
              <a:rPr lang="fr-FR" sz="1600" dirty="0">
                <a:solidFill>
                  <a:srgbClr val="FF0000"/>
                </a:solidFill>
                <a:latin typeface="Consolas" pitchFamily="49"/>
              </a:rPr>
              <a:t>type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 err="1">
                <a:solidFill>
                  <a:srgbClr val="0000FF"/>
                </a:solidFill>
                <a:latin typeface="Consolas" pitchFamily="49"/>
              </a:rPr>
              <a:t>System.Data.Entity.Infrastructure.Interception.DatabaseLogger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,                       </a:t>
            </a:r>
            <a:r>
              <a:rPr lang="fr-FR" sz="1600" dirty="0" err="1">
                <a:solidFill>
                  <a:srgbClr val="0000FF"/>
                </a:solidFill>
                <a:latin typeface="Consolas" pitchFamily="49"/>
              </a:rPr>
              <a:t>EntityFramework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    &lt;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parameters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      &lt;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parameter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itchFamily="49"/>
              </a:rPr>
              <a:t>value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C:\Temp\LogOutput.txt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/&gt;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      &lt;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parameter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itchFamily="49"/>
              </a:rPr>
              <a:t>value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 err="1">
                <a:solidFill>
                  <a:srgbClr val="0000FF"/>
                </a:solidFill>
                <a:latin typeface="Consolas" pitchFamily="49"/>
              </a:rPr>
              <a:t>true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itchFamily="49"/>
              </a:rPr>
              <a:t>type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 err="1">
                <a:solidFill>
                  <a:srgbClr val="0000FF"/>
                </a:solidFill>
                <a:latin typeface="Consolas" pitchFamily="49"/>
              </a:rPr>
              <a:t>System.Boolean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/&gt;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    &lt;/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parameters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  &lt;/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interceptor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    &lt;/</a:t>
            </a:r>
            <a:r>
              <a:rPr lang="fr-FR" sz="1600" dirty="0" err="1">
                <a:solidFill>
                  <a:srgbClr val="A31515"/>
                </a:solidFill>
                <a:latin typeface="Consolas" pitchFamily="49"/>
              </a:rPr>
              <a:t>interceptors</a:t>
            </a:r>
            <a:r>
              <a:rPr lang="fr-FR" sz="1600" dirty="0">
                <a:solidFill>
                  <a:srgbClr val="0000FF"/>
                </a:solidFill>
                <a:latin typeface="Consolas" pitchFamily="49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E39ABB4-9443-41D1-977E-CE96FD2AE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97C1A4-8D80-45F6-8DE9-9A18EC243CD7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867BFA-E5D3-40CE-9899-A88846CA8A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Instanciation du contexte</a:t>
            </a:r>
            <a:br>
              <a:rPr lang="fr-FR"/>
            </a:br>
            <a:r>
              <a:rPr lang="fr-FR"/>
              <a:t>Gestion des connexions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4D7C7E-A3EB-4EC9-A6EA-DD26920178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69600"/>
          </a:xfrm>
        </p:spPr>
        <p:txBody>
          <a:bodyPr/>
          <a:lstStyle/>
          <a:p>
            <a:pPr lvl="0"/>
            <a:r>
              <a:rPr lang="fr-FR" sz="2400" dirty="0"/>
              <a:t>On peut obtenir la connexion du contexte si on souhaite gérer nous même les ouvertures/fermetures.</a:t>
            </a:r>
            <a:br>
              <a:rPr lang="fr-FR" sz="2400" dirty="0"/>
            </a:br>
            <a:r>
              <a:rPr lang="fr-FR" sz="2400" dirty="0">
                <a:hlinkClick r:id="rId3"/>
              </a:rPr>
              <a:t>https://msdn.microsoft.com/en-us/data/dn456849</a:t>
            </a:r>
          </a:p>
          <a:p>
            <a:pPr lvl="0">
              <a:spcAft>
                <a:spcPts val="2835"/>
              </a:spcAft>
            </a:pP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using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MyDbContext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())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{</a:t>
            </a:r>
            <a:br>
              <a:rPr lang="fr-FR" sz="1400" dirty="0"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// At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this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point the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underlying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store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connection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is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closed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br>
              <a:rPr lang="fr-FR" sz="1400" dirty="0">
                <a:solidFill>
                  <a:srgbClr val="008000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   </a:t>
            </a:r>
            <a:r>
              <a:rPr lang="fr-FR" sz="1400" dirty="0" err="1">
                <a:latin typeface="Consolas" pitchFamily="49"/>
              </a:rPr>
              <a:t>context.Database.Connection.Open</a:t>
            </a:r>
            <a:r>
              <a:rPr lang="fr-FR" sz="1400" dirty="0">
                <a:latin typeface="Consolas" pitchFamily="49"/>
              </a:rPr>
              <a:t>();</a:t>
            </a:r>
            <a:br>
              <a:rPr lang="fr-FR" sz="1400" dirty="0">
                <a:latin typeface="Consolas" pitchFamily="49"/>
              </a:rPr>
            </a:br>
            <a:br>
              <a:rPr lang="fr-FR" sz="1400" dirty="0"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Now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the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underlying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store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connection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is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open and </a:t>
            </a:r>
            <a:br>
              <a:rPr lang="fr-FR" sz="1400" dirty="0">
                <a:solidFill>
                  <a:srgbClr val="008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  // the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ObjectContext.Connection.State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correctly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reports open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too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br>
              <a:rPr lang="fr-FR" sz="1400" dirty="0">
                <a:solidFill>
                  <a:srgbClr val="008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blog =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Blog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/*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Blog’s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properties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*/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};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  </a:t>
            </a:r>
            <a:r>
              <a:rPr lang="fr-FR" sz="1400" dirty="0" err="1">
                <a:latin typeface="Consolas" pitchFamily="49"/>
              </a:rPr>
              <a:t>context.Blogs.Add</a:t>
            </a:r>
            <a:r>
              <a:rPr lang="fr-FR" sz="1400" dirty="0">
                <a:latin typeface="Consolas" pitchFamily="49"/>
              </a:rPr>
              <a:t>(blog);</a:t>
            </a:r>
            <a:br>
              <a:rPr lang="fr-FR" sz="1400" dirty="0"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  </a:t>
            </a:r>
            <a:r>
              <a:rPr lang="fr-FR" sz="1400" dirty="0" err="1">
                <a:latin typeface="Consolas" pitchFamily="49"/>
              </a:rPr>
              <a:t>context.SaveChanges</a:t>
            </a:r>
            <a:r>
              <a:rPr lang="fr-FR" sz="1400" dirty="0">
                <a:latin typeface="Consolas" pitchFamily="49"/>
              </a:rPr>
              <a:t>();</a:t>
            </a:r>
            <a:br>
              <a:rPr lang="fr-FR" sz="1400" dirty="0">
                <a:latin typeface="Consolas" pitchFamily="49"/>
              </a:rPr>
            </a:br>
            <a:br>
              <a:rPr lang="fr-FR" sz="1400" dirty="0"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// The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underlying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store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connection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remains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open for the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next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operation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 </a:t>
            </a:r>
            <a:br>
              <a:rPr lang="fr-FR" sz="1400" dirty="0">
                <a:solidFill>
                  <a:srgbClr val="008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blog =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Blog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/*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Blog’s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properties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*/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};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  </a:t>
            </a:r>
            <a:r>
              <a:rPr lang="fr-FR" sz="1400" dirty="0" err="1">
                <a:latin typeface="Consolas" pitchFamily="49"/>
              </a:rPr>
              <a:t>context.Blogs.Add</a:t>
            </a:r>
            <a:r>
              <a:rPr lang="fr-FR" sz="1400" dirty="0">
                <a:latin typeface="Consolas" pitchFamily="49"/>
              </a:rPr>
              <a:t>(blog);</a:t>
            </a:r>
            <a:br>
              <a:rPr lang="fr-FR" sz="1400" dirty="0"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  </a:t>
            </a:r>
            <a:r>
              <a:rPr lang="fr-FR" sz="1400" dirty="0" err="1">
                <a:latin typeface="Consolas" pitchFamily="49"/>
              </a:rPr>
              <a:t>context.SaveChanges</a:t>
            </a:r>
            <a:r>
              <a:rPr lang="fr-FR" sz="1400" dirty="0">
                <a:latin typeface="Consolas" pitchFamily="49"/>
              </a:rPr>
              <a:t>();</a:t>
            </a:r>
            <a:br>
              <a:rPr lang="fr-FR" sz="1400" dirty="0">
                <a:latin typeface="Consolas" pitchFamily="49"/>
              </a:rPr>
            </a:br>
            <a:br>
              <a:rPr lang="fr-FR" sz="1400" dirty="0"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// The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underlying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store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connection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is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49"/>
              </a:rPr>
              <a:t>still</a:t>
            </a:r>
            <a:r>
              <a:rPr lang="fr-FR" sz="1400" dirty="0">
                <a:solidFill>
                  <a:srgbClr val="008000"/>
                </a:solidFill>
                <a:latin typeface="Consolas" pitchFamily="49"/>
              </a:rPr>
              <a:t> open </a:t>
            </a:r>
            <a:br>
              <a:rPr lang="fr-FR" sz="1400" dirty="0">
                <a:solidFill>
                  <a:srgbClr val="008000"/>
                </a:solidFill>
                <a:latin typeface="Consolas" pitchFamily="49"/>
              </a:rPr>
            </a:br>
            <a:br>
              <a:rPr lang="fr-FR" sz="1400" dirty="0">
                <a:solidFill>
                  <a:srgbClr val="008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}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 The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context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is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disposed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–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so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now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the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underlying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store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connection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is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closed</a:t>
            </a:r>
            <a:endParaRPr lang="fr-FR" sz="1400" dirty="0">
              <a:solidFill>
                <a:srgbClr val="008000"/>
              </a:solidFill>
              <a:latin typeface="Consolas" pitchFamily="3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Créer des entités</a:t>
            </a:r>
          </a:p>
          <a:p>
            <a:pPr lvl="0" algn="just"/>
            <a:r>
              <a:rPr lang="fr-FR" dirty="0">
                <a:latin typeface="Arial" pitchFamily="34"/>
              </a:rPr>
              <a:t> Les peupler et tester la persistance</a:t>
            </a:r>
          </a:p>
        </p:txBody>
      </p:sp>
    </p:spTree>
    <p:extLst>
      <p:ext uri="{BB962C8B-B14F-4D97-AF65-F5344CB8AC3E}">
        <p14:creationId xmlns:p14="http://schemas.microsoft.com/office/powerpoint/2010/main" val="46969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40CB71-2106-413A-8272-330AE8BFC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BE2280-498A-4E74-8AAA-A16C5196C1E5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138513-7974-4BAF-A21A-38314985B8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Transactions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0A46E-B50B-4929-A70A-C1A7C553B1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58240"/>
          </a:xfrm>
        </p:spPr>
        <p:txBody>
          <a:bodyPr/>
          <a:lstStyle/>
          <a:p>
            <a:pPr lvl="0"/>
            <a:r>
              <a:rPr lang="fr-FR"/>
              <a:t>A chaque exécution de SaveChanges() pour insérer, modifier ou supprimer des données, </a:t>
            </a:r>
            <a:r>
              <a:rPr lang="fr-FR" b="1"/>
              <a:t>EF encapsule l'opération dans une transaction</a:t>
            </a:r>
            <a:r>
              <a:rPr lang="fr-FR"/>
              <a:t>.</a:t>
            </a:r>
          </a:p>
          <a:p>
            <a:pPr lvl="0"/>
            <a:r>
              <a:rPr lang="fr-FR" b="1"/>
              <a:t>Database.ExecuteSqlCommand()</a:t>
            </a:r>
            <a:r>
              <a:rPr lang="fr-FR"/>
              <a:t> encapsulera par défaut la commande dans une transaction si aucune n'existe déjà. Il y a une surcharge de cette méthode qui permet de remplacer ce comportement.</a:t>
            </a:r>
            <a:br>
              <a:rPr lang="fr-FR"/>
            </a:br>
            <a:r>
              <a:rPr lang="fr-FR"/>
              <a:t>Idem pour l'exécution de procédures stockées </a:t>
            </a:r>
            <a:r>
              <a:rPr lang="fr-FR" b="1"/>
              <a:t>ObjectContext.ExecuteFunction() </a:t>
            </a:r>
            <a:r>
              <a:rPr lang="fr-FR"/>
              <a:t>fait la même chose (sauf que le comportement par défaut ne peut pas, pour le moment, être surchargé).</a:t>
            </a:r>
            <a:br>
              <a:rPr lang="fr-FR"/>
            </a:br>
            <a:br>
              <a:rPr lang="fr-FR"/>
            </a:br>
            <a:r>
              <a:rPr lang="fr-FR">
                <a:hlinkClick r:id="rId3"/>
              </a:rPr>
              <a:t>https://msdn.microsoft.com/fr-fr/fr/data/dn456843.aspx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336333F-1D88-407D-BA49-1F14DCDC65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B40144-3843-40BC-9D80-533C4E1EBAFF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C9FD6B-DA8C-4E8B-B497-C7197CA8F2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Transactions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6DD1FF-FA9D-46B5-AA01-FF1A1962CF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894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fr-FR" sz="2400" dirty="0"/>
              <a:t>EF 6 propose à présent 2 méthodes :</a:t>
            </a:r>
            <a:br>
              <a:rPr lang="fr-FR" sz="2400" dirty="0"/>
            </a:br>
            <a:r>
              <a:rPr lang="fr-FR" sz="2400" dirty="0"/>
              <a:t>- </a:t>
            </a:r>
            <a:r>
              <a:rPr lang="fr-FR" sz="2400" b="1" dirty="0" err="1"/>
              <a:t>Database.BeginTransaction</a:t>
            </a:r>
            <a:r>
              <a:rPr lang="fr-FR" sz="2400" b="1" dirty="0"/>
              <a:t>()</a:t>
            </a:r>
            <a:r>
              <a:rPr lang="fr-FR" sz="2400" dirty="0"/>
              <a:t> : pour démarrer une transaction dans un </a:t>
            </a:r>
            <a:r>
              <a:rPr lang="fr-FR" sz="2400" dirty="0" err="1"/>
              <a:t>DbContext</a:t>
            </a:r>
            <a:r>
              <a:rPr lang="fr-FR" sz="2400" dirty="0"/>
              <a:t> existant. Elle permet de spécifier le niveau d'isolation.</a:t>
            </a:r>
            <a:br>
              <a:rPr lang="fr-FR" sz="2400" dirty="0"/>
            </a:br>
            <a:r>
              <a:rPr lang="fr-FR" sz="2400" dirty="0"/>
              <a:t>- </a:t>
            </a:r>
            <a:r>
              <a:rPr lang="fr-FR" sz="2400" b="1" dirty="0" err="1"/>
              <a:t>Database.UseTransaction</a:t>
            </a:r>
            <a:r>
              <a:rPr lang="fr-FR" sz="2400" b="1" dirty="0"/>
              <a:t>()</a:t>
            </a:r>
            <a:r>
              <a:rPr lang="fr-FR" sz="2400" dirty="0"/>
              <a:t> : pour utiliser une transaction démarrée en dehors du contexte d'EF.</a:t>
            </a:r>
            <a:br>
              <a:rPr lang="fr-FR" dirty="0"/>
            </a:b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using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BloggingContext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())</a:t>
            </a:r>
            <a:r>
              <a:rPr lang="fr-FR" sz="1400" dirty="0">
                <a:latin typeface="Consolas" pitchFamily="49"/>
              </a:rPr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using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dbContextTransaction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context.Database.BeginTransaction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())</a:t>
            </a:r>
            <a:r>
              <a:rPr lang="fr-FR" sz="1400" dirty="0">
                <a:latin typeface="Consolas" pitchFamily="49"/>
              </a:rPr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try</a:t>
            </a:r>
            <a:r>
              <a:rPr lang="fr-FR" sz="1400" dirty="0">
                <a:latin typeface="Consolas" pitchFamily="49"/>
              </a:rPr>
              <a:t>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context.Database.ExecuteSqlCommand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(@</a:t>
            </a:r>
            <a:r>
              <a:rPr lang="fr-FR" sz="1400" dirty="0">
                <a:solidFill>
                  <a:srgbClr val="800000"/>
                </a:solidFill>
                <a:latin typeface="Consolas" pitchFamily="49"/>
              </a:rPr>
              <a:t>"UPDATE Blogs SET Rating = 5"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+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            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 WHERE Name LIKE '%</a:t>
            </a:r>
            <a:r>
              <a:rPr lang="fr-FR" sz="1400" dirty="0" err="1">
                <a:solidFill>
                  <a:srgbClr val="A31515"/>
                </a:solidFill>
                <a:latin typeface="Consolas" pitchFamily="49"/>
              </a:rPr>
              <a:t>Entity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 Framework%'"</a:t>
            </a:r>
            <a:r>
              <a:rPr lang="fr-FR" sz="1400" dirty="0">
                <a:latin typeface="Consolas" pitchFamily="49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query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context.Posts.Where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(p =&gt;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p.Blog.Rating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&gt;= 5);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foreach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post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in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query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</a:t>
            </a:r>
            <a:r>
              <a:rPr lang="fr-FR" sz="1400" dirty="0">
                <a:latin typeface="Consolas" pitchFamily="49"/>
              </a:rPr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post.Title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+= 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"[Cool Blog]"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context.SaveChanges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();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dbContextTransaction.Commit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}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catch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(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Exception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 {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dbContextTransaction.Rollback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();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}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}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CA0D554-B49A-4214-B379-6E9FDD7AB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8C313B-3E9F-453E-8A88-1BD7A1D1E3EA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811E89-8382-4B11-B4C2-A549D1A944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Utilisation de transactions externes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8E90B-9DFD-4A1B-8EC9-89A454168E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20360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using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conn =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SqlConnection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(...)</a:t>
            </a:r>
            <a:r>
              <a:rPr lang="fr-FR" sz="1400"/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conn.Open();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using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sqlTxn = conn.BeginTransaction(System.Data.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IsolationLevel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.Snapshot))           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try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</a:t>
            </a:r>
            <a:r>
              <a:rPr lang="fr-FR" sz="1400"/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sqlCommand =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SqlCommand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sqlCommand.Connection = conn;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sqlCommand.Transaction = sqlTxn;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sqlCommand.CommandText = </a:t>
            </a:r>
            <a:r>
              <a:rPr lang="fr-FR" sz="1400">
                <a:solidFill>
                  <a:srgbClr val="800000"/>
                </a:solidFill>
                <a:latin typeface="Consolas" pitchFamily="33"/>
              </a:rPr>
              <a:t>@"UPDATE Blogs SET Rating = 5 WHERE Name LIKE '%Ent%'"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sqlCommand.ExecuteNonQuery();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   using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context =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MyDbContext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(conn, contextOwnsConnection: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false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context.Database.UseTransaction(sqlTxn);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           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query = context.Posts.Where(p =&gt; p.Blog.Rating &gt;= 5);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foreach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post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query)</a:t>
            </a:r>
            <a:r>
              <a:rPr lang="fr-FR" sz="1400"/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post.Title += 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"[Cool Blog]"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context.SaveChanges();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sqlTxn.Commit();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endParaRPr lang="fr-FR" sz="140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}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catch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(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Exception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 { sqlTxn.Rollback();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}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04D366F-8D80-4C06-A070-D65CD624B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FE75EF-2A4A-425F-9B76-745B8A32A604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D76EE-B536-48EA-B736-E64BBC8289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Présentation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EB3BF-EFF7-4CAC-9D25-46047B5D44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/>
            <a:r>
              <a:rPr lang="fr-FR" dirty="0" err="1">
                <a:solidFill>
                  <a:srgbClr val="000000"/>
                </a:solidFill>
                <a:latin typeface="Arial" pitchFamily="34"/>
              </a:rPr>
              <a:t>Entity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 Framework est un mappeur objet/relationnel qui permet aux développeurs .NET d'utiliser des données relationnelles à l'aide d'objets spécifiques au domaine. Il rend inutile la plupart du code d'accès aux données que les développeurs doivent généralement écrire.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endParaRPr lang="fr-FR" dirty="0">
              <a:solidFill>
                <a:srgbClr val="000000"/>
              </a:solidFill>
              <a:latin typeface="Arial" pitchFamily="34"/>
            </a:endParaRP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  <a:hlinkClick r:id="rId3"/>
              </a:rPr>
              <a:t>https://msdn.microsoft.com/fr-fr/data/ef.aspx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  <a:hlinkClick r:id="rId4"/>
              </a:rPr>
              <a:t>https://msdn.microsoft.com/fr-fr/data/ee712907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endParaRPr lang="fr-FR" dirty="0">
              <a:solidFill>
                <a:srgbClr val="000000"/>
              </a:solidFill>
              <a:latin typeface="Arial" pitchFamily="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B670C1-C38D-46DE-8DB0-B4019F47A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FE0FBC-B6E6-49DF-B57F-35B934F80BFF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B8D58-3A96-463C-AE91-6B32CBA409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Conventions de 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60500-24EE-4723-A02A-4EB24E81D3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400" dirty="0">
                <a:latin typeface="Arial" pitchFamily="34"/>
              </a:rPr>
              <a:t>On peut définir des conventions de types.</a:t>
            </a:r>
          </a:p>
          <a:p>
            <a:pPr lvl="0"/>
            <a:r>
              <a:rPr lang="fr-FR" sz="2400" dirty="0">
                <a:latin typeface="Arial" pitchFamily="34"/>
              </a:rPr>
              <a:t>Définition d'une classe qui hérite de Convention</a:t>
            </a:r>
            <a:r>
              <a:rPr lang="fr-FR" sz="2000" dirty="0">
                <a:latin typeface="Arial" pitchFamily="34"/>
              </a:rPr>
              <a:t> (</a:t>
            </a:r>
            <a:r>
              <a:rPr lang="fr-FR" sz="2000" dirty="0" err="1">
                <a:solidFill>
                  <a:srgbClr val="000000"/>
                </a:solidFill>
                <a:latin typeface="Arial" pitchFamily="34"/>
              </a:rPr>
              <a:t>System.Data.Entity.ModelConfiguration.Conventions</a:t>
            </a:r>
            <a:r>
              <a:rPr lang="fr-FR" sz="2000" dirty="0">
                <a:latin typeface="Arial" pitchFamily="34"/>
              </a:rPr>
              <a:t>)</a:t>
            </a:r>
            <a:br>
              <a:rPr lang="fr-FR" sz="2400" dirty="0">
                <a:latin typeface="Arial" pitchFamily="34"/>
              </a:rPr>
            </a:b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DateTime2Convention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: 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Convention</a:t>
            </a:r>
            <a:br>
              <a:rPr lang="fr-FR" sz="1400" dirty="0">
                <a:solidFill>
                  <a:srgbClr val="2B91AF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{</a:t>
            </a:r>
            <a:br>
              <a:rPr lang="fr-FR" sz="1400" dirty="0"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</a:t>
            </a:r>
            <a:r>
              <a:rPr lang="fr-FR" sz="1400" dirty="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DateTime2Convention()</a:t>
            </a:r>
            <a:r>
              <a:rPr lang="fr-FR" sz="1400" dirty="0">
                <a:latin typeface="Consolas" pitchFamily="49"/>
              </a:rPr>
              <a:t> {</a:t>
            </a:r>
            <a:br>
              <a:rPr lang="fr-FR" sz="1400" dirty="0"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this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.Properties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DateTime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&gt;().Configure(c =&gt;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c.HasColumnType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49"/>
              </a:rPr>
              <a:t>"datetime2"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));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  }</a:t>
            </a:r>
            <a:br>
              <a:rPr lang="fr-FR" sz="1400" dirty="0"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}</a:t>
            </a:r>
          </a:p>
          <a:p>
            <a:pPr lvl="0"/>
            <a:r>
              <a:rPr lang="fr-FR" sz="2400" dirty="0">
                <a:latin typeface="Arial" pitchFamily="34"/>
              </a:rPr>
              <a:t>Utilisation dans le contexte :</a:t>
            </a:r>
            <a:br>
              <a:rPr lang="fr-FR" sz="2400" dirty="0">
                <a:latin typeface="Arial" pitchFamily="34"/>
              </a:rPr>
            </a:br>
            <a:br>
              <a:rPr lang="fr-FR" sz="1400" dirty="0">
                <a:latin typeface="Consolas" pitchFamily="49"/>
              </a:rPr>
            </a:b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protected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override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49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OnModelCreating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DbModelBuilder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modelBuilder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{</a:t>
            </a:r>
            <a:br>
              <a:rPr lang="fr-FR" sz="1400" dirty="0"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modelBuilder.Conventions.Add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(</a:t>
            </a:r>
            <a:r>
              <a:rPr lang="fr-FR" sz="1400" b="1" dirty="0">
                <a:solidFill>
                  <a:srgbClr val="0000FF"/>
                </a:solidFill>
                <a:latin typeface="Consolas" pitchFamily="49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b="1" dirty="0">
                <a:solidFill>
                  <a:srgbClr val="2B91AF"/>
                </a:solidFill>
                <a:latin typeface="Consolas" pitchFamily="49"/>
              </a:rPr>
              <a:t>DateTime2Convention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());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3201315-7DC9-4AC9-9A62-0CDE39D7F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EA735D-C261-481E-9BDD-1FE20E781D78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892DA-F22D-46C4-B588-A68F8D40A3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Convention de nommage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34F364-184F-4B01-917B-0B80D12048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400"/>
              <a:t>Les conventions définies dans System.Data.Entity.ModelConfiguration.Conventions peuvent être supprimées dans le OnModelCreating : </a:t>
            </a:r>
            <a:r>
              <a:rPr lang="fr-FR" sz="1600">
                <a:latin typeface="Consolas" pitchFamily="49"/>
              </a:rPr>
              <a:t>modelBuilder.Conventions.Remove&lt;PluralizingTableNameConvention&gt;();</a:t>
            </a:r>
          </a:p>
          <a:p>
            <a:pPr lvl="0"/>
            <a:r>
              <a:rPr lang="fr-FR" sz="1600"/>
              <a:t>- Liste des conventions :</a:t>
            </a:r>
            <a:br>
              <a:rPr lang="fr-FR"/>
            </a:br>
            <a:r>
              <a:rPr lang="fr-FR" sz="1600">
                <a:latin typeface="Arial" pitchFamily="34"/>
                <a:hlinkClick r:id="rId3"/>
              </a:rPr>
              <a:t>https://msdn.microsoft.com/en-us/library/system.data.entity.modelconfiguration.conventions.aspx</a:t>
            </a:r>
          </a:p>
          <a:p>
            <a:pPr lvl="0">
              <a:spcAft>
                <a:spcPts val="0"/>
              </a:spcAft>
            </a:pPr>
            <a:r>
              <a:rPr lang="fr-FR" sz="2400"/>
              <a:t>On peut définir nos propres méthodes :</a:t>
            </a:r>
            <a:br>
              <a:rPr lang="fr-FR" sz="2400"/>
            </a:br>
            <a:r>
              <a:rPr lang="fr-FR" sz="1600">
                <a:solidFill>
                  <a:srgbClr val="0000FF"/>
                </a:solidFill>
                <a:latin typeface="Consolas" pitchFamily="33"/>
              </a:rPr>
              <a:t>private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GetTableName(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Type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type)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FF"/>
                </a:solidFill>
                <a:latin typeface="Consolas" pitchFamily="33"/>
              </a:rPr>
              <a:t>            var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result = 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Regex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.Replace(type.Name,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".[A-Z]"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, </a:t>
            </a:r>
            <a:br>
              <a:rPr lang="fr-FR" sz="1600">
                <a:solidFill>
                  <a:srgbClr val="000000"/>
                </a:solidFill>
                <a:latin typeface="Consolas" pitchFamily="33"/>
              </a:rPr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                           m =&gt; m.Value[0] + 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"_"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+ m.Value[1]);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return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result.ToLower();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}</a:t>
            </a:r>
            <a:br>
              <a:rPr lang="fr-FR" sz="1600">
                <a:solidFill>
                  <a:srgbClr val="000000"/>
                </a:solidFill>
                <a:latin typeface="Consolas" pitchFamily="33"/>
              </a:rPr>
            </a:br>
            <a:endParaRPr lang="fr-FR" sz="1600">
              <a:solidFill>
                <a:srgbClr val="000000"/>
              </a:solidFill>
              <a:latin typeface="Consolas" pitchFamily="33"/>
            </a:endParaRPr>
          </a:p>
          <a:p>
            <a:pPr lvl="0">
              <a:buNone/>
            </a:pPr>
            <a:r>
              <a:rPr lang="fr-FR" sz="2400"/>
              <a:t>     Application dans le OnModelCreating :</a:t>
            </a:r>
            <a:br>
              <a:rPr lang="fr-FR" sz="2400"/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modelBuilder.Types().Configure(c =&gt; c.ToTable(GetTableName(c.ClrType)));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A8EAD2E-5E62-4625-B532-717F64291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2DE9FF-EEBD-401B-ACE7-DABA973A066E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646FEC-A4DD-411A-8157-0803E31647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Architecture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9A164-0713-4396-B373-87ED9E7B38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38280"/>
          </a:xfrm>
        </p:spPr>
        <p:txBody>
          <a:bodyPr/>
          <a:lstStyle/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 algn="ctr">
              <a:buNone/>
            </a:pPr>
            <a:br>
              <a:rPr lang="fr-FR" sz="2200" dirty="0"/>
            </a:br>
            <a:r>
              <a:rPr lang="fr-FR" sz="2200" dirty="0"/>
              <a:t>Possibilités de mapping : Model First ou </a:t>
            </a:r>
            <a:r>
              <a:rPr lang="fr-FR" sz="2200" b="1" dirty="0"/>
              <a:t>Code First</a:t>
            </a:r>
            <a:r>
              <a:rPr lang="fr-FR" sz="2200" dirty="0"/>
              <a:t>.</a:t>
            </a:r>
          </a:p>
        </p:txBody>
      </p:sp>
      <p:pic>
        <p:nvPicPr>
          <p:cNvPr id="1026" name="Picture 2" descr="http://www.entityframeworktutorial.net/Images/ef-architecture.PNG">
            <a:extLst>
              <a:ext uri="{FF2B5EF4-FFF2-40B4-BE49-F238E27FC236}">
                <a16:creationId xmlns:a16="http://schemas.microsoft.com/office/drawing/2014/main" id="{57C99EDD-65D1-4188-BA71-3D2E6B33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446338"/>
            <a:ext cx="4400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3297B14-E6A6-4B18-9010-179617EC1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E2BE5D-7704-4AFD-93A6-E8A54532D959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652216-9816-450E-9D3D-570F7590DE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Fournisseur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57F16-00BE-4C6D-ADE3-04CEE87A76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Le fournisseur </a:t>
            </a:r>
            <a:r>
              <a:rPr lang="fr-FR" b="1"/>
              <a:t>EntityClient</a:t>
            </a:r>
            <a:r>
              <a:rPr lang="fr-FR"/>
              <a:t> étend le modèle de fournisseur ADO.NET en accédant aux données en termes d'entités conceptuelles et de relations.  </a:t>
            </a:r>
            <a:br>
              <a:rPr lang="fr-FR"/>
            </a:br>
            <a:r>
              <a:rPr lang="fr-FR"/>
              <a:t>Il exécute des requêtes qui utilisent Entity SQL.  </a:t>
            </a:r>
          </a:p>
          <a:p>
            <a:pPr lvl="0"/>
            <a:r>
              <a:rPr lang="fr-FR" b="1"/>
              <a:t>Entity SQL</a:t>
            </a:r>
            <a:r>
              <a:rPr lang="fr-FR"/>
              <a:t> fournit le langage de requête sous-jacent qui permet à EntityClient de communiquer avec la base de données.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A33D20B-5A90-4C23-BBE9-96460D35E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841372E-043C-4AF8-8BCE-283E1CC68939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1085FC-C6D7-4856-A292-5607CD8CF9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Mise en place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6980FD-DB2F-4C16-9DA7-06339FE6FF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42400"/>
          </a:xfrm>
        </p:spPr>
        <p:txBody>
          <a:bodyPr/>
          <a:lstStyle/>
          <a:p>
            <a:pPr lvl="0"/>
            <a:r>
              <a:rPr lang="fr-FR" sz="2600"/>
              <a:t>Ajout du package NuGet : Entity Framework</a:t>
            </a:r>
            <a:br>
              <a:rPr lang="fr-FR" sz="2600"/>
            </a:br>
            <a:r>
              <a:rPr lang="fr-FR" sz="2600"/>
              <a:t>2 dlls : EntityFramework, EntityFramework.SqlServer</a:t>
            </a:r>
          </a:p>
          <a:p>
            <a:pPr lvl="0"/>
            <a:r>
              <a:rPr lang="fr-FR" sz="2600"/>
              <a:t>Possibilité d'ajouter d'autres providers pour piloter d'autres SGBDs</a:t>
            </a:r>
          </a:p>
          <a:p>
            <a:pPr lvl="0">
              <a:spcAft>
                <a:spcPts val="0"/>
              </a:spcAft>
            </a:pPr>
            <a:r>
              <a:rPr lang="fr-FR" sz="2600"/>
              <a:t>Configuration :</a:t>
            </a:r>
            <a:br>
              <a:rPr lang="fr-FR"/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&lt;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entityFramework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&lt;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defaultConnectionFactory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 </a:t>
            </a:r>
            <a:br>
              <a:rPr lang="fr-FR" sz="1400">
                <a:solidFill>
                  <a:srgbClr val="0000FF"/>
                </a:solidFill>
                <a:latin typeface="Consolas" pitchFamily="33"/>
              </a:rPr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    </a:t>
            </a:r>
            <a:r>
              <a:rPr lang="fr-FR" sz="1400">
                <a:solidFill>
                  <a:srgbClr val="FF0000"/>
                </a:solidFill>
                <a:latin typeface="Consolas" pitchFamily="33"/>
              </a:rPr>
              <a:t>type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=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"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System.Data.Entity.Infrastructure.LocalDbConnectionFactory, EntityFramework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"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    &lt;!--</a:t>
            </a:r>
            <a:br>
              <a:rPr lang="fr-FR" sz="1400">
                <a:solidFill>
                  <a:srgbClr val="0000FF"/>
                </a:solidFill>
                <a:latin typeface="Consolas" pitchFamily="33"/>
              </a:rPr>
            </a:b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    </a:t>
            </a:r>
            <a:r>
              <a:rPr lang="fr-FR" sz="1400">
                <a:solidFill>
                  <a:srgbClr val="008000"/>
                </a:solidFill>
                <a:latin typeface="Consolas" pitchFamily="33"/>
              </a:rPr>
              <a:t>&lt;parameters&gt;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8000"/>
                </a:solidFill>
                <a:latin typeface="Consolas" pitchFamily="33"/>
              </a:rPr>
              <a:t>                &lt;parameter value="mssqllocaldb" /&gt;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8000"/>
                </a:solidFill>
                <a:latin typeface="Consolas" pitchFamily="33"/>
              </a:rPr>
              <a:t>            &lt;/parameters&gt;</a:t>
            </a:r>
            <a:br>
              <a:rPr lang="fr-FR" sz="1400">
                <a:solidFill>
                  <a:srgbClr val="008000"/>
                </a:solidFill>
                <a:latin typeface="Consolas" pitchFamily="33"/>
              </a:rPr>
            </a:br>
            <a:r>
              <a:rPr lang="fr-FR" sz="1400">
                <a:solidFill>
                  <a:srgbClr val="008000"/>
                </a:solidFill>
                <a:latin typeface="Consolas" pitchFamily="33"/>
              </a:rPr>
              <a:t>    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--&gt;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&lt;/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defaultConnectionFactory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&lt;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providers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      &lt;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provider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 pitchFamily="33"/>
              </a:rPr>
              <a:t>invariantName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=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"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System.Data.SqlClient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"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                                                   </a:t>
            </a:r>
            <a:r>
              <a:rPr lang="fr-FR" sz="1400">
                <a:solidFill>
                  <a:srgbClr val="FF0000"/>
                </a:solidFill>
                <a:latin typeface="Consolas" pitchFamily="33"/>
              </a:rPr>
              <a:t>type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=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"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System.Data.Entity.SqlServer.SqlProviderServices,                                               EntityFramework.SqlServer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"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 /&gt;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    &lt;/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providers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&lt;/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entityFramework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33135F3-0E53-45EF-BDCA-FD2455590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26496C-C7AC-4299-AD11-EF48447CA5FB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A7616C-FB5F-4185-96EC-49A4F1AE99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Contexte de persistance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A00A7D-1C9E-4644-A9F4-8BF8A643A7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600" b="1" dirty="0"/>
              <a:t>Contexte de persistance = </a:t>
            </a:r>
            <a:r>
              <a:rPr lang="fr-FR" sz="2600" dirty="0"/>
              <a:t>une classe qui dérive de </a:t>
            </a:r>
            <a:r>
              <a:rPr lang="fr-FR" sz="2600" dirty="0" err="1"/>
              <a:t>DbContext</a:t>
            </a:r>
            <a:r>
              <a:rPr lang="fr-FR" sz="2600" dirty="0"/>
              <a:t> et qui regroupe l'ensemble des entités gérées.</a:t>
            </a:r>
            <a:br>
              <a:rPr lang="fr-FR" sz="2600" dirty="0"/>
            </a:br>
            <a:r>
              <a:rPr lang="fr-FR" sz="2600" dirty="0"/>
              <a:t>Ce contexte de l'objet fournit les fonctionnalités permettant de suivre les modifications, et de gérer les identités, l'accès concurrentiel et les relations.</a:t>
            </a:r>
          </a:p>
          <a:p>
            <a:pPr lvl="0"/>
            <a:r>
              <a:rPr lang="fr-FR" sz="2600" dirty="0"/>
              <a:t> </a:t>
            </a:r>
            <a:br>
              <a:rPr lang="fr-FR" sz="2600" dirty="0"/>
            </a:br>
            <a:r>
              <a:rPr lang="fr-FR" sz="2600" b="1" dirty="0" err="1"/>
              <a:t>DbContext</a:t>
            </a:r>
            <a:r>
              <a:rPr lang="fr-FR" sz="2600" dirty="0"/>
              <a:t> expose également une méthode </a:t>
            </a:r>
            <a:r>
              <a:rPr lang="fr-FR" sz="2600" b="1" dirty="0" err="1"/>
              <a:t>SaveChanges</a:t>
            </a:r>
            <a:r>
              <a:rPr lang="fr-FR" sz="2600" dirty="0"/>
              <a:t> qui écrit les insertions, les mises à jour et des suppressions dans la source de données.</a:t>
            </a:r>
            <a:br>
              <a:rPr lang="fr-FR" sz="2600" dirty="0"/>
            </a:br>
            <a:r>
              <a:rPr lang="fr-FR" sz="2600" dirty="0"/>
              <a:t>Comme les requêtes, ces modifications sont apportées soit par des commandes générées automatiquement par le système, soit par des procédures stockées qui sont spécifiées par le développeur.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938EAE7-D2A7-400A-B67F-2FB3D24BE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27E1A0-73AA-4637-AF59-21BC7D5E7ADF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EB635-6380-4E58-B3DE-710A3EB9B5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Contexte de persistance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56AC12-3926-4151-91F9-1FF90EFF2A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77960"/>
          </a:xfrm>
        </p:spPr>
        <p:txBody>
          <a:bodyPr/>
          <a:lstStyle/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MyDbContext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DbContext</a:t>
            </a:r>
            <a:endParaRPr lang="fr-FR" sz="1400" dirty="0">
              <a:solidFill>
                <a:srgbClr val="2B91AF"/>
              </a:solidFill>
              <a:latin typeface="Consolas" pitchFamily="33"/>
            </a:endParaRP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{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        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MyDbContext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() :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base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"chCnx1"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//nom de la chaine de connexion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{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//PROPRIETES MODIFIABLES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ChangeTracker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:  Fournit l'accès aux fonctionnalités du contexte relatives au                   suivi des modifications d'entités.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//Configuration : Fournit l'accès aux options de configuration pour le contexte.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Database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: Crée une instance de base de données pour ce contexte et vous permet                 de créer, supprimer ou vérifier l'existence de la base de données sous-jacente.  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}</a:t>
            </a:r>
          </a:p>
          <a:p>
            <a:pPr lvl="0">
              <a:spcAft>
                <a:spcPts val="283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 les 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DbSet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pris en charge par EF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DBSet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 = objet représentant la collection d'entités persistées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DbSet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Client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&gt; Clients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283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//Méthode pour définir des critères d'association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protected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override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OnModelCreating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DbModelBuilder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modelBuilder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{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//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base.OnModelCreating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(</a:t>
            </a:r>
            <a:r>
              <a:rPr lang="fr-FR" sz="1400" dirty="0" err="1">
                <a:solidFill>
                  <a:srgbClr val="008000"/>
                </a:solidFill>
                <a:latin typeface="Consolas" pitchFamily="33"/>
              </a:rPr>
              <a:t>modelBuilder</a:t>
            </a:r>
            <a:r>
              <a:rPr lang="fr-FR" sz="1400" dirty="0">
                <a:solidFill>
                  <a:srgbClr val="008000"/>
                </a:solidFill>
                <a:latin typeface="Consolas" pitchFamily="33"/>
              </a:rPr>
              <a:t>);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}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Créer un nouveau projet sous VS</a:t>
            </a:r>
          </a:p>
          <a:p>
            <a:pPr lvl="0" algn="just"/>
            <a:r>
              <a:rPr lang="fr-FR" dirty="0">
                <a:latin typeface="Arial" pitchFamily="34"/>
              </a:rPr>
              <a:t> Installer </a:t>
            </a:r>
            <a:r>
              <a:rPr lang="fr-FR" dirty="0" err="1">
                <a:latin typeface="Arial" pitchFamily="34"/>
              </a:rPr>
              <a:t>Entity</a:t>
            </a:r>
            <a:endParaRPr lang="fr-FR" dirty="0">
              <a:latin typeface="Arial" pitchFamily="34"/>
            </a:endParaRPr>
          </a:p>
          <a:p>
            <a:pPr lvl="0" algn="just"/>
            <a:r>
              <a:rPr lang="fr-FR" dirty="0">
                <a:latin typeface="Arial" pitchFamily="34"/>
              </a:rPr>
              <a:t> Initier un </a:t>
            </a:r>
            <a:r>
              <a:rPr lang="fr-FR" dirty="0" err="1">
                <a:latin typeface="Arial" pitchFamily="34"/>
              </a:rPr>
              <a:t>DBContext</a:t>
            </a:r>
            <a:r>
              <a:rPr lang="fr-FR" dirty="0">
                <a:latin typeface="Arial" pitchFamily="34"/>
              </a:rPr>
              <a:t> en </a:t>
            </a:r>
            <a:r>
              <a:rPr lang="fr-FR" dirty="0" err="1">
                <a:latin typeface="Arial" pitchFamily="34"/>
              </a:rPr>
              <a:t>CodeFirst</a:t>
            </a:r>
            <a:endParaRPr lang="fr-FR" dirty="0">
              <a:latin typeface="Arial" pitchFamily="34"/>
            </a:endParaRPr>
          </a:p>
          <a:p>
            <a:pPr lvl="0" algn="just"/>
            <a:r>
              <a:rPr lang="fr-FR" dirty="0">
                <a:latin typeface="Arial" pitchFamily="34"/>
              </a:rPr>
              <a:t> Passer en </a:t>
            </a:r>
            <a:r>
              <a:rPr lang="fr-FR">
                <a:latin typeface="Arial" pitchFamily="34"/>
              </a:rPr>
              <a:t>Migration Automatique</a:t>
            </a:r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4191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FC6396E-0748-4AFE-ACBC-510DEECD5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2F030B-2650-4134-B09E-13EEFB6DDAE8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153CD9-26D0-4CEE-9E6A-BF5A626F37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Découverte des entités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3C971-547C-41AF-A53B-DDA78080D4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98040"/>
          </a:xfrm>
        </p:spPr>
        <p:txBody>
          <a:bodyPr/>
          <a:lstStyle/>
          <a:p>
            <a:pPr lvl="0"/>
            <a:r>
              <a:rPr lang="fr-FR" sz="2400" dirty="0"/>
              <a:t>La découverte des entités se fait par 3 possibilités :</a:t>
            </a:r>
            <a:br>
              <a:rPr lang="fr-FR" sz="2400" dirty="0"/>
            </a:br>
            <a:r>
              <a:rPr lang="fr-FR" sz="2400" dirty="0"/>
              <a:t>- Des </a:t>
            </a:r>
            <a:r>
              <a:rPr lang="fr-FR" sz="2400" dirty="0" err="1"/>
              <a:t>DbSet</a:t>
            </a:r>
            <a:r>
              <a:rPr lang="fr-FR" sz="2400" dirty="0"/>
              <a:t> inclus dans le contexte de persistance.</a:t>
            </a:r>
            <a:br>
              <a:rPr lang="fr-FR" sz="2400" dirty="0"/>
            </a:br>
            <a:r>
              <a:rPr lang="fr-FR" sz="2400" dirty="0"/>
              <a:t>- Types mentionnés dans la méthode </a:t>
            </a:r>
            <a:r>
              <a:rPr lang="fr-FR" sz="2400" dirty="0" err="1"/>
              <a:t>OnModelCreating</a:t>
            </a:r>
            <a:r>
              <a:rPr lang="fr-FR" sz="2400" dirty="0"/>
              <a:t> du contexte.</a:t>
            </a:r>
            <a:br>
              <a:rPr lang="fr-FR" sz="2400" dirty="0"/>
            </a:br>
            <a:r>
              <a:rPr lang="fr-FR" sz="2400" dirty="0"/>
              <a:t>- Toute entité découverte récursivement par la navigation dans un objet (Ex. : Client contient une agrégation d'une Adresse).</a:t>
            </a:r>
            <a:br>
              <a:rPr lang="fr-FR" sz="2400" dirty="0"/>
            </a:b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MyDbContext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DbContext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 </a:t>
            </a:r>
            <a:r>
              <a:rPr lang="fr-FR" sz="1400" dirty="0"/>
              <a:t>{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        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MyDbContext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() :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base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"chCnx1"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){ … … }</a:t>
            </a:r>
          </a:p>
          <a:p>
            <a:pPr lvl="0">
              <a:spcAft>
                <a:spcPts val="283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 dirty="0" err="1">
                <a:solidFill>
                  <a:srgbClr val="2B91AF"/>
                </a:solidFill>
                <a:latin typeface="Consolas" pitchFamily="33"/>
              </a:rPr>
              <a:t>DbSet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 b="1" dirty="0">
                <a:solidFill>
                  <a:srgbClr val="2B91AF"/>
                </a:solidFill>
                <a:latin typeface="Consolas" pitchFamily="33"/>
              </a:rPr>
              <a:t>Client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&gt; Clients { </a:t>
            </a:r>
            <a:r>
              <a:rPr lang="fr-FR" sz="1400" b="1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283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protected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override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OnModelCreating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DbModelBuilder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modelBuilder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{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400" b="1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 b="1" dirty="0" err="1">
                <a:solidFill>
                  <a:srgbClr val="000000"/>
                </a:solidFill>
                <a:latin typeface="Consolas" pitchFamily="33"/>
              </a:rPr>
              <a:t>AuditEntry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&gt;()</a:t>
            </a:r>
            <a:br>
              <a:rPr lang="fr-FR" sz="1400" b="1" dirty="0">
                <a:solidFill>
                  <a:srgbClr val="000000"/>
                </a:solidFill>
                <a:latin typeface="Consolas" pitchFamily="33"/>
              </a:rPr>
            </a:b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                       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.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Property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(a =&gt;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a.Username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)</a:t>
            </a:r>
          </a:p>
          <a:p>
            <a:pPr lvl="0">
              <a:buNone/>
            </a:pP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                       .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IsRequired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();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}</a:t>
            </a:r>
          </a:p>
          <a:p>
            <a:pPr lvl="0">
              <a:spcAft>
                <a:spcPts val="283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Personnalisé</PresentationFormat>
  <Paragraphs>231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StarSymbol</vt:lpstr>
      <vt:lpstr>Times New Roman</vt:lpstr>
      <vt:lpstr>Trebuchet MS</vt:lpstr>
      <vt:lpstr>presentation_dawan</vt:lpstr>
      <vt:lpstr>Présentation PowerPoint</vt:lpstr>
      <vt:lpstr>Présentation</vt:lpstr>
      <vt:lpstr>Architecture</vt:lpstr>
      <vt:lpstr>Fournisseur de données</vt:lpstr>
      <vt:lpstr>Mise en place</vt:lpstr>
      <vt:lpstr>Contexte de persistance</vt:lpstr>
      <vt:lpstr>Contexte de persistance (2)</vt:lpstr>
      <vt:lpstr>Atelier</vt:lpstr>
      <vt:lpstr>Découverte des entités</vt:lpstr>
      <vt:lpstr>Mapping des entités</vt:lpstr>
      <vt:lpstr>Initialisation de la Bdd</vt:lpstr>
      <vt:lpstr>Instanciation du contexte</vt:lpstr>
      <vt:lpstr>Instanciation du contexte (2)</vt:lpstr>
      <vt:lpstr>Gestion des logs</vt:lpstr>
      <vt:lpstr>Instanciation du contexte Gestion des connexions</vt:lpstr>
      <vt:lpstr>Atelier</vt:lpstr>
      <vt:lpstr>Transactions</vt:lpstr>
      <vt:lpstr>Transactions (2)</vt:lpstr>
      <vt:lpstr>Utilisation de transactions externes</vt:lpstr>
      <vt:lpstr>Conventions de types</vt:lpstr>
      <vt:lpstr>Convention de nommage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342</cp:revision>
  <cp:lastPrinted>2018-06-26T09:19:14Z</cp:lastPrinted>
  <dcterms:created xsi:type="dcterms:W3CDTF">2010-05-04T20:10:14Z</dcterms:created>
  <dcterms:modified xsi:type="dcterms:W3CDTF">2019-01-28T11:48:50Z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