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6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C7704F-DC03-4968-8114-9B75BBE048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E867B-0843-45D3-BCCA-1DBD9C46869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t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4F2D0C-2BE7-457E-9DBA-5C8B6F0F069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570AF2-C5E6-422E-8A87-9744757E74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BAF73EF-75F0-4ABA-A997-50FA2E4F1EC0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5883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9DCB5E-8731-4884-BA5F-C8C088A6C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130A31-5602-4D9A-AA4A-4E3E42B80BE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549CDDD-4635-404D-A38C-8585F9B1CFF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4F252-54CF-4F93-A808-AA8A5FD4E0D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A4A5F7-C61B-4F06-B213-7731C96C79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649B2-9027-402B-9083-B2F6048ED5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EB4DEE4-B231-40A3-8B8E-7B052F127C6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61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4AF96-29B5-41B8-915A-CFB7CF61E0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67602D-263F-41CA-B224-2B3F2B43C7B7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8BB6BE8-0722-4A8E-9D36-EF0A8DB1D1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E46604-E973-4D67-83D7-225031DCD2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D87596-2831-4338-B6D8-62D7986DEA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CBED87-26FE-4E96-88E7-7694C8FF4665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8DFB5C-DAB7-494A-8057-BBD197345F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D8B034-0981-43A3-824E-8F4F5988FC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1EE47-9D9C-4923-B751-466EA92310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28761B-EA5E-4FAC-BEAA-0151EDD47835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56DFC4-DEC9-4C2E-9571-FD6E17A363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A54207-DA45-4A1F-BDBD-5915859CD5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70F6D4-66A3-4612-93BB-2A5A0B2C2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A7030C-608E-43BF-B104-E027CEDAD0F2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29FBBD5-77E6-4453-B3A5-E221983D40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8F8EB55-B5A4-4B0A-AAF6-645E1C377E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F120FB-60AC-4E42-8B23-A69762FF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469BAD-6650-46A1-9434-1B5C80080892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F5D1BD-4C31-464B-8D22-B2228EC822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5CB7F9-FC34-467A-8D9D-69DACB32E8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F4BE01-5A57-45F3-8840-DEC1F32053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2B4259-9492-4DF6-9193-7B5E833DA5A3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DB4352-10C0-4CE3-945C-4C7C3CF3CC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38EBA1-1A0C-43E7-A7F8-6445BF04E2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555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3FFFB1-6C53-4051-AC80-7A20CFA5B1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2C42C2-2A93-44ED-866C-47657C225838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BFF66D-DF56-4ADA-8A24-BE3581BD0C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D42C43-CE76-4DC3-AB9E-9EE2F7DD54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97D4DA-D2A3-482C-9D8B-96CC370990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40BBF8-6B00-4DBA-8737-E33B035CE2DA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36C3AE-31EF-4DDF-99FA-86B26CA598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154063-A133-495B-8A59-66896ACE79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A9481-3402-4227-B1CF-3A083BE69F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850DA46-4B7C-4274-9A1E-9840756A7880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BB3604-CCE0-4A4F-9567-C53B6320C0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F6A251-F221-4845-91FF-5C3593E5F4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D96099-49C1-4C62-A2D4-83296A58DD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334E44-3933-47A9-8BAD-F868CA97FFCF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662633-F9FC-4B1D-8F2B-08CB989CB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D14ED8-81B3-46F3-9060-D6299B67B6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30E47-B418-4A41-B137-92F8DEC610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7BF83D-B006-49C5-8A45-DBD2B4EF7A47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086C53F-0538-4F36-ABC3-0C19AF1B3D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548760-846B-4E57-B4A3-908D7744F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3C9D9-5F26-4D47-909F-3252ABC85C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21844F-26EE-41BD-97BB-26797BC4BC08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BDC6EB-1D45-4C0A-AE71-3BD433245F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6E33D5-B0B7-4884-A51C-016F980ED6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96A0B0-2DEA-4CC5-B7A1-1C49C549BF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11293E-4713-4F10-A196-CF1820E1DAEC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C2AAF9-5FBD-4039-A4BC-C54C152986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1D5963-6CC9-4E4F-8093-40CDD21E43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B45E31-C2E2-46A6-9E69-59609FB557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C4985C-2489-4F1F-B873-E101CACD69D5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B139E80-05AD-472B-82BC-518E446DE3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3799BC-FBC5-4D27-86AA-9F87E027CF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66480-2D7D-4A15-A59C-92112E8110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37CF21-FDB0-44E3-95A5-8F2ADADA901E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C60DD2-0D19-408F-B6C5-FC91D32541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E2F20FD-89A3-4E45-BAAC-8556269BAE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3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3FEC5-527D-4CD1-9C04-FF80E83FF4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6B9DB9-BBEC-4651-B7E5-ED99A891630C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5CCC85D-BBB7-4D4E-8F91-4C6B8CA210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D21D8FB-476D-4A89-9668-8F88C3150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410589-C648-493E-A0A8-DCB91EAA2F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9C5B99-D113-4CC0-8307-E1BB893C836F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E4EE75-E58A-4D86-93B6-B8F4233D6E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EBCFF5-2C3F-4A9C-84FF-8774AD0C58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F42CD5-1CB1-40A5-8109-DC68F7A5EE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DF700E-1D9E-4616-A3D1-00977D313F8C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2AFDA7-C26B-40A8-8180-221E5336E6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7F30AD-CE85-4982-8910-02B77C415A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B02535-CC31-4426-8993-15D1A5BD76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D675A-BCA0-464B-9B72-D2942EE15CAE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22637C-5520-4FF2-947A-32FAEBC83B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BD5099-B487-4967-8F07-522AE68EF6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3FA8E-E6B8-4242-BAC0-023B4FAB93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9FB194-F7D7-4F18-8ED3-AFCC8E9CC92F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CD872D-D253-4223-A73E-D945054A45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45DAFE-8A7B-42EA-857C-591352C811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8C1004-0F4B-4561-B212-16A7B5C664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9D0758-501E-4901-A1D1-930101B4EE2C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C4A0D5-40FF-4079-A9CA-8D5E3E63A1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143ADC-4C59-43B3-B72F-3CD2DB4CBC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86DD2B-EAB0-4B85-9466-FCA1293E6F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525F45A-B630-470F-A102-54AC4654DF89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167312A-F5B6-4EE6-909E-DD30D0CCF0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6F58AD-5729-4572-9AAF-E95D1433BE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9336-646F-4C65-ADF4-E43B02BD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F7022D-46F2-4FDB-A7AB-6194C3F9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C307D-B23C-4782-B319-02C4A382D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5F5CD-A490-439B-8919-7F1673D833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5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9634-D86F-4AD4-B1C8-CCBCEAA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A0B7E3-4956-40B0-89F2-057D9641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5C2882-2854-45F4-BB08-1174A3DE0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9483B69-25DA-4E1B-A528-721F6E01FC3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86E54A-3C21-4DD3-B199-4CFD6896F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8E9324-FEC1-4CFC-9CED-6A1669C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340167-8033-4FD9-AC3A-0335BF392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EEB628-95A1-4581-A98B-7C0DC03F54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61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A1A8-7EFA-49F5-9750-BB8A9DDE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56DD0B-8242-4679-A46D-DBFAD9F60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D9568-0B6A-46D9-861B-4E26AD65F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618451-5FA8-435D-9FBC-8C033F0E7B6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58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25087-C2DA-480E-A9F8-37E560C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4F210-7761-4644-AFAE-3A316919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6F586-E430-46AF-962F-2FD85CBFC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106926-855C-4E1C-9CC7-FDAA93F50A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47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47AA2-7316-4BFD-BBEC-1737207F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31D416-8D17-4737-B745-FADE3672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EAD0FE-DE92-4AC0-ACC1-269234424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F178C-6AF8-45C9-832F-EB00A3840D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4ECD5-44BB-4264-A130-32F4B26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3F9D1A-8029-4E82-A5D9-2746CA362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C8531-D0C6-4778-849E-DC4E2290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CAC1C-3C34-4671-9305-4838B2CBC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9A5AB32-DD50-41C2-96E3-056ACCF1589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2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13304-75AB-44B5-B6E8-62CE876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DF088-E97E-4A08-9D59-A224A4AA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3CEDE-DA50-4997-8C02-C49495934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0C1525-6911-405A-BB0A-F02CF6A21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3C00F9-5910-41AB-85E8-471E33F43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37ECF7-E985-4668-873D-1861398F2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A513987-4CB9-4E77-BFAD-1D31B47D83D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21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30ED5-2102-43A9-A2BE-783BD08D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CB3D34-4663-4486-BBCD-981E29953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9BBA75-5B8D-4178-A04B-7A360B39A0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8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E52E676-E534-4BD6-A98F-8D4029DC2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655845-4100-4CE4-A41B-91DA9C1D90B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32956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CF255-16D7-4FF8-B62D-BC69A0C1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E15FE-7685-49E1-8A48-ED6C554A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DC463-21EA-4C90-A703-03405C85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6640F9-F9E5-4A7A-95A4-290DBC6D6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06FC84-5A5C-42CD-87D3-EFD393EE5F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7298-9046-4C0C-9DC9-7E3F4B03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906290-8411-4100-8C8C-99250BC6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20103-D4B1-46F6-80A8-8E53A9ED7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319298-E3D3-4854-A92A-C266505B83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5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00BFD-F68B-4234-814F-2B09955B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B94A87-DFED-4AC6-8F14-9C09A1551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A51C09-8590-4C1F-8CFE-7997A3C7F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587986-0A51-49CD-A414-54AEA2097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010897-3DDF-47AF-B4B3-E8DF7A8CAC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32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36AEE-4540-46A0-B7C1-DE143FB8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EEC0BB-297B-43DA-8454-F71C8C41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8E6616-C8A9-4FAB-BA70-17CA10023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F83A2E-ECBA-4106-B2C8-402CE5D73F2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81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344044-9052-4E60-B9AC-9E8040E0D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59E079-0330-488E-8091-C5C472D45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D7F3B-056C-4CF2-84B0-F5E806DDA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2E6780-A996-419C-8793-FAFD8CD279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58316-337F-42C3-BE01-31E26A6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5891-056F-468B-BB38-AF091F7D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3DAD-0D87-4F62-A689-274D46448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0728DBA-ED75-4337-A7C5-CD218A17DC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4390-EF57-4B56-A66D-9D0D1511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B890C-A5CC-47A8-AC90-1C0E1BDE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7114A-C174-4E9B-B1D9-EF6ED0B6F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CE543-3EC7-4F8F-A5CA-3E0A4A776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40EBE4-5CC3-425B-8305-44781F0DA7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75480-F131-4DEA-B124-62ACB223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0748B-9FB5-4132-AE9D-E4B0379E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EDE662-47C9-42D4-984D-6A5B855A7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E8DB6F-98A3-45A1-A3AC-2C12AEF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29D2CE-2F6A-4397-88E8-1BC76997C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696CC-0517-4286-B78B-18F25176D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7722B8-4A7F-4DEE-AF68-DF7D1F3B93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CC2D7-62C8-46E3-9119-93EADFF6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50E84D-B08A-453C-A0A8-48C5773F7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56BC8C-FAD9-4EBC-9ED7-305750B2B7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3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93DA16-6040-4C06-AE56-D9349611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8A8A69-EEEE-4415-9819-CCCF16D5949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47A56-7E60-495E-AC45-CB82D89D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7BA73-C518-4480-B71C-505BF31D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4B88D4-7278-4DD4-A7A5-0075B1606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9EF7E-4B22-4048-9F91-105A435C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7A7FD66-2626-4083-A822-A00F44A25CF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47AB2-02E0-4007-9904-A5E7699C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30FD96-E235-43C1-9D13-4EE3AB3CF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6839E0-CCBA-49D6-A767-CD330C2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018853-F76C-49C7-9F59-D118CCBC8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945E1F-A37E-431E-B029-5789C7616E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1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61B009-AE87-4847-B7CF-9D5E9AB8E6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BBE4E5-D01F-4160-8FE7-8C86F102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7AF00-D63D-45CF-B5C0-D7A6ABAEDD2D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54F69-12E9-4449-8DEF-2ED522F839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8B4D5E4-F7F3-4A3B-922A-A242F048FBAE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AAFCD10F-234D-493B-BBCB-9B4B25244720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B4C3A4-1612-48C8-8BD1-B5AD2FE5BB9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25763B-3D86-42F9-9D2F-907AD87F5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FC64B7-CC53-473E-8043-034B39CCD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27729-BCD6-4736-AFEA-EECB867468AA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9A17F-109F-4F7B-BFDF-919A64B6FA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E60DDBF8-304B-4D2D-830B-AD1179C351F9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8A1454A-23C3-44D9-8729-685839EF93BB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CCF664-FC1D-4D9B-9A7C-014B10BD9A1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8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ef/ef6/modeling/code-first/data-annot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4A63E7E-05B2-4EFE-AEC4-8F560A9AD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0FD5B-5787-4E89-BE75-6C893EF6A831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6979F1-ED5C-46B8-9A03-B6AF1CAA5C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4B5D23-D862-4439-8FC9-8AA289E4FD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>
              <a:buNone/>
            </a:pPr>
            <a:endParaRPr lang="fr-FR" sz="6000">
              <a:latin typeface="Trebuchet MS" pitchFamily="34"/>
            </a:endParaRPr>
          </a:p>
          <a:p>
            <a:pPr lvl="0" algn="ctr">
              <a:buNone/>
            </a:pPr>
            <a:r>
              <a:rPr lang="fr-FR" sz="6000">
                <a:latin typeface="Trebuchet MS" pitchFamily="34"/>
              </a:rPr>
              <a:t>Mapping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D3EA347-FC9C-492A-844F-897FECC6D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80D1A9-DB71-45C8-B013-CE6310BEF3F7}" type="slidenum">
              <a:t>10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DC436-AC94-45AA-87B5-6A7B3CE960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3600"/>
              <a:t>Mapping des associations</a:t>
            </a:r>
            <a:br>
              <a:rPr lang="fr-FR" sz="3600"/>
            </a:br>
            <a:r>
              <a:rPr lang="fr-FR" sz="3600"/>
              <a:t>one-to-many / many-to-one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D2543E-03F3-4A7A-9B46-88F15F722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2400"/>
              <a:t>La relation peut être définie avec FluentAPI :</a:t>
            </a:r>
            <a:br>
              <a:rPr lang="fr-FR" sz="2400"/>
            </a:br>
            <a:endParaRPr lang="fr-FR" sz="2400"/>
          </a:p>
          <a:p>
            <a:pPr lvl="0"/>
            <a:r>
              <a:rPr lang="fr-FR" sz="2400"/>
              <a:t>On peut spécifier une relation uni-directionnelle et retirer l'objet et la foreign key dans la classe dépendante.</a:t>
            </a:r>
          </a:p>
          <a:p>
            <a:pPr lvl="0">
              <a:spcAft>
                <a:spcPts val="0"/>
              </a:spcAft>
            </a:pPr>
            <a:r>
              <a:rPr lang="fr-FR" sz="2400"/>
              <a:t>Par défaut, les cascades OnDelete ont pour valeur Cascade, et les relations optionnelles ont SetNull</a:t>
            </a:r>
            <a:br>
              <a:rPr lang="fr-FR" sz="2400"/>
            </a:br>
            <a:r>
              <a:rPr lang="fr-FR" sz="2400"/>
              <a:t>Fluent API :</a:t>
            </a:r>
            <a:r>
              <a:rPr lang="fr-FR" sz="1400"/>
              <a:t> 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modelBuilder.Entity&lt;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books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&gt;()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.HasMany(e =&gt; e.books_chapters)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.WithRequiredDependant(e =&gt; e.books)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.HasForeignKey(e =&gt; e.book_id)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     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.WillCascadeOnDelete(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false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);</a:t>
            </a:r>
            <a:br>
              <a:rPr lang="fr-FR" sz="1400"/>
            </a:br>
            <a:endParaRPr lang="fr-FR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962B7D-EBD6-4C7C-BD43-291879DBE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35361E1-A411-4B72-A828-B2805E5688D6}" type="slidenum">
              <a:t>11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FF1FCE-6255-45A3-AFA9-CC2B8422EC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3600"/>
              <a:t>Mapping des associations</a:t>
            </a:r>
            <a:br>
              <a:rPr lang="fr-FR" sz="3600"/>
            </a:br>
            <a:r>
              <a:rPr lang="fr-FR" sz="3600"/>
              <a:t>ForeignKey et InverseProperty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C4F0C-E42D-4F05-8028-9CD855D504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87400"/>
          </a:xfrm>
        </p:spPr>
        <p:txBody>
          <a:bodyPr/>
          <a:lstStyle/>
          <a:p>
            <a:pPr lvl="0"/>
            <a:r>
              <a:rPr lang="fr-FR" sz="2400" dirty="0"/>
              <a:t>L'attribut </a:t>
            </a:r>
            <a:r>
              <a:rPr lang="fr-FR" sz="2400" b="1" dirty="0"/>
              <a:t>[</a:t>
            </a:r>
            <a:r>
              <a:rPr lang="fr-FR" sz="2400" b="1" dirty="0" err="1"/>
              <a:t>ForeignKey</a:t>
            </a:r>
            <a:r>
              <a:rPr lang="fr-FR" sz="2400" b="1" dirty="0"/>
              <a:t>]</a:t>
            </a:r>
            <a:r>
              <a:rPr lang="fr-FR" sz="2400" dirty="0"/>
              <a:t> permet de référencer la clé étrangère.</a:t>
            </a:r>
          </a:p>
          <a:p>
            <a:pPr lvl="0">
              <a:spcAft>
                <a:spcPts val="0"/>
              </a:spcAft>
            </a:pPr>
            <a:r>
              <a:rPr lang="fr-FR" sz="2400" dirty="0"/>
              <a:t>S'il existe plusieurs relations on-to-</a:t>
            </a:r>
            <a:r>
              <a:rPr lang="fr-FR" sz="2400" dirty="0" err="1"/>
              <a:t>many</a:t>
            </a:r>
            <a:r>
              <a:rPr lang="fr-FR" sz="2400" dirty="0"/>
              <a:t> vers la même entité, il faudrait utiliser [</a:t>
            </a:r>
            <a:r>
              <a:rPr lang="fr-FR" sz="2400" dirty="0" err="1"/>
              <a:t>InverseProperty</a:t>
            </a:r>
            <a:r>
              <a:rPr lang="fr-FR" sz="2400" dirty="0"/>
              <a:t>] dans la classe dépendante :</a:t>
            </a:r>
            <a:br>
              <a:rPr lang="fr-FR" sz="2400" dirty="0"/>
            </a:b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public class </a:t>
            </a:r>
            <a:r>
              <a:rPr lang="fr-FR" sz="1400" b="1" dirty="0">
                <a:solidFill>
                  <a:srgbClr val="0D85B6"/>
                </a:solidFill>
                <a:latin typeface="Consolas" pitchFamily="49"/>
              </a:rPr>
              <a:t>User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public </a:t>
            </a:r>
            <a:r>
              <a:rPr lang="fr-FR" sz="1400" b="1" dirty="0">
                <a:solidFill>
                  <a:srgbClr val="8F2100"/>
                </a:solidFill>
                <a:latin typeface="Consolas" pitchFamily="49"/>
              </a:rPr>
              <a:t>string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UserId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        public </a:t>
            </a:r>
            <a:r>
              <a:rPr lang="fr-FR" sz="1400" b="1" dirty="0">
                <a:solidFill>
                  <a:srgbClr val="8F2100"/>
                </a:solidFill>
                <a:latin typeface="Consolas" pitchFamily="49"/>
              </a:rPr>
              <a:t>string 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Name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400" b="1" dirty="0">
                <a:solidFill>
                  <a:srgbClr val="4071A1"/>
                </a:solidFill>
                <a:latin typeface="Consolas" pitchFamily="49"/>
              </a:rPr>
              <a:t>[</a:t>
            </a:r>
            <a:r>
              <a:rPr lang="fr-FR" sz="1400" b="1" dirty="0" err="1">
                <a:solidFill>
                  <a:srgbClr val="4071A1"/>
                </a:solidFill>
                <a:latin typeface="Consolas" pitchFamily="49"/>
              </a:rPr>
              <a:t>InverseProperty</a:t>
            </a:r>
            <a:r>
              <a:rPr lang="fr-FR" sz="1400" b="1" dirty="0">
                <a:solidFill>
                  <a:srgbClr val="4071A1"/>
                </a:solidFill>
                <a:latin typeface="Consolas" pitchFamily="49"/>
              </a:rPr>
              <a:t>("</a:t>
            </a:r>
            <a:r>
              <a:rPr lang="fr-FR" sz="1400" b="1" dirty="0" err="1">
                <a:solidFill>
                  <a:srgbClr val="4071A1"/>
                </a:solidFill>
                <a:latin typeface="Consolas" pitchFamily="49"/>
              </a:rPr>
              <a:t>Author</a:t>
            </a:r>
            <a:r>
              <a:rPr lang="fr-FR" sz="1400" b="1" dirty="0">
                <a:solidFill>
                  <a:srgbClr val="4071A1"/>
                </a:solidFill>
                <a:latin typeface="Consolas" pitchFamily="49"/>
              </a:rPr>
              <a:t>")]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public 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List&lt;Post&gt;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AuthoredPosts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}</a:t>
            </a:r>
            <a:br>
              <a:rPr lang="fr-FR" sz="1400" b="1" dirty="0">
                <a:solidFill>
                  <a:srgbClr val="000000"/>
                </a:solidFill>
                <a:latin typeface="Consolas" pitchFamily="49"/>
              </a:rPr>
            </a:br>
            <a:endParaRPr lang="fr-FR" sz="1400" b="1" dirty="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b="1" dirty="0">
                <a:solidFill>
                  <a:srgbClr val="4071A1"/>
                </a:solidFill>
                <a:latin typeface="Consolas" pitchFamily="49"/>
              </a:rPr>
              <a:t>[</a:t>
            </a:r>
            <a:r>
              <a:rPr lang="fr-FR" sz="1400" b="1" dirty="0" err="1">
                <a:solidFill>
                  <a:srgbClr val="4071A1"/>
                </a:solidFill>
                <a:latin typeface="Consolas" pitchFamily="49"/>
              </a:rPr>
              <a:t>InverseProperty</a:t>
            </a:r>
            <a:r>
              <a:rPr lang="fr-FR" sz="1400" b="1" dirty="0">
                <a:solidFill>
                  <a:srgbClr val="4071A1"/>
                </a:solidFill>
                <a:latin typeface="Consolas" pitchFamily="49"/>
              </a:rPr>
              <a:t>("</a:t>
            </a:r>
            <a:r>
              <a:rPr lang="fr-FR" sz="1400" b="1" dirty="0" err="1">
                <a:solidFill>
                  <a:srgbClr val="4071A1"/>
                </a:solidFill>
                <a:latin typeface="Consolas" pitchFamily="49"/>
              </a:rPr>
              <a:t>Contributor</a:t>
            </a:r>
            <a:r>
              <a:rPr lang="fr-FR" sz="1400" b="1" dirty="0">
                <a:solidFill>
                  <a:srgbClr val="4071A1"/>
                </a:solidFill>
                <a:latin typeface="Consolas" pitchFamily="49"/>
              </a:rPr>
              <a:t>")]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public 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List&lt;Post&gt;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ContributedToPosts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}</a:t>
            </a: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br>
              <a:rPr lang="fr-FR" sz="14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public class </a:t>
            </a:r>
            <a:r>
              <a:rPr lang="fr-FR" sz="1400" b="1" dirty="0">
                <a:solidFill>
                  <a:srgbClr val="0D85B6"/>
                </a:solidFill>
                <a:latin typeface="Consolas" pitchFamily="49"/>
              </a:rPr>
              <a:t>Post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        public </a:t>
            </a:r>
            <a:r>
              <a:rPr lang="fr-FR" sz="1400" b="1" dirty="0" err="1">
                <a:solidFill>
                  <a:srgbClr val="8F2100"/>
                </a:solidFill>
                <a:latin typeface="Consolas" pitchFamily="49"/>
              </a:rPr>
              <a:t>int</a:t>
            </a:r>
            <a:r>
              <a:rPr lang="fr-FR" sz="1400" b="1" dirty="0">
                <a:solidFill>
                  <a:srgbClr val="8F2100"/>
                </a:solidFill>
                <a:latin typeface="Consolas" pitchFamily="49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PostId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       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        public </a:t>
            </a:r>
            <a:r>
              <a:rPr lang="fr-FR" sz="1400" b="1" dirty="0" err="1">
                <a:solidFill>
                  <a:srgbClr val="8F2100"/>
                </a:solidFill>
                <a:latin typeface="Consolas" pitchFamily="49"/>
              </a:rPr>
              <a:t>int</a:t>
            </a:r>
            <a:r>
              <a:rPr lang="fr-FR" sz="1400" b="1" dirty="0">
                <a:solidFill>
                  <a:srgbClr val="8F2100"/>
                </a:solidFill>
                <a:latin typeface="Consolas" pitchFamily="49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AuthorUserId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        public 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User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Author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}</a:t>
            </a:r>
            <a:br>
              <a:rPr lang="fr-FR" sz="1400" b="1" dirty="0">
                <a:solidFill>
                  <a:srgbClr val="000000"/>
                </a:solidFill>
                <a:latin typeface="Consolas" pitchFamily="49"/>
              </a:rPr>
            </a:br>
            <a:endParaRPr lang="fr-FR" sz="1400" b="1" dirty="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        public </a:t>
            </a:r>
            <a:r>
              <a:rPr lang="fr-FR" sz="1400" b="1" dirty="0" err="1">
                <a:solidFill>
                  <a:srgbClr val="8F2100"/>
                </a:solidFill>
                <a:latin typeface="Consolas" pitchFamily="49"/>
              </a:rPr>
              <a:t>int</a:t>
            </a:r>
            <a:r>
              <a:rPr lang="fr-FR" sz="1400" b="1" dirty="0">
                <a:solidFill>
                  <a:srgbClr val="8F2100"/>
                </a:solidFill>
                <a:latin typeface="Consolas" pitchFamily="49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ContributorUserId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      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public 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User </a:t>
            </a:r>
            <a:r>
              <a:rPr lang="fr-FR" sz="1400" b="1" dirty="0" err="1">
                <a:solidFill>
                  <a:srgbClr val="000000"/>
                </a:solidFill>
                <a:latin typeface="Consolas" pitchFamily="49"/>
              </a:rPr>
              <a:t>Contributor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4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4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49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D5511D3B-9D52-4F6A-844F-03516F45C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16F6D-38AC-49BF-8560-154D692FB403}" type="slidenum">
              <a:t>12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BAFCAE-C5A4-48D1-99E4-EB779275C2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3600"/>
              <a:t>Mapping des associations</a:t>
            </a:r>
            <a:br>
              <a:rPr lang="fr-FR" sz="3600"/>
            </a:br>
            <a:r>
              <a:rPr lang="fr-FR" sz="3600"/>
              <a:t>one-to-one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F6641-8286-476B-BB42-85E559D62C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4132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 dirty="0"/>
              <a:t>La terminaison devra être spécifiée explicitement par l'api Fluent.</a:t>
            </a:r>
          </a:p>
          <a:p>
            <a:pPr lvl="0">
              <a:spcAft>
                <a:spcPts val="0"/>
              </a:spcAft>
            </a:pPr>
            <a:endParaRPr lang="fr-FR" sz="2400" dirty="0"/>
          </a:p>
          <a:p>
            <a:pPr lvl="0"/>
            <a:r>
              <a:rPr lang="fr-FR" sz="2400" dirty="0"/>
              <a:t>Les représentations d'une relation one-to-one :</a:t>
            </a:r>
          </a:p>
          <a:p>
            <a:pPr lvl="0">
              <a:spcAft>
                <a:spcPts val="0"/>
              </a:spcAft>
            </a:pPr>
            <a:r>
              <a:rPr lang="fr-FR" sz="2400" dirty="0"/>
              <a:t>- </a:t>
            </a:r>
            <a:r>
              <a:rPr lang="fr-FR" sz="2400" dirty="0" err="1"/>
              <a:t>primary</a:t>
            </a:r>
            <a:r>
              <a:rPr lang="fr-FR" sz="2400" dirty="0"/>
              <a:t> key association (déconseillée) :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&lt;</a:t>
            </a:r>
            <a:r>
              <a:rPr lang="fr-FR" sz="1600" dirty="0">
                <a:solidFill>
                  <a:srgbClr val="2B91AF"/>
                </a:solidFill>
                <a:latin typeface="Consolas" pitchFamily="49"/>
              </a:rPr>
              <a:t>Book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&gt;()</a:t>
            </a:r>
            <a:r>
              <a:rPr lang="fr-FR" sz="1600" dirty="0">
                <a:latin typeface="Consolas" pitchFamily="49"/>
              </a:rPr>
              <a:t>.</a:t>
            </a:r>
            <a:r>
              <a:rPr lang="fr-FR" sz="1600" dirty="0" err="1">
                <a:latin typeface="Consolas" pitchFamily="49"/>
              </a:rPr>
              <a:t>HasRequired</a:t>
            </a:r>
            <a:r>
              <a:rPr lang="fr-FR" sz="1600" dirty="0">
                <a:latin typeface="Consolas" pitchFamily="49"/>
              </a:rPr>
              <a:t>(b =&gt; </a:t>
            </a:r>
            <a:r>
              <a:rPr lang="fr-FR" sz="1600" dirty="0" err="1">
                <a:latin typeface="Consolas" pitchFamily="49"/>
              </a:rPr>
              <a:t>b.Cover</a:t>
            </a:r>
            <a:r>
              <a:rPr lang="fr-FR" sz="1600" dirty="0">
                <a:latin typeface="Consolas" pitchFamily="49"/>
              </a:rPr>
              <a:t>)</a:t>
            </a:r>
            <a:br>
              <a:rPr lang="fr-FR" sz="16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              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.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WithRequiredDependent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(c =&gt;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c.CoveredBook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);</a:t>
            </a:r>
            <a:br>
              <a:rPr lang="fr-FR" sz="1600" dirty="0">
                <a:solidFill>
                  <a:srgbClr val="000000"/>
                </a:solidFill>
                <a:latin typeface="Consolas" pitchFamily="33"/>
              </a:rPr>
            </a:br>
            <a:endParaRPr lang="fr-FR" sz="16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 sz="2400" b="1" dirty="0">
                <a:solidFill>
                  <a:srgbClr val="006600"/>
                </a:solidFill>
              </a:rPr>
              <a:t>- </a:t>
            </a:r>
            <a:r>
              <a:rPr lang="fr-FR" sz="2400" b="1" dirty="0" err="1">
                <a:solidFill>
                  <a:srgbClr val="006600"/>
                </a:solidFill>
              </a:rPr>
              <a:t>foreign</a:t>
            </a:r>
            <a:r>
              <a:rPr lang="fr-FR" sz="2400" b="1" dirty="0">
                <a:solidFill>
                  <a:srgbClr val="006600"/>
                </a:solidFill>
              </a:rPr>
              <a:t> key association </a:t>
            </a: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lvl="0">
              <a:spcAft>
                <a:spcPts val="0"/>
              </a:spcAft>
              <a:buNone/>
            </a:pPr>
            <a:br>
              <a:rPr lang="fr-FR" sz="1600" dirty="0">
                <a:solidFill>
                  <a:srgbClr val="000000"/>
                </a:solidFill>
                <a:latin typeface="Consolas" pitchFamily="33"/>
              </a:rPr>
            </a:br>
            <a:br>
              <a:rPr lang="fr-FR" sz="2400" dirty="0"/>
            </a:br>
            <a:br>
              <a:rPr lang="fr-FR" sz="2400" dirty="0"/>
            </a:b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modelBuilder.Entity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itchFamily="49"/>
              </a:rPr>
              <a:t>Person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&gt;()</a:t>
            </a:r>
            <a:r>
              <a:rPr lang="fr-FR" sz="1400" dirty="0">
                <a:latin typeface="Consolas" pitchFamily="49"/>
              </a:rPr>
              <a:t>.</a:t>
            </a:r>
            <a:r>
              <a:rPr lang="fr-FR" sz="1400" dirty="0" err="1">
                <a:latin typeface="Consolas" pitchFamily="49"/>
              </a:rPr>
              <a:t>HasOptional</a:t>
            </a:r>
            <a:r>
              <a:rPr lang="fr-FR" sz="1400" dirty="0">
                <a:latin typeface="Consolas" pitchFamily="49"/>
              </a:rPr>
              <a:t>(x =&gt; </a:t>
            </a:r>
            <a:r>
              <a:rPr lang="fr-FR" sz="1400" dirty="0" err="1">
                <a:latin typeface="Consolas" pitchFamily="49"/>
              </a:rPr>
              <a:t>x.Address</a:t>
            </a:r>
            <a:r>
              <a:rPr lang="fr-FR" sz="1400" dirty="0">
                <a:latin typeface="Consolas" pitchFamily="49"/>
              </a:rPr>
              <a:t>).</a:t>
            </a:r>
            <a:r>
              <a:rPr lang="fr-FR" sz="1400" dirty="0" err="1">
                <a:latin typeface="Consolas" pitchFamily="49"/>
              </a:rPr>
              <a:t>WithMany</a:t>
            </a:r>
            <a:r>
              <a:rPr lang="fr-FR" sz="1400" dirty="0">
                <a:latin typeface="Consolas" pitchFamily="49"/>
              </a:rPr>
              <a:t>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        .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HasForeignKey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(x =&gt;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x.AddressId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modelBuilder.Entity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 pitchFamily="49"/>
              </a:rPr>
              <a:t>Address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&gt;()</a:t>
            </a:r>
            <a:r>
              <a:rPr lang="fr-FR" sz="1400" dirty="0">
                <a:latin typeface="Consolas" pitchFamily="49"/>
              </a:rPr>
              <a:t>.</a:t>
            </a:r>
            <a:r>
              <a:rPr lang="fr-FR" sz="1400" dirty="0" err="1">
                <a:latin typeface="Consolas" pitchFamily="49"/>
              </a:rPr>
              <a:t>HasRequired</a:t>
            </a:r>
            <a:r>
              <a:rPr lang="fr-FR" sz="1400" dirty="0">
                <a:latin typeface="Consolas" pitchFamily="49"/>
              </a:rPr>
              <a:t>(x =&gt; </a:t>
            </a:r>
            <a:r>
              <a:rPr lang="fr-FR" sz="1400" dirty="0" err="1">
                <a:latin typeface="Consolas" pitchFamily="49"/>
              </a:rPr>
              <a:t>x.Person</a:t>
            </a:r>
            <a:r>
              <a:rPr lang="fr-FR" sz="1400" dirty="0">
                <a:latin typeface="Consolas" pitchFamily="49"/>
              </a:rPr>
              <a:t>).</a:t>
            </a:r>
            <a:r>
              <a:rPr lang="fr-FR" sz="1400" dirty="0" err="1">
                <a:latin typeface="Consolas" pitchFamily="49"/>
              </a:rPr>
              <a:t>WithMany</a:t>
            </a:r>
            <a:r>
              <a:rPr lang="fr-FR" sz="1400" dirty="0">
                <a:latin typeface="Consolas" pitchFamily="49"/>
              </a:rPr>
              <a:t>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                              .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HasForeignKey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(x =&gt; </a:t>
            </a:r>
            <a:r>
              <a:rPr lang="fr-FR" sz="1400" dirty="0" err="1">
                <a:solidFill>
                  <a:srgbClr val="000000"/>
                </a:solidFill>
                <a:latin typeface="Consolas" pitchFamily="49"/>
              </a:rPr>
              <a:t>x.PersonId</a:t>
            </a:r>
            <a:r>
              <a:rPr lang="fr-FR" sz="1400" dirty="0">
                <a:solidFill>
                  <a:srgbClr val="000000"/>
                </a:solidFill>
                <a:latin typeface="Consolas" pitchFamily="49"/>
              </a:rPr>
              <a:t>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DCF062-1221-4E4A-99A2-61FE4CB9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5400" y="4356000"/>
            <a:ext cx="5646600" cy="133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46A0869-B375-46B0-8C35-86D1B0C6AF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2480" y="4378320"/>
            <a:ext cx="3809520" cy="134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EC650E9-41CB-473D-94C0-59A0ED75A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1DC8B2F-F491-425D-9147-D3CACFF66E5E}" type="slidenum">
              <a:t>13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CDE327-CA66-42E3-96FE-8155B18C26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3600"/>
              <a:t>Mapping des associations</a:t>
            </a:r>
            <a:br>
              <a:rPr lang="fr-FR" sz="3600"/>
            </a:br>
            <a:r>
              <a:rPr lang="fr-FR" sz="3600"/>
              <a:t>many-to-many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A2F24-06A3-4F47-8409-374407BA4B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/>
              <a:t>Une table de jointure est générée automatiquement par le mapping des propriétés de collections.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 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Product </a:t>
            </a:r>
            <a:r>
              <a:rPr lang="fr-FR" sz="1400"/>
              <a:t>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ProductId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Details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ICollection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Supplier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&gt; Suppliers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}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950">
                <a:solidFill>
                  <a:srgbClr val="000000"/>
                </a:solidFill>
                <a:latin typeface="Consolas" pitchFamily="33"/>
              </a:rPr>
              <a:t>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Supplier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SupplierId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Name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ICollection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Product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&gt; Products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}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endParaRPr lang="fr-FR" sz="140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/>
              <a:t>On peut changer la génération en Fluet API :</a:t>
            </a:r>
            <a:br>
              <a:rPr lang="fr-FR"/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modelBuilder.Entity&lt;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Supplier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&gt;()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.HasMany(s =&gt; s.Products)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.WithMany(p =&gt; p.Suppliers)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.Map(m =&gt;  m.ToTable(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"products_suppliers"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.MapLeftKey(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"supplier_id"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                    .MapRightKey(</a:t>
            </a:r>
            <a:r>
              <a:rPr lang="fr-FR" sz="1400">
                <a:solidFill>
                  <a:srgbClr val="A31515"/>
                </a:solidFill>
                <a:latin typeface="Consolas" pitchFamily="33"/>
              </a:rPr>
              <a:t>"product_id"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));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6593F9E-41A5-4616-AF2B-E72CF6E50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2EA4E1-8899-49C2-B2C8-A69156E18F7D}" type="slidenum">
              <a:t>14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F74FA1-C763-482A-901F-BC61E4BDFA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Mapping des collections primitives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83D3E-BDF5-4B1A-BAF9-3E9DF4F1B4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Entity Framework ne supporte pas le mapping direct de collections primitives comme :</a:t>
            </a:r>
            <a:br>
              <a:rPr lang="fr-FR"/>
            </a:br>
            <a:r>
              <a:rPr lang="fr-FR" sz="1600">
                <a:solidFill>
                  <a:srgbClr val="FF3333"/>
                </a:solidFill>
                <a:latin typeface="Consolas" pitchFamily="33"/>
              </a:rPr>
              <a:t>public IList&lt;string&gt; Comments { get; set; }</a:t>
            </a:r>
            <a:br>
              <a:rPr lang="fr-FR" sz="1600">
                <a:solidFill>
                  <a:srgbClr val="FF3333"/>
                </a:solidFill>
                <a:latin typeface="Consolas" pitchFamily="33"/>
              </a:rPr>
            </a:br>
            <a:r>
              <a:rPr lang="fr-FR" sz="1600">
                <a:solidFill>
                  <a:srgbClr val="FF3333"/>
                </a:solidFill>
                <a:latin typeface="Consolas" pitchFamily="33"/>
              </a:rPr>
              <a:t>public ISet&lt;string&gt; Reviews { get; set; }</a:t>
            </a:r>
            <a:br>
              <a:rPr lang="fr-FR" sz="1600">
                <a:solidFill>
                  <a:srgbClr val="FF3333"/>
                </a:solidFill>
                <a:latin typeface="Consolas" pitchFamily="33"/>
              </a:rPr>
            </a:br>
            <a:r>
              <a:rPr lang="fr-FR" sz="1600">
                <a:solidFill>
                  <a:srgbClr val="FF3333"/>
                </a:solidFill>
                <a:latin typeface="Consolas" pitchFamily="33"/>
              </a:rPr>
              <a:t>public IDictionary&lt;string, string&gt; Chapters { get; set; }</a:t>
            </a:r>
          </a:p>
          <a:p>
            <a:pPr lvl="0"/>
            <a:r>
              <a:rPr lang="fr-FR"/>
              <a:t>Il faut donc créer des entités séparées pour pouvoir mapper les collections. </a:t>
            </a:r>
            <a:br>
              <a:rPr lang="fr-FR"/>
            </a:b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15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Créer les entités de facturations</a:t>
            </a:r>
          </a:p>
          <a:p>
            <a:pPr lvl="0" algn="just"/>
            <a:r>
              <a:rPr lang="fr-FR" dirty="0">
                <a:latin typeface="Arial" pitchFamily="34"/>
              </a:rPr>
              <a:t> Créer une clé composée pour l’entité des lignes produits</a:t>
            </a:r>
          </a:p>
        </p:txBody>
      </p:sp>
    </p:spTree>
    <p:extLst>
      <p:ext uri="{BB962C8B-B14F-4D97-AF65-F5344CB8AC3E}">
        <p14:creationId xmlns:p14="http://schemas.microsoft.com/office/powerpoint/2010/main" val="144191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7822B26-394D-4C3B-B043-11B1ECA8C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83B0F6-EE62-4765-AAAB-458ED6647EF9}" type="slidenum">
              <a:t>16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2BFB0-8FC7-4AA9-AA60-A3AC93B400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Mapping des Index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4B9AE-626B-427E-B4A8-210C0D5D8D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2400">
                <a:latin typeface="Arial$" pitchFamily="34"/>
              </a:rPr>
              <a:t>On peut définir des index dans l'entité :</a:t>
            </a:r>
            <a:br>
              <a:rPr lang="fr-FR" sz="2400">
                <a:latin typeface="Arial$" pitchFamily="34"/>
              </a:rPr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Index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"IDX_URL"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)]</a:t>
            </a:r>
            <a:br>
              <a:rPr lang="fr-FR" sz="1600">
                <a:solidFill>
                  <a:srgbClr val="000000"/>
                </a:solidFill>
                <a:latin typeface="Consolas" pitchFamily="33"/>
              </a:rPr>
            </a:br>
            <a:r>
              <a:rPr lang="fr-FR" sz="16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Rating {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/>
            <a:r>
              <a:rPr lang="fr-FR" sz="2400">
                <a:latin typeface="Arial$" pitchFamily="34"/>
              </a:rPr>
              <a:t>On peut définir un nom, unicité, ordre</a:t>
            </a:r>
          </a:p>
          <a:p>
            <a:pPr lvl="0">
              <a:spcAft>
                <a:spcPts val="0"/>
              </a:spcAft>
            </a:pPr>
            <a:r>
              <a:rPr lang="fr-FR" sz="2400">
                <a:latin typeface="Arial$" pitchFamily="34"/>
              </a:rPr>
              <a:t>Il faut préciser une taille pour un string :</a:t>
            </a:r>
            <a:br>
              <a:rPr lang="fr-FR" sz="2400">
                <a:latin typeface="Arial$" pitchFamily="34"/>
              </a:rPr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Index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(IsUnique =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true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[</a:t>
            </a:r>
            <a:r>
              <a:rPr lang="fr-FR" sz="1600">
                <a:solidFill>
                  <a:srgbClr val="2B91AF"/>
                </a:solidFill>
                <a:latin typeface="Consolas" pitchFamily="33"/>
              </a:rPr>
              <a:t>StringLength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(200)]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 Name {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6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;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F90C9D0A-6F86-47F2-95F8-EE0DF686D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983A23-809B-4AF2-A5D0-3EBD90926523}" type="slidenum">
              <a:t>17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371B0B-A29A-4BDA-9E30-DE5CB2151A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Chargement des collections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3F3FF-E4E2-4A2F-A1AF-7ACE505893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2400"/>
              <a:t>Lazy loading par défaut : les entités dépendantes à un objet ne sont chargées que tardivement (au moment de l'accès à l'association) :</a:t>
            </a:r>
            <a:br>
              <a:rPr lang="fr-FR" sz="2400"/>
            </a:br>
            <a:r>
              <a:rPr lang="fr-FR" sz="2400"/>
              <a:t>- </a:t>
            </a:r>
            <a:r>
              <a:rPr lang="fr-FR" sz="2400">
                <a:solidFill>
                  <a:srgbClr val="000000"/>
                </a:solidFill>
                <a:latin typeface="Arial" pitchFamily="34"/>
                <a:cs typeface="Arial" pitchFamily="34"/>
              </a:rPr>
              <a:t>Réduction du t</a:t>
            </a:r>
            <a:r>
              <a:rPr lang="fr-FR" sz="2400">
                <a:solidFill>
                  <a:srgbClr val="000000"/>
                </a:solidFill>
                <a:latin typeface="Arial" pitchFamily="34"/>
              </a:rPr>
              <a:t>emps de chargement des données.</a:t>
            </a:r>
            <a:br>
              <a:rPr lang="fr-FR" sz="2400">
                <a:solidFill>
                  <a:srgbClr val="000000"/>
                </a:solidFill>
                <a:latin typeface="Arial" pitchFamily="34"/>
              </a:rPr>
            </a:br>
            <a:r>
              <a:rPr lang="fr-FR" sz="2400">
                <a:solidFill>
                  <a:srgbClr val="000000"/>
                </a:solidFill>
                <a:latin typeface="Arial" pitchFamily="34"/>
              </a:rPr>
              <a:t>- Économie de ressources mémoire et de charge serveur de Bdd.</a:t>
            </a:r>
            <a:br>
              <a:rPr lang="fr-FR" sz="2400">
                <a:solidFill>
                  <a:srgbClr val="000000"/>
                </a:solidFill>
                <a:latin typeface="Arial" pitchFamily="34"/>
              </a:rPr>
            </a:br>
            <a:br>
              <a:rPr lang="fr-FR" sz="2400">
                <a:solidFill>
                  <a:srgbClr val="000000"/>
                </a:solidFill>
                <a:latin typeface="Arial" pitchFamily="34"/>
              </a:rPr>
            </a:br>
            <a:r>
              <a:rPr lang="fr-FR" sz="2400">
                <a:solidFill>
                  <a:srgbClr val="000000"/>
                </a:solidFill>
                <a:latin typeface="Arial" pitchFamily="34"/>
              </a:rPr>
              <a:t>On ne peut pas accéder à une association en dehors du contexte.</a:t>
            </a:r>
          </a:p>
          <a:p>
            <a:pPr lvl="0"/>
            <a:r>
              <a:rPr lang="fr-FR" sz="2400"/>
              <a:t>On peut inclure une entité dépendante pour un chargement immédiat (Eager loading) :</a:t>
            </a:r>
            <a:br>
              <a:rPr lang="fr-FR" sz="2400"/>
            </a:br>
            <a:r>
              <a:rPr lang="fr-FR" sz="1600">
                <a:solidFill>
                  <a:srgbClr val="000000"/>
                </a:solidFill>
                <a:latin typeface="Consolas" pitchFamily="33"/>
              </a:rPr>
              <a:t>context.Creneaux.Include(</a:t>
            </a:r>
            <a:r>
              <a:rPr lang="fr-FR" sz="1600">
                <a:solidFill>
                  <a:srgbClr val="A31515"/>
                </a:solidFill>
                <a:latin typeface="Consolas" pitchFamily="33"/>
              </a:rPr>
              <a:t>"Medecin"</a:t>
            </a:r>
            <a:r>
              <a:rPr lang="fr-FR" sz="1600">
                <a:solidFill>
                  <a:srgbClr val="000000"/>
                </a:solidFill>
                <a:latin typeface="Consolas" pitchFamily="33"/>
              </a:rPr>
              <a:t>).Single(c =&gt; c.Id == 1);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CCECBD6C-BEBD-4001-AB15-092676E18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7C6934-5A53-461C-8874-B55E218FA185}" type="slidenum">
              <a:t>18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DDBDEB-FFFD-4D81-AFC6-40C36A113E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Gestion de l'héritage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86B31-8ACB-4FD5-AA0B-91CF03D0B8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18280"/>
          </a:xfrm>
        </p:spPr>
        <p:txBody>
          <a:bodyPr/>
          <a:lstStyle/>
          <a:p>
            <a:pPr lvl="0" algn="l">
              <a:buNone/>
            </a:pPr>
            <a:r>
              <a:rPr lang="fr-FR">
                <a:solidFill>
                  <a:srgbClr val="000000"/>
                </a:solidFill>
                <a:latin typeface="Arial" pitchFamily="34"/>
              </a:rPr>
              <a:t>3 stratégies :</a:t>
            </a:r>
          </a:p>
          <a:p>
            <a:pPr lvl="0" algn="l"/>
            <a:r>
              <a:rPr lang="fr-FR" b="1">
                <a:solidFill>
                  <a:srgbClr val="000000"/>
                </a:solidFill>
                <a:latin typeface="Arial" pitchFamily="34"/>
              </a:rPr>
              <a:t>Table per class hierarchy (Single Table)</a:t>
            </a:r>
            <a:r>
              <a:rPr lang="fr-FR">
                <a:solidFill>
                  <a:srgbClr val="000000"/>
                </a:solidFill>
                <a:latin typeface="Arial" pitchFamily="34"/>
              </a:rPr>
              <a:t> : </a:t>
            </a:r>
            <a:br>
              <a:rPr lang="fr-FR">
                <a:solidFill>
                  <a:srgbClr val="000000"/>
                </a:solidFill>
                <a:latin typeface="Arial" pitchFamily="34"/>
              </a:rPr>
            </a:br>
            <a:r>
              <a:rPr lang="fr-FR">
                <a:solidFill>
                  <a:srgbClr val="000000"/>
                </a:solidFill>
                <a:latin typeface="Arial" pitchFamily="34"/>
              </a:rPr>
              <a:t>- Une classe par type d’entité mais une seule et même table dans la </a:t>
            </a:r>
            <a:r>
              <a:rPr lang="fr-FR">
                <a:latin typeface="Arial" pitchFamily="34"/>
              </a:rPr>
              <a:t>base de données.</a:t>
            </a:r>
            <a:br>
              <a:rPr lang="fr-FR">
                <a:latin typeface="Arial" pitchFamily="34"/>
              </a:rPr>
            </a:br>
            <a:r>
              <a:rPr lang="fr-FR">
                <a:latin typeface="Arial" pitchFamily="34"/>
              </a:rPr>
              <a:t>- </a:t>
            </a:r>
            <a:r>
              <a:rPr lang="fr-FR">
                <a:solidFill>
                  <a:srgbClr val="000000"/>
                </a:solidFill>
                <a:latin typeface="Arial" pitchFamily="34"/>
              </a:rPr>
              <a:t>Un champ discriminant dans la table.</a:t>
            </a:r>
          </a:p>
          <a:p>
            <a:pPr lvl="0" algn="l"/>
            <a:r>
              <a:rPr lang="fr-FR" b="1">
                <a:solidFill>
                  <a:srgbClr val="000000"/>
                </a:solidFill>
                <a:latin typeface="Arial" pitchFamily="34"/>
              </a:rPr>
              <a:t>Table per concrete class (1 table / classe) : </a:t>
            </a:r>
            <a:br>
              <a:rPr lang="fr-FR" b="1">
                <a:solidFill>
                  <a:srgbClr val="000000"/>
                </a:solidFill>
                <a:latin typeface="Arial" pitchFamily="34"/>
              </a:rPr>
            </a:br>
            <a:r>
              <a:rPr lang="fr-FR">
                <a:solidFill>
                  <a:srgbClr val="000000"/>
                </a:solidFill>
                <a:latin typeface="Arial" pitchFamily="34"/>
              </a:rPr>
              <a:t>mapping simple</a:t>
            </a:r>
            <a:br>
              <a:rPr lang="fr-FR">
                <a:solidFill>
                  <a:srgbClr val="000000"/>
                </a:solidFill>
                <a:latin typeface="Arial" pitchFamily="34"/>
              </a:rPr>
            </a:br>
            <a:r>
              <a:rPr lang="fr-FR">
                <a:solidFill>
                  <a:srgbClr val="000000"/>
                </a:solidFill>
                <a:latin typeface="Arial" pitchFamily="34"/>
              </a:rPr>
              <a:t>- Autant de tables que d’entités concrètes, mais rarement utilisée due à sa limitation.</a:t>
            </a:r>
          </a:p>
          <a:p>
            <a:pPr lvl="0" algn="l"/>
            <a:r>
              <a:rPr lang="fr-FR" b="1">
                <a:solidFill>
                  <a:srgbClr val="000000"/>
                </a:solidFill>
                <a:latin typeface="Arial" pitchFamily="34"/>
              </a:rPr>
              <a:t>Table per subclass (joined) :</a:t>
            </a:r>
            <a:r>
              <a:rPr lang="fr-FR">
                <a:solidFill>
                  <a:srgbClr val="000000"/>
                </a:solidFill>
                <a:latin typeface="Arial" pitchFamily="34"/>
              </a:rPr>
              <a:t> </a:t>
            </a:r>
            <a:br>
              <a:rPr lang="fr-FR">
                <a:solidFill>
                  <a:srgbClr val="000000"/>
                </a:solidFill>
                <a:latin typeface="Arial" pitchFamily="34"/>
              </a:rPr>
            </a:br>
            <a:r>
              <a:rPr lang="fr-FR">
                <a:solidFill>
                  <a:srgbClr val="000000"/>
                </a:solidFill>
                <a:latin typeface="Arial" pitchFamily="34"/>
              </a:rPr>
              <a:t>- Autant de tables que d’entités avec des jointures.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7EBB6480-B6E1-44F0-BB27-DA4A3A422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3FFD3C1-2573-4CBF-BCCD-7759D8887CA2}" type="slidenum">
              <a:t>19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BB3CF2-3920-4E93-A028-54E4B60671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Gestion de l'héritage (2)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114B48-4FCF-4C73-BB37-CBD33BD031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DC9248A-91B6-4722-9714-E91586CCA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1"/>
              </p:ext>
            </p:extLst>
          </p:nvPr>
        </p:nvGraphicFramePr>
        <p:xfrm>
          <a:off x="864359" y="2243160"/>
          <a:ext cx="8459280" cy="3994200"/>
        </p:xfrm>
        <a:graphic>
          <a:graphicData uri="http://schemas.openxmlformats.org/drawingml/2006/table">
            <a:tbl>
              <a:tblPr/>
              <a:tblGrid>
                <a:gridCol w="1724040">
                  <a:extLst>
                    <a:ext uri="{9D8B030D-6E8A-4147-A177-3AD203B41FA5}">
                      <a16:colId xmlns:a16="http://schemas.microsoft.com/office/drawing/2014/main" val="3558721897"/>
                    </a:ext>
                  </a:extLst>
                </a:gridCol>
                <a:gridCol w="2216880">
                  <a:extLst>
                    <a:ext uri="{9D8B030D-6E8A-4147-A177-3AD203B41FA5}">
                      <a16:colId xmlns:a16="http://schemas.microsoft.com/office/drawing/2014/main" val="2672871065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097499202"/>
                    </a:ext>
                  </a:extLst>
                </a:gridCol>
                <a:gridCol w="1890360">
                  <a:extLst>
                    <a:ext uri="{9D8B030D-6E8A-4147-A177-3AD203B41FA5}">
                      <a16:colId xmlns:a16="http://schemas.microsoft.com/office/drawing/2014/main" val="4219429869"/>
                    </a:ext>
                  </a:extLst>
                </a:gridCol>
              </a:tblGrid>
              <a:tr h="866520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  <a:defRPr b="1"/>
                      </a:pP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Stratégie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/>
                          <a:ea typeface="GillSansMT" pitchFamily="18"/>
                          <a:cs typeface="GillSansMT" pitchFamily="18"/>
                        </a:rPr>
                        <a:t>Table per class </a:t>
                      </a:r>
                      <a:r>
                        <a:rPr lang="fr-FR" sz="1800" b="1" i="0" u="none" strike="noStrike" kern="1200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/>
                          <a:ea typeface="GillSansMT" pitchFamily="18"/>
                          <a:cs typeface="GillSansMT" pitchFamily="18"/>
                        </a:rPr>
                        <a:t>hierarchy</a:t>
                      </a: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/>
                          <a:ea typeface="GillSansMT" pitchFamily="18"/>
                          <a:cs typeface="GillSansMT" pitchFamily="18"/>
                        </a:rPr>
                        <a:t> </a:t>
                      </a:r>
                      <a:b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/>
                          <a:ea typeface="GillSansMT" pitchFamily="18"/>
                          <a:cs typeface="GillSansMT" pitchFamily="18"/>
                        </a:rPr>
                      </a:b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34"/>
                          <a:ea typeface="GillSansMT" pitchFamily="18"/>
                          <a:cs typeface="GillSansMT" pitchFamily="18"/>
                        </a:rPr>
                        <a:t>(Single 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Table per </a:t>
                      </a:r>
                      <a:r>
                        <a:rPr lang="fr-FR" sz="1800" b="1" i="0" u="none" strike="noStrike" kern="1200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concrete</a:t>
                      </a: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Table per </a:t>
                      </a:r>
                      <a:r>
                        <a:rPr lang="fr-FR" sz="1800" b="1" i="0" u="none" strike="noStrike" kern="1200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subclass</a:t>
                      </a:r>
                      <a:b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</a:b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(</a:t>
                      </a:r>
                      <a:r>
                        <a:rPr lang="fr-FR" sz="1800" b="1" i="0" u="none" strike="noStrike" kern="1200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joined</a:t>
                      </a:r>
                      <a:r>
                        <a:rPr lang="fr-FR" sz="1800" b="1" i="0" u="none" strike="noStrike" kern="1200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itchFamily="18"/>
                          <a:ea typeface="MS Gothic" pitchFamily="2"/>
                          <a:cs typeface="Tahoma" pitchFamily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31704"/>
                  </a:ext>
                </a:extLst>
              </a:tr>
              <a:tr h="1363320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>
                          <a:ln>
                            <a:noFill/>
                          </a:ln>
                          <a:latin typeface="Arial" pitchFamily="18"/>
                          <a:ea typeface="MS Gothic" pitchFamily="2"/>
                          <a:cs typeface="Tahoma" pitchFamily="2"/>
                        </a:rPr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latin typeface="Times New Roman" pitchFamily="18"/>
                          <a:ea typeface="MS Gothic" pitchFamily="2"/>
                          <a:cs typeface="Tahoma" pitchFamily="2"/>
                        </a:rPr>
                        <a:t>Aucune jointure, donc très performant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latin typeface="Times New Roman" pitchFamily="18"/>
                          <a:ea typeface="MS Gothic" pitchFamily="2"/>
                          <a:cs typeface="Tahoma" pitchFamily="2"/>
                        </a:rPr>
                        <a:t>Performant en 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latin typeface="Times New Roman" pitchFamily="18"/>
                          <a:ea typeface="MS Gothic" pitchFamily="2"/>
                          <a:cs typeface="Tahoma" pitchFamily="2"/>
                        </a:rPr>
                        <a:t>Intégration des données proche du modèle objet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82958"/>
                  </a:ext>
                </a:extLst>
              </a:tr>
              <a:tr h="1716480"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48"/>
                        </a:spcBef>
                        <a:spcAft>
                          <a:spcPts val="675"/>
                        </a:spcAft>
                        <a:buNone/>
                        <a:tabLst/>
                      </a:pPr>
                      <a:r>
                        <a:rPr lang="fr-FR" sz="1800" b="1" i="0" u="none" strike="noStrike" kern="1200" spc="0" baseline="0">
                          <a:ln>
                            <a:noFill/>
                          </a:ln>
                          <a:latin typeface="Arial" pitchFamily="18"/>
                          <a:ea typeface="MS Gothic" pitchFamily="2"/>
                          <a:cs typeface="Tahoma" pitchFamily="2"/>
                        </a:rPr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99"/>
                        </a:spcBef>
                        <a:spcAft>
                          <a:spcPts val="748"/>
                        </a:spcAft>
                        <a:buNone/>
                        <a:tabLst/>
                      </a:pPr>
                      <a:r>
                        <a:rPr lang="fr-FR" sz="2000" b="1" i="0" u="none" strike="noStrike" kern="1200" spc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latin typeface="Times New Roman" pitchFamily="18"/>
                          <a:ea typeface="MS Gothic" pitchFamily="2"/>
                          <a:cs typeface="Tahoma" pitchFamily="2"/>
                        </a:rPr>
                        <a:t>Organisation des données non optimale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99"/>
                        </a:spcBef>
                        <a:spcAft>
                          <a:spcPts val="748"/>
                        </a:spcAft>
                        <a:buNone/>
                        <a:tabLst/>
                      </a:pPr>
                      <a:r>
                        <a:rPr lang="fr-FR" sz="2000" b="1" i="0" u="none" strike="noStrike" kern="1200" spc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latin typeface="Times New Roman" pitchFamily="18"/>
                          <a:ea typeface="MS Gothic" pitchFamily="2"/>
                          <a:cs typeface="Tahoma" pitchFamily="2"/>
                        </a:rPr>
                        <a:t>Polymorphisme lourd à gérer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1">
                        <a:lnSpc>
                          <a:spcPct val="100000"/>
                        </a:lnSpc>
                        <a:spcBef>
                          <a:spcPts val="499"/>
                        </a:spcBef>
                        <a:spcAft>
                          <a:spcPts val="748"/>
                        </a:spcAft>
                        <a:buNone/>
                        <a:tabLst/>
                      </a:pPr>
                      <a:r>
                        <a:rPr lang="fr-FR" sz="2000" b="1" i="0" u="none" strike="noStrike" kern="1200" spc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latin typeface="Times New Roman" pitchFamily="18"/>
                          <a:ea typeface="MS Gothic" pitchFamily="2"/>
                          <a:cs typeface="Tahoma" pitchFamily="2"/>
                        </a:rPr>
                        <a:t>Utilisation intensive des jointures, donc baisse des performances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305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931484F-C482-42B8-9768-869A4214C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3724165-1E7F-4DD6-90B8-00119042FC9C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1492EC-2412-4F7F-9B1B-2AEB86AD95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Mapping des clés primaires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ECC71-6616-43F5-9B9A-006DDD89A7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fr-FR" sz="2600"/>
              <a:t>Attribut </a:t>
            </a:r>
            <a:r>
              <a:rPr lang="fr-FR" sz="240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2400">
                <a:solidFill>
                  <a:srgbClr val="2B91AF"/>
                </a:solidFill>
                <a:latin typeface="Consolas" pitchFamily="33"/>
              </a:rPr>
              <a:t>Key</a:t>
            </a:r>
            <a:r>
              <a:rPr lang="fr-FR" sz="2400">
                <a:solidFill>
                  <a:srgbClr val="000000"/>
                </a:solidFill>
                <a:latin typeface="Consolas" pitchFamily="33"/>
              </a:rPr>
              <a:t>]</a:t>
            </a:r>
            <a:r>
              <a:rPr lang="fr-FR" sz="2600"/>
              <a:t> dans l'entité</a:t>
            </a:r>
            <a:br>
              <a:rPr lang="fr-FR" sz="2600"/>
            </a:br>
            <a:r>
              <a:rPr lang="fr-FR" sz="2600"/>
              <a:t>ou en Fluent API dans le OnModelCreating :</a:t>
            </a:r>
            <a:br>
              <a:rPr lang="fr-FR" sz="2600"/>
            </a:br>
            <a:r>
              <a:rPr lang="fr-FR" sz="1800">
                <a:solidFill>
                  <a:srgbClr val="000000"/>
                </a:solidFill>
                <a:latin typeface="Consolas" pitchFamily="49"/>
              </a:rPr>
              <a:t>modelBuilder.Entity&lt;</a:t>
            </a:r>
            <a:r>
              <a:rPr lang="fr-FR" sz="1800">
                <a:solidFill>
                  <a:srgbClr val="2B91AF"/>
                </a:solidFill>
                <a:latin typeface="Consolas" pitchFamily="49"/>
              </a:rPr>
              <a:t>Client</a:t>
            </a:r>
            <a:r>
              <a:rPr lang="fr-FR" sz="1800">
                <a:solidFill>
                  <a:srgbClr val="000000"/>
                </a:solidFill>
                <a:latin typeface="Consolas" pitchFamily="49"/>
              </a:rPr>
              <a:t>&gt;()</a:t>
            </a:r>
            <a:r>
              <a:rPr lang="fr-FR" sz="1800">
                <a:latin typeface="Consolas" pitchFamily="49"/>
              </a:rPr>
              <a:t>.HasKey(c =&gt; c.ChampClePrimaire);</a:t>
            </a:r>
          </a:p>
          <a:p>
            <a:pPr lvl="0"/>
            <a:r>
              <a:rPr lang="fr-FR" sz="2600"/>
              <a:t>EF déduit qu'une propriété est une clé primaire si une propriété sur une classe se nomme :</a:t>
            </a:r>
          </a:p>
          <a:p>
            <a:pPr lvl="0"/>
            <a:r>
              <a:rPr lang="fr-FR" sz="2600"/>
              <a:t>- « </a:t>
            </a:r>
            <a:r>
              <a:rPr lang="fr-FR" sz="2600" b="1"/>
              <a:t>ID</a:t>
            </a:r>
            <a:r>
              <a:rPr lang="fr-FR" sz="2600"/>
              <a:t> » (ne respectant pas la casse), </a:t>
            </a:r>
            <a:br>
              <a:rPr lang="fr-FR" sz="2600"/>
            </a:br>
            <a:r>
              <a:rPr lang="fr-FR" sz="2600"/>
              <a:t>- ou le </a:t>
            </a:r>
            <a:r>
              <a:rPr lang="fr-FR" sz="2600" b="1"/>
              <a:t>nom de la classe suivi par « ID ».</a:t>
            </a:r>
            <a:r>
              <a:rPr lang="fr-FR" sz="2600"/>
              <a:t> </a:t>
            </a:r>
            <a:br>
              <a:rPr lang="fr-FR" sz="2600"/>
            </a:br>
            <a:br>
              <a:rPr lang="fr-FR" sz="2600"/>
            </a:br>
            <a:r>
              <a:rPr lang="fr-FR" sz="2600"/>
              <a:t>Si le type de la propriété de clé primaire est numérique ou GUID, il est configuré en tant que colonne d'identité.</a:t>
            </a:r>
          </a:p>
          <a:p>
            <a:pPr lvl="0"/>
            <a:r>
              <a:rPr lang="fr-FR" sz="2600"/>
              <a:t>On peut désactiver la génération d'un champ Identity :</a:t>
            </a:r>
            <a:br>
              <a:rPr lang="fr-FR"/>
            </a:br>
            <a:r>
              <a:rPr lang="fr-FR" sz="180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Key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] </a:t>
            </a:r>
            <a:br>
              <a:rPr lang="fr-FR" sz="1800">
                <a:solidFill>
                  <a:srgbClr val="000000"/>
                </a:solidFill>
                <a:latin typeface="Consolas" pitchFamily="33"/>
              </a:rPr>
            </a:br>
            <a:r>
              <a:rPr lang="fr-FR" sz="180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DatabaseGenerated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800">
                <a:solidFill>
                  <a:srgbClr val="2B91AF"/>
                </a:solidFill>
                <a:latin typeface="Consolas" pitchFamily="33"/>
              </a:rPr>
              <a:t>DatabaseGeneratedOption</a:t>
            </a:r>
            <a:r>
              <a:rPr lang="fr-FR" sz="1800">
                <a:solidFill>
                  <a:srgbClr val="000000"/>
                </a:solidFill>
                <a:latin typeface="Consolas" pitchFamily="33"/>
              </a:rPr>
              <a:t>.Identity)]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DE54162-234D-4F21-8A26-2C8394069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45F547-5E4A-4DFB-910D-5ACF230C8B3E}" type="slidenum">
              <a:t>20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CCDB6-8DD2-49E7-934C-8CCCB611AE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Table per class hierarchy</a:t>
            </a:r>
            <a:br>
              <a:rPr lang="fr-FR"/>
            </a:br>
            <a:r>
              <a:rPr lang="fr-FR"/>
              <a:t>(Single Table)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5550D-7FC5-45C3-9096-26C9FBCC3F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2400" dirty="0"/>
              <a:t>Stratégie par défaut. Un héritage générera une table unique avec une colonne « </a:t>
            </a:r>
            <a:r>
              <a:rPr lang="fr-FR" sz="2400" dirty="0" err="1"/>
              <a:t>Discriminator</a:t>
            </a:r>
            <a:r>
              <a:rPr lang="fr-FR" sz="2400" dirty="0"/>
              <a:t> »</a:t>
            </a:r>
          </a:p>
          <a:p>
            <a:pPr lvl="0">
              <a:spcAft>
                <a:spcPts val="0"/>
              </a:spcAft>
            </a:pPr>
            <a:r>
              <a:rPr lang="fr-FR" sz="2400" dirty="0"/>
              <a:t>Le polymorphisme sera natif dans les requêtes :</a:t>
            </a:r>
            <a:br>
              <a:rPr lang="fr-FR" dirty="0"/>
            </a:b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IQueryable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linqQuery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= </a:t>
            </a:r>
            <a:r>
              <a:rPr lang="fr-FR" sz="1600" dirty="0" err="1">
                <a:solidFill>
                  <a:srgbClr val="0000FF"/>
                </a:solidFill>
                <a:latin typeface="Consolas" pitchFamily="33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b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context.BillingDetailsTPH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                                 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select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b;</a:t>
            </a:r>
          </a:p>
          <a:p>
            <a:pPr lvl="0"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600" dirty="0">
                <a:solidFill>
                  <a:srgbClr val="2B91AF"/>
                </a:solidFill>
                <a:latin typeface="Consolas" pitchFamily="33"/>
              </a:rPr>
              <a:t>List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billingDetails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=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linqQuery.ToList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endParaRPr lang="fr-FR" sz="1600" dirty="0">
              <a:latin typeface="Consolas" pitchFamily="49"/>
            </a:endParaRPr>
          </a:p>
          <a:p>
            <a:pPr lvl="0">
              <a:spcAft>
                <a:spcPts val="0"/>
              </a:spcAft>
            </a:pPr>
            <a:r>
              <a:rPr lang="fr-FR" sz="2400" dirty="0"/>
              <a:t>Requête non polymorphe :</a:t>
            </a:r>
            <a:br>
              <a:rPr lang="fr-FR" sz="2400" dirty="0"/>
            </a:b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IQueryable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BankAccount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query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= </a:t>
            </a:r>
            <a:br>
              <a:rPr lang="fr-FR" sz="1600" dirty="0">
                <a:solidFill>
                  <a:srgbClr val="000000"/>
                </a:solidFill>
                <a:latin typeface="Consolas" pitchFamily="33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600" dirty="0" err="1">
                <a:solidFill>
                  <a:srgbClr val="0000FF"/>
                </a:solidFill>
                <a:latin typeface="Consolas" pitchFamily="33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b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in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context.BillingDetailsTPH</a:t>
            </a:r>
            <a:r>
              <a:rPr lang="fr-FR" sz="1600" b="1" dirty="0" err="1">
                <a:solidFill>
                  <a:srgbClr val="000000"/>
                </a:solidFill>
                <a:latin typeface="Consolas" pitchFamily="33"/>
              </a:rPr>
              <a:t>.OfType</a:t>
            </a:r>
            <a:r>
              <a:rPr lang="fr-FR" sz="1600" b="1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b="1" dirty="0">
                <a:solidFill>
                  <a:srgbClr val="2B91AF"/>
                </a:solidFill>
                <a:latin typeface="Consolas" pitchFamily="33"/>
              </a:rPr>
              <a:t>BankAccount1</a:t>
            </a:r>
            <a:r>
              <a:rPr lang="fr-FR" sz="1600" b="1" dirty="0">
                <a:solidFill>
                  <a:srgbClr val="000000"/>
                </a:solidFill>
                <a:latin typeface="Consolas" pitchFamily="33"/>
              </a:rPr>
              <a:t>&gt;()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select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b;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654EE5E-77C6-4695-8467-7ED123CCD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917586-2904-4BB6-BAE4-26E164687178}" type="slidenum">
              <a:t>21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7A7BCB-B307-4F88-AAB3-D1644DED30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Table per concrete class</a:t>
            </a:r>
            <a:br>
              <a:rPr lang="fr-FR"/>
            </a:br>
            <a:r>
              <a:rPr lang="fr-FR"/>
              <a:t>(1 table / classe)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2694C6-BFFF-4B5F-836E-3EA5E03F69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6328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 dirty="0"/>
              <a:t>Définition de tables séparées :</a:t>
            </a:r>
            <a:br>
              <a:rPr lang="fr-FR" sz="2400" dirty="0"/>
            </a:b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abstract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200" dirty="0">
                <a:solidFill>
                  <a:srgbClr val="2B91AF"/>
                </a:solidFill>
                <a:latin typeface="Consolas" pitchFamily="33"/>
              </a:rPr>
              <a:t> </a:t>
            </a:r>
            <a:r>
              <a:rPr lang="fr-FR" sz="1200" dirty="0"/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200" b="1" dirty="0" err="1">
                <a:solidFill>
                  <a:srgbClr val="2B91AF"/>
                </a:solidFill>
                <a:latin typeface="Consolas" pitchFamily="33"/>
              </a:rPr>
              <a:t>DatabaseGenerated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200" b="1" dirty="0" err="1">
                <a:solidFill>
                  <a:srgbClr val="2B91AF"/>
                </a:solidFill>
                <a:latin typeface="Consolas" pitchFamily="33"/>
              </a:rPr>
              <a:t>DatabaseGeneratedOption</a:t>
            </a:r>
            <a:r>
              <a:rPr lang="fr-FR" sz="1200" b="1" dirty="0" err="1">
                <a:solidFill>
                  <a:srgbClr val="000000"/>
                </a:solidFill>
                <a:latin typeface="Consolas" pitchFamily="33"/>
              </a:rPr>
              <a:t>.None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)] //Pas d'Identity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b="1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b="1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itchFamily="33"/>
              </a:rPr>
              <a:t>BillingDetailId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b="1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b="1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b="1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itchFamily="33"/>
              </a:rPr>
              <a:t>Owner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itchFamily="33"/>
              </a:rPr>
              <a:t>Number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itchFamily="33"/>
              </a:rPr>
              <a:t>BankAccount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200" dirty="0"/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itchFamily="33"/>
              </a:rPr>
              <a:t>BankName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Swift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itchFamily="33"/>
              </a:rPr>
              <a:t>CreditCard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200" dirty="0"/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itchFamily="33"/>
              </a:rPr>
              <a:t>CardType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itchFamily="33"/>
              </a:rPr>
              <a:t>ExpiryMonth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itchFamily="33"/>
              </a:rPr>
              <a:t>ExpiryYear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2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2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  <a:p>
            <a:pPr lvl="0">
              <a:spcAft>
                <a:spcPts val="0"/>
              </a:spcAft>
            </a:pPr>
            <a:r>
              <a:rPr lang="fr-FR" sz="2400" dirty="0"/>
              <a:t>La configuration est semblable à la stratégie de table par classe avec une configuration Fluent pour mapper les propriétés héritées</a:t>
            </a:r>
            <a:br>
              <a:rPr lang="fr-FR" sz="2400" dirty="0"/>
            </a:b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BankAccount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&gt;().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Map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(m =&gt; </a:t>
            </a:r>
            <a:r>
              <a:rPr lang="fr-FR" sz="1400" dirty="0"/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m.MapInheritedProperties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m.ToTable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 err="1">
                <a:solidFill>
                  <a:srgbClr val="A31515"/>
                </a:solidFill>
                <a:latin typeface="Consolas" pitchFamily="33"/>
              </a:rPr>
              <a:t>BankAccounts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CreditCard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&gt;().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Map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(m =&gt; </a:t>
            </a:r>
            <a:r>
              <a:rPr lang="fr-FR" sz="1400" dirty="0"/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m.MapInheritedProperties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 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m.ToTable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 err="1">
                <a:solidFill>
                  <a:srgbClr val="A31515"/>
                </a:solidFill>
                <a:latin typeface="Consolas" pitchFamily="33"/>
              </a:rPr>
              <a:t>CreditCards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86CBBD6-B08C-48E4-9A10-7C667B2FD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D4F6FC2-01A1-412C-BE9C-5D83DDD414C8}" type="slidenum">
              <a:t>22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E98F4-205C-495C-8DAB-22248913A6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Table per subclass</a:t>
            </a:r>
            <a:br>
              <a:rPr lang="fr-FR"/>
            </a:br>
            <a:r>
              <a:rPr lang="fr-FR"/>
              <a:t>(joined)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A772D2-204B-4062-A145-D38845DB4A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122708"/>
            <a:ext cx="9360000" cy="551448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fr-FR" sz="2400" dirty="0"/>
              <a:t>Proche du modèle objet, des jointures. Pratique s'il y a une multiplicité de champs et de sous-classes.</a:t>
            </a:r>
            <a:br>
              <a:rPr lang="fr-FR" dirty="0"/>
            </a:b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abstract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 </a:t>
            </a:r>
            <a:r>
              <a:rPr lang="fr-FR" sz="1400" dirty="0"/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BillingDetailId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Owner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Number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  <a:p>
            <a:pPr lvl="0">
              <a:spcAft>
                <a:spcPts val="0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[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Table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 err="1">
                <a:solidFill>
                  <a:srgbClr val="A31515"/>
                </a:solidFill>
                <a:latin typeface="Consolas" pitchFamily="33"/>
              </a:rPr>
              <a:t>BankAccounts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BankAccount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400" dirty="0"/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BankName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Swift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</a:t>
            </a:r>
          </a:p>
          <a:p>
            <a:pPr lvl="0">
              <a:spcAft>
                <a:spcPts val="0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[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Table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 err="1">
                <a:solidFill>
                  <a:srgbClr val="A31515"/>
                </a:solidFill>
                <a:latin typeface="Consolas" pitchFamily="33"/>
              </a:rPr>
              <a:t>CreditCards</a:t>
            </a:r>
            <a:r>
              <a:rPr lang="fr-FR" sz="14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CreditCard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BillingDetail</a:t>
            </a:r>
            <a:r>
              <a:rPr lang="fr-FR" sz="1400" dirty="0"/>
              <a:t>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CardType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ExpiryMonth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ExpiryYear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</a:t>
            </a:r>
            <a:br>
              <a:rPr lang="fr-FR" sz="1400" dirty="0">
                <a:solidFill>
                  <a:srgbClr val="000000"/>
                </a:solidFill>
                <a:latin typeface="Consolas" pitchFamily="33"/>
              </a:rPr>
            </a:br>
            <a:endParaRPr lang="fr-FR" sz="14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</a:pPr>
            <a:r>
              <a:rPr lang="fr-FR" dirty="0"/>
              <a:t>Possibilité de spécification avec l'api Fluent :</a:t>
            </a:r>
            <a:br>
              <a:rPr lang="fr-FR" dirty="0"/>
            </a:b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BankAccount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&gt;().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ToTable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Consolas" pitchFamily="33"/>
              </a:rPr>
              <a:t>BankAccounts</a:t>
            </a:r>
            <a:r>
              <a:rPr lang="fr-FR" sz="16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CreditCard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&gt;().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ToTable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600" dirty="0" err="1">
                <a:solidFill>
                  <a:srgbClr val="A31515"/>
                </a:solidFill>
                <a:latin typeface="Consolas" pitchFamily="33"/>
              </a:rPr>
              <a:t>CreditCards</a:t>
            </a:r>
            <a:r>
              <a:rPr lang="fr-FR" sz="1600" dirty="0">
                <a:solidFill>
                  <a:srgbClr val="A31515"/>
                </a:solidFill>
                <a:latin typeface="Consolas" pitchFamily="33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D8D14B3-1F92-47FC-AFEC-445C743EAD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1752D-CFB4-4871-9D78-2000C10B26D3}" type="slidenum">
              <a:t>23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E86DF2-9715-4D4F-8FD6-AABFC8919A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40668"/>
            <a:ext cx="8460000" cy="738664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8AC314-03F1-4AF9-B18A-1C5322CFB2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2545772"/>
            <a:ext cx="9360000" cy="4212507"/>
          </a:xfrm>
        </p:spPr>
        <p:txBody>
          <a:bodyPr/>
          <a:lstStyle/>
          <a:p>
            <a:pPr lvl="0" algn="just"/>
            <a:r>
              <a:rPr lang="fr-FR" dirty="0">
                <a:latin typeface="Arial" pitchFamily="34"/>
              </a:rPr>
              <a:t> Créer des entités utilisant l’héritage pour les produits utilisant le single table</a:t>
            </a:r>
          </a:p>
          <a:p>
            <a:pPr lvl="0" algn="just"/>
            <a:r>
              <a:rPr lang="fr-FR" dirty="0">
                <a:latin typeface="Arial" pitchFamily="34"/>
              </a:rPr>
              <a:t> Créer des entités utilisant l’héritage pour les clients en Table per </a:t>
            </a:r>
            <a:r>
              <a:rPr lang="fr-FR" dirty="0" err="1">
                <a:latin typeface="Arial" pitchFamily="34"/>
              </a:rPr>
              <a:t>concrete</a:t>
            </a:r>
            <a:r>
              <a:rPr lang="fr-FR" dirty="0">
                <a:latin typeface="Arial" pitchFamily="34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25744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6F557D6-FB84-479B-9BF0-86D288F4A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FFD1C5-A64D-410D-AC3A-040684F02847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E2FA2B-D4E9-4C0D-9F4F-3137684211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Clés composées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6D69D-A84C-4434-9C6F-72C41D2DEE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268181"/>
            <a:ext cx="9360000" cy="5486040"/>
          </a:xfrm>
        </p:spPr>
        <p:txBody>
          <a:bodyPr/>
          <a:lstStyle/>
          <a:p>
            <a:pPr lvl="0"/>
            <a:r>
              <a:rPr lang="fr-FR" sz="2400" dirty="0"/>
              <a:t>Dupliquer </a:t>
            </a:r>
            <a:r>
              <a:rPr lang="fr-FR" sz="2400" dirty="0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2400" dirty="0">
                <a:solidFill>
                  <a:srgbClr val="2B91AF"/>
                </a:solidFill>
                <a:latin typeface="Consolas" pitchFamily="33"/>
              </a:rPr>
              <a:t>Key</a:t>
            </a:r>
            <a:r>
              <a:rPr lang="fr-FR" sz="2400" dirty="0">
                <a:solidFill>
                  <a:srgbClr val="000000"/>
                </a:solidFill>
                <a:latin typeface="Consolas" pitchFamily="33"/>
              </a:rPr>
              <a:t>] </a:t>
            </a:r>
            <a:r>
              <a:rPr lang="fr-FR" sz="2400" dirty="0"/>
              <a:t>l'attribut sur les champs primitifs concernés ou en Fluent API : </a:t>
            </a:r>
            <a:br>
              <a:rPr lang="fr-FR" dirty="0"/>
            </a:b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&lt;Car&gt;().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HasKey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(c =&gt;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c.State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c.LicensePlate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});</a:t>
            </a:r>
          </a:p>
          <a:p>
            <a:pPr lvl="0">
              <a:spcAft>
                <a:spcPts val="0"/>
              </a:spcAft>
            </a:pPr>
            <a:r>
              <a:rPr lang="fr-FR" sz="2400" dirty="0"/>
              <a:t>Dans le cas d'un objet complexe, il faudrait définir reporter des attributs dans la classe englobante :</a:t>
            </a:r>
            <a:br>
              <a:rPr lang="fr-FR" sz="2400" dirty="0"/>
            </a:b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MyClass</a:t>
            </a:r>
            <a:r>
              <a:rPr lang="fr-FR" sz="1400" dirty="0">
                <a:solidFill>
                  <a:srgbClr val="2B91AF"/>
                </a:solidFill>
                <a:latin typeface="Consolas" pitchFamily="33"/>
              </a:rPr>
              <a:t> </a:t>
            </a:r>
            <a:r>
              <a:rPr lang="fr-FR" sz="1400" dirty="0"/>
              <a:t>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 dirty="0" err="1">
                <a:solidFill>
                  <a:srgbClr val="2B91AF"/>
                </a:solidFill>
                <a:latin typeface="Consolas" pitchFamily="33"/>
              </a:rPr>
              <a:t>Employee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Object1 {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Object1Id {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 dirty="0" err="1">
                <a:solidFill>
                  <a:srgbClr val="2B91AF"/>
                </a:solidFill>
                <a:latin typeface="Consolas" pitchFamily="33"/>
              </a:rPr>
              <a:t>Employee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Object2 {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 Object2Id { </a:t>
            </a:r>
            <a:r>
              <a:rPr lang="fr-FR" sz="1400" b="1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onsolas" pitchFamily="33"/>
              </a:rPr>
              <a:t>DateTime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itchFamily="33"/>
              </a:rPr>
              <a:t>Created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dirty="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itchFamily="33"/>
              </a:rPr>
              <a:t>    }</a:t>
            </a:r>
            <a:br>
              <a:rPr lang="fr-FR" dirty="0"/>
            </a:br>
            <a:r>
              <a:rPr lang="fr-FR" sz="2400" dirty="0"/>
              <a:t>Mapping :</a:t>
            </a:r>
            <a:br>
              <a:rPr lang="fr-FR" dirty="0"/>
            </a:b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MyClass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HasKey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(pc =&gt; 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new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{ pc.Object1Id, pc.Object2Id })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HasRequired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(x =&gt; x.Object1).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WithMany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()</a:t>
            </a:r>
            <a:br>
              <a:rPr lang="fr-FR" sz="1600" dirty="0">
                <a:solidFill>
                  <a:srgbClr val="000000"/>
                </a:solidFill>
                <a:latin typeface="Consolas" pitchFamily="33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HasForeignKey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(x =&gt; x.Object1Id).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WillCascadeOnDelete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Consolas" pitchFamily="33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 pitchFamily="33"/>
              </a:rPr>
              <a:t>MyClass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&gt;()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HasRequired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(x =&gt; x.Object2).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WithMany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()</a:t>
            </a:r>
            <a:br>
              <a:rPr lang="fr-FR" sz="1600" dirty="0">
                <a:solidFill>
                  <a:srgbClr val="000000"/>
                </a:solidFill>
                <a:latin typeface="Consolas" pitchFamily="33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HasForeignKey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(x =&gt; x.Object2Id).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WillCascadeOnDelete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600" dirty="0">
                <a:solidFill>
                  <a:srgbClr val="0000FF"/>
                </a:solidFill>
                <a:latin typeface="Consolas" pitchFamily="33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50FB35E-F3C0-4B29-9125-F05573353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43C3CA-51A1-4C00-B954-0071BE257540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59B09C-8DD0-47F3-8774-0EE9722AAB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Mapping des propriétés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85C00-3ED6-48AF-91FD-D3FC7A4AA3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26482"/>
            <a:ext cx="9360000" cy="5138280"/>
          </a:xfrm>
        </p:spPr>
        <p:txBody>
          <a:bodyPr/>
          <a:lstStyle/>
          <a:p>
            <a:pPr lvl="0"/>
            <a:r>
              <a:rPr lang="fr-FR" sz="2400" dirty="0"/>
              <a:t>Toute propriété non signalée [</a:t>
            </a:r>
            <a:r>
              <a:rPr lang="fr-FR" sz="2400" dirty="0" err="1"/>
              <a:t>NotMapped</a:t>
            </a:r>
            <a:r>
              <a:rPr lang="fr-FR" sz="2400" dirty="0"/>
              <a:t>] est automatiquement mappée.</a:t>
            </a:r>
            <a:br>
              <a:rPr lang="fr-FR" sz="2400" dirty="0"/>
            </a:br>
            <a:r>
              <a:rPr lang="fr-FR" sz="2400" dirty="0"/>
              <a:t>Fluent API :</a:t>
            </a:r>
            <a:r>
              <a:rPr lang="fr-FR" dirty="0"/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600" dirty="0">
                <a:solidFill>
                  <a:srgbClr val="2B91AF"/>
                </a:solidFill>
                <a:latin typeface="Consolas" pitchFamily="33"/>
              </a:rPr>
              <a:t>Blog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&gt;().Ignore(b =&gt; </a:t>
            </a:r>
            <a:r>
              <a:rPr lang="fr-FR" sz="1600" dirty="0" err="1">
                <a:solidFill>
                  <a:srgbClr val="000000"/>
                </a:solidFill>
                <a:latin typeface="Consolas" pitchFamily="33"/>
              </a:rPr>
              <a:t>b.LoadedFromDatabase</a:t>
            </a:r>
            <a:r>
              <a:rPr lang="fr-FR" sz="1600" dirty="0">
                <a:solidFill>
                  <a:srgbClr val="000000"/>
                </a:solidFill>
                <a:latin typeface="Consolas" pitchFamily="33"/>
              </a:rPr>
              <a:t>);</a:t>
            </a:r>
          </a:p>
          <a:p>
            <a:pPr lvl="0"/>
            <a:r>
              <a:rPr lang="fr-FR" sz="2400" dirty="0"/>
              <a:t>On peut spécifier d'autres attributs supplémentaires :</a:t>
            </a:r>
            <a:br>
              <a:rPr lang="fr-FR" sz="2400" dirty="0"/>
            </a:br>
            <a:r>
              <a:rPr lang="fr-FR" sz="2400" dirty="0"/>
              <a:t>[</a:t>
            </a:r>
            <a:r>
              <a:rPr lang="fr-FR" sz="2400" dirty="0" err="1"/>
              <a:t>Column</a:t>
            </a:r>
            <a:r>
              <a:rPr lang="fr-FR" sz="2400" dirty="0"/>
              <a:t>], [</a:t>
            </a:r>
            <a:r>
              <a:rPr lang="fr-FR" sz="2400" dirty="0" err="1"/>
              <a:t>Required</a:t>
            </a:r>
            <a:r>
              <a:rPr lang="fr-FR" sz="2400" dirty="0"/>
              <a:t>], [</a:t>
            </a:r>
            <a:r>
              <a:rPr lang="fr-FR" sz="2400" dirty="0" err="1"/>
              <a:t>MaxLength</a:t>
            </a:r>
            <a:r>
              <a:rPr lang="fr-FR" sz="2400" dirty="0"/>
              <a:t>],...</a:t>
            </a:r>
          </a:p>
          <a:p>
            <a:pPr lvl="0"/>
            <a:r>
              <a:rPr lang="fr-FR" sz="2400" dirty="0"/>
              <a:t>Il y a un équivalent Fluent pour l'ensemble des attributs</a:t>
            </a:r>
          </a:p>
          <a:p>
            <a:pPr lvl="0">
              <a:spcAft>
                <a:spcPts val="0"/>
              </a:spcAft>
            </a:pPr>
            <a:r>
              <a:rPr lang="fr-FR" sz="2400" dirty="0"/>
              <a:t>Des colonnes calculées ou un trigger côté </a:t>
            </a:r>
            <a:r>
              <a:rPr lang="fr-FR" sz="2400" dirty="0" err="1"/>
              <a:t>Bdd</a:t>
            </a:r>
            <a:r>
              <a:rPr lang="fr-FR" sz="2400" dirty="0"/>
              <a:t> pour le calcul :</a:t>
            </a:r>
            <a:br>
              <a:rPr lang="fr-FR" dirty="0"/>
            </a:br>
            <a:r>
              <a:rPr lang="fr-FR" sz="1600" dirty="0">
                <a:solidFill>
                  <a:srgbClr val="4071A1"/>
                </a:solidFill>
                <a:latin typeface="Consolas" pitchFamily="49"/>
              </a:rPr>
              <a:t>[</a:t>
            </a:r>
            <a:r>
              <a:rPr lang="fr-FR" sz="1600" dirty="0" err="1">
                <a:solidFill>
                  <a:srgbClr val="4071A1"/>
                </a:solidFill>
                <a:latin typeface="Consolas" pitchFamily="49"/>
              </a:rPr>
              <a:t>DatabaseGenerated</a:t>
            </a:r>
            <a:r>
              <a:rPr lang="fr-FR" sz="1600" dirty="0">
                <a:solidFill>
                  <a:srgbClr val="4071A1"/>
                </a:solidFill>
                <a:latin typeface="Consolas" pitchFamily="49"/>
              </a:rPr>
              <a:t>(</a:t>
            </a:r>
            <a:r>
              <a:rPr lang="fr-FR" sz="1600" dirty="0" err="1">
                <a:solidFill>
                  <a:srgbClr val="4071A1"/>
                </a:solidFill>
                <a:latin typeface="Consolas" pitchFamily="49"/>
              </a:rPr>
              <a:t>DatabaseGeneratedOption.Computed</a:t>
            </a:r>
            <a:r>
              <a:rPr lang="fr-FR" sz="1600" dirty="0">
                <a:solidFill>
                  <a:srgbClr val="4071A1"/>
                </a:solidFill>
                <a:latin typeface="Consolas" pitchFamily="49"/>
              </a:rPr>
              <a:t>)]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fr-FR" sz="1600" b="1" dirty="0">
                <a:solidFill>
                  <a:srgbClr val="007121"/>
                </a:solidFill>
                <a:latin typeface="Consolas" pitchFamily="49"/>
              </a:rPr>
              <a:t>public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DateTime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LastUpdated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{ </a:t>
            </a:r>
            <a:r>
              <a:rPr lang="fr-FR" sz="1600" b="1" dirty="0" err="1">
                <a:solidFill>
                  <a:srgbClr val="007121"/>
                </a:solidFill>
                <a:latin typeface="Consolas" pitchFamily="49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; </a:t>
            </a:r>
            <a:r>
              <a:rPr lang="fr-FR" sz="1600" b="1" dirty="0">
                <a:solidFill>
                  <a:srgbClr val="007121"/>
                </a:solidFill>
                <a:latin typeface="Consolas" pitchFamily="49"/>
              </a:rPr>
              <a:t>set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; }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endParaRPr lang="fr-FR" sz="1600" dirty="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fr-FR" sz="2400" dirty="0">
                <a:solidFill>
                  <a:srgbClr val="000000"/>
                </a:solidFill>
                <a:latin typeface="Arial" pitchFamily="34"/>
              </a:rPr>
              <a:t>Ou en Fluent API :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&lt;Blog&gt;()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Property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(b =&gt;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b.LastUpdated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) </a:t>
            </a:r>
            <a:br>
              <a:rPr lang="fr-FR" sz="1600" dirty="0">
                <a:solidFill>
                  <a:srgbClr val="000000"/>
                </a:solidFill>
                <a:latin typeface="Consolas" pitchFamily="49"/>
              </a:rPr>
            </a:b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               .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ValueGeneratedOnAddOrUpdate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();</a:t>
            </a:r>
          </a:p>
          <a:p>
            <a:pPr lvl="0">
              <a:spcAft>
                <a:spcPts val="0"/>
              </a:spcAft>
              <a:buNone/>
            </a:pPr>
            <a:endParaRPr lang="fr-FR" sz="1600" dirty="0">
              <a:solidFill>
                <a:srgbClr val="000000"/>
              </a:solidFill>
              <a:latin typeface="Consolas" pitchFamily="49"/>
            </a:endParaRPr>
          </a:p>
          <a:p>
            <a:pPr lvl="0">
              <a:spcAft>
                <a:spcPts val="0"/>
              </a:spcAft>
              <a:buNone/>
            </a:pPr>
            <a:r>
              <a:rPr lang="fr-FR" sz="1600" dirty="0">
                <a:solidFill>
                  <a:srgbClr val="000000"/>
                </a:solidFill>
                <a:latin typeface="Consolas" pitchFamily="49"/>
                <a:hlinkClick r:id="rId3"/>
              </a:rPr>
              <a:t>https://docs.microsoft.com/fr-fr/ef/ef6/modeling/code-first/data-annotations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6A904F8C-3866-4CD0-A62D-4CCC1C4C5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4007850-8B8B-414B-8ED7-C0FC5A6640B6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93D21D-A0E7-4249-B3DC-31DA660B48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/>
              <a:t>Gestion de la concurrence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91B5B-21EB-4A71-B7EF-3113B22D80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None/>
            </a:pPr>
            <a:r>
              <a:rPr lang="fr-FR" sz="2400" dirty="0"/>
              <a:t>La gestion de la concurrence est essentielle dans le cas de longues transactions. 3 stratégies :</a:t>
            </a:r>
          </a:p>
          <a:p>
            <a:pPr lvl="0"/>
            <a:r>
              <a:rPr lang="fr-FR" sz="2400" dirty="0"/>
              <a:t>Aucune spécification : la transaction concurrentielle est déléguée au SGBD. Elle peut échouer.</a:t>
            </a:r>
          </a:p>
          <a:p>
            <a:pPr lvl="0"/>
            <a:r>
              <a:rPr lang="fr-FR" sz="2400" dirty="0"/>
              <a:t>Optimiste : si nous détectons un changement dans l'entité, nous ne pouvons pas la mettre à jour (utilisation de colonnes).</a:t>
            </a:r>
          </a:p>
          <a:p>
            <a:pPr lvl="0"/>
            <a:r>
              <a:rPr lang="fr-FR" sz="2400" dirty="0"/>
              <a:t>Pessimiste : utilisation des </a:t>
            </a:r>
            <a:r>
              <a:rPr lang="fr-FR" sz="2400" dirty="0" err="1"/>
              <a:t>LockMode</a:t>
            </a:r>
            <a:r>
              <a:rPr lang="fr-FR" sz="2400" dirty="0"/>
              <a:t> spécifiques à chaque SGBD (pas de support natif dans </a:t>
            </a:r>
            <a:r>
              <a:rPr lang="fr-FR" sz="2400" dirty="0" err="1"/>
              <a:t>Entity</a:t>
            </a:r>
            <a:r>
              <a:rPr lang="fr-FR" sz="2400" dirty="0"/>
              <a:t> Framework).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42B636B-3580-4B07-9754-39D98FB08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CBAC9F-F323-4ED8-9E80-2D418C3F23E5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2725CE-EC66-4F12-9C6C-BADCFC2268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01160"/>
            <a:ext cx="8460000" cy="1418039"/>
          </a:xfrm>
        </p:spPr>
        <p:txBody>
          <a:bodyPr/>
          <a:lstStyle/>
          <a:p>
            <a:pPr lvl="0"/>
            <a:r>
              <a:rPr lang="fr-FR"/>
              <a:t>Gestion de la concurrence</a:t>
            </a:r>
            <a:br>
              <a:rPr lang="fr-FR"/>
            </a:br>
            <a:r>
              <a:rPr lang="fr-FR"/>
              <a:t>Optimiste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CDE0A4-16AC-4CCF-AD8C-484CC460AF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548000"/>
            <a:ext cx="9360000" cy="5430960"/>
          </a:xfrm>
        </p:spPr>
        <p:txBody>
          <a:bodyPr/>
          <a:lstStyle/>
          <a:p>
            <a:pPr lvl="0"/>
            <a:r>
              <a:rPr lang="fr-FR" sz="2400" dirty="0"/>
              <a:t>On utilise une colonne explicite qui sera incluse dans la requête :</a:t>
            </a:r>
            <a:br>
              <a:rPr lang="fr-FR" sz="2400" dirty="0"/>
            </a:br>
            <a:r>
              <a:rPr lang="fr-FR" sz="2400" dirty="0"/>
              <a:t>- </a:t>
            </a:r>
            <a:r>
              <a:rPr lang="fr-FR" sz="2400" b="1" dirty="0"/>
              <a:t>[</a:t>
            </a:r>
            <a:r>
              <a:rPr lang="fr-FR" sz="2400" b="1" dirty="0" err="1"/>
              <a:t>ConcurrencyCheck</a:t>
            </a:r>
            <a:r>
              <a:rPr lang="fr-FR" sz="2400" b="1" dirty="0"/>
              <a:t>]</a:t>
            </a:r>
            <a:r>
              <a:rPr lang="fr-FR" sz="2400" dirty="0"/>
              <a:t> permet d'inclure une colonne existante</a:t>
            </a:r>
            <a:br>
              <a:rPr lang="fr-FR" sz="2400" dirty="0"/>
            </a:br>
            <a:r>
              <a:rPr lang="fr-FR" sz="2400" dirty="0"/>
              <a:t>(ou </a:t>
            </a:r>
            <a:r>
              <a:rPr lang="fr-FR" sz="1600" dirty="0" err="1">
                <a:latin typeface="Consolas" pitchFamily="49"/>
              </a:rPr>
              <a:t>modelBuilder.Entity</a:t>
            </a:r>
            <a:r>
              <a:rPr lang="fr-FR" sz="1600" dirty="0">
                <a:latin typeface="Consolas" pitchFamily="49"/>
              </a:rPr>
              <a:t>&lt;Person&gt;()</a:t>
            </a:r>
            <a:br>
              <a:rPr lang="fr-FR" sz="16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                 .</a:t>
            </a:r>
            <a:r>
              <a:rPr lang="fr-FR" sz="1600" dirty="0" err="1">
                <a:latin typeface="Consolas" pitchFamily="49"/>
              </a:rPr>
              <a:t>Property</a:t>
            </a:r>
            <a:r>
              <a:rPr lang="fr-FR" sz="1600" dirty="0">
                <a:latin typeface="Consolas" pitchFamily="49"/>
              </a:rPr>
              <a:t>(p =&gt; </a:t>
            </a:r>
            <a:r>
              <a:rPr lang="fr-FR" sz="1600" dirty="0" err="1">
                <a:latin typeface="Consolas" pitchFamily="49"/>
              </a:rPr>
              <a:t>p.SocialSecurityNumber</a:t>
            </a:r>
            <a:r>
              <a:rPr lang="fr-FR" sz="1600" dirty="0">
                <a:latin typeface="Consolas" pitchFamily="49"/>
              </a:rPr>
              <a:t>).</a:t>
            </a:r>
            <a:r>
              <a:rPr lang="fr-FR" sz="1600" dirty="0" err="1">
                <a:latin typeface="Consolas" pitchFamily="49"/>
              </a:rPr>
              <a:t>IsConcurrencyToken</a:t>
            </a:r>
            <a:r>
              <a:rPr lang="fr-FR" sz="1600" dirty="0">
                <a:latin typeface="Consolas" pitchFamily="49"/>
              </a:rPr>
              <a:t>();</a:t>
            </a:r>
          </a:p>
          <a:p>
            <a:pPr lvl="0"/>
            <a:r>
              <a:rPr lang="fr-FR" sz="2400" dirty="0"/>
              <a:t>Ceci implique l'ajout d'un contrôle dans la requête :</a:t>
            </a:r>
            <a:br>
              <a:rPr lang="fr-FR" sz="2400" dirty="0"/>
            </a:br>
            <a:r>
              <a:rPr lang="fr-FR" sz="1600" b="1" dirty="0">
                <a:solidFill>
                  <a:srgbClr val="007121"/>
                </a:solidFill>
                <a:latin typeface="NimbusMonL-Bold" pitchFamily="18"/>
              </a:rPr>
              <a:t>UPDATE </a:t>
            </a: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[Person] </a:t>
            </a:r>
            <a:r>
              <a:rPr lang="fr-FR" sz="1600" b="1" dirty="0">
                <a:solidFill>
                  <a:srgbClr val="007121"/>
                </a:solidFill>
                <a:latin typeface="NimbusMonL-Bold" pitchFamily="18"/>
              </a:rPr>
              <a:t>SET </a:t>
            </a: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[Name] </a:t>
            </a:r>
            <a:r>
              <a:rPr lang="fr-FR" sz="1600" dirty="0">
                <a:solidFill>
                  <a:srgbClr val="666666"/>
                </a:solidFill>
                <a:latin typeface="NimbusMonL-Regu" pitchFamily="18"/>
              </a:rPr>
              <a:t>= @</a:t>
            </a: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p1 </a:t>
            </a:r>
            <a:br>
              <a:rPr lang="fr-FR" sz="1600" dirty="0">
                <a:solidFill>
                  <a:srgbClr val="000000"/>
                </a:solidFill>
                <a:latin typeface="NimbusMonL-Regu" pitchFamily="18"/>
              </a:rPr>
            </a:b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                            </a:t>
            </a:r>
            <a:r>
              <a:rPr lang="fr-FR" sz="1600" b="1" dirty="0">
                <a:solidFill>
                  <a:srgbClr val="007121"/>
                </a:solidFill>
                <a:latin typeface="NimbusMonL-Bold" pitchFamily="18"/>
              </a:rPr>
              <a:t>WHERE </a:t>
            </a: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[</a:t>
            </a:r>
            <a:r>
              <a:rPr lang="fr-FR" sz="1600" dirty="0" err="1">
                <a:solidFill>
                  <a:srgbClr val="000000"/>
                </a:solidFill>
                <a:latin typeface="NimbusMonL-Regu" pitchFamily="18"/>
              </a:rPr>
              <a:t>PersonId</a:t>
            </a: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] </a:t>
            </a:r>
            <a:r>
              <a:rPr lang="fr-FR" sz="1600" dirty="0">
                <a:solidFill>
                  <a:srgbClr val="666666"/>
                </a:solidFill>
                <a:latin typeface="NimbusMonL-Regu" pitchFamily="18"/>
              </a:rPr>
              <a:t>= @</a:t>
            </a:r>
            <a:r>
              <a:rPr lang="fr-FR" sz="1600" dirty="0">
                <a:solidFill>
                  <a:srgbClr val="000000"/>
                </a:solidFill>
                <a:latin typeface="NimbusMonL-Regu" pitchFamily="18"/>
              </a:rPr>
              <a:t>p0 </a:t>
            </a:r>
            <a:r>
              <a:rPr lang="fr-FR" sz="1600" b="1" dirty="0">
                <a:solidFill>
                  <a:srgbClr val="007121"/>
                </a:solidFill>
                <a:latin typeface="NimbusMonL-Bold" pitchFamily="18"/>
              </a:rPr>
              <a:t>AND </a:t>
            </a:r>
            <a:r>
              <a:rPr lang="fr-FR" sz="1600" b="1" dirty="0">
                <a:solidFill>
                  <a:srgbClr val="000000"/>
                </a:solidFill>
                <a:latin typeface="NimbusMonL-Regu" pitchFamily="18"/>
              </a:rPr>
              <a:t>[</a:t>
            </a:r>
            <a:r>
              <a:rPr lang="fr-FR" sz="1600" b="1" dirty="0" err="1">
                <a:solidFill>
                  <a:srgbClr val="000000"/>
                </a:solidFill>
                <a:latin typeface="NimbusMonL-Regu" pitchFamily="18"/>
              </a:rPr>
              <a:t>SocialSecurityNumber</a:t>
            </a:r>
            <a:r>
              <a:rPr lang="fr-FR" sz="1600" b="1" dirty="0">
                <a:solidFill>
                  <a:srgbClr val="000000"/>
                </a:solidFill>
                <a:latin typeface="NimbusMonL-Regu" pitchFamily="18"/>
              </a:rPr>
              <a:t>] </a:t>
            </a:r>
            <a:r>
              <a:rPr lang="fr-FR" sz="1600" b="1" dirty="0">
                <a:solidFill>
                  <a:srgbClr val="666666"/>
                </a:solidFill>
                <a:latin typeface="NimbusMonL-Regu" pitchFamily="18"/>
              </a:rPr>
              <a:t>= @</a:t>
            </a:r>
            <a:r>
              <a:rPr lang="fr-FR" sz="1600" b="1" dirty="0">
                <a:solidFill>
                  <a:srgbClr val="000000"/>
                </a:solidFill>
                <a:latin typeface="NimbusMonL-Regu" pitchFamily="18"/>
              </a:rPr>
              <a:t>p2;</a:t>
            </a:r>
          </a:p>
          <a:p>
            <a:pPr lvl="0"/>
            <a:r>
              <a:rPr lang="fr-FR" sz="2400" dirty="0"/>
              <a:t>Il est plus courant d'utiliser les champs </a:t>
            </a:r>
            <a:r>
              <a:rPr lang="fr-FR" sz="2400" b="1" dirty="0" err="1"/>
              <a:t>rowversion</a:t>
            </a:r>
            <a:r>
              <a:rPr lang="fr-FR" sz="2400" dirty="0"/>
              <a:t> ou </a:t>
            </a:r>
            <a:r>
              <a:rPr lang="fr-FR" sz="2400" b="1" dirty="0"/>
              <a:t>timestamp</a:t>
            </a:r>
            <a:r>
              <a:rPr lang="fr-FR" sz="2400" dirty="0"/>
              <a:t> pour le contrôle d'accès concurrentiel. </a:t>
            </a:r>
            <a:br>
              <a:rPr lang="fr-FR" sz="2400" dirty="0"/>
            </a:br>
            <a:r>
              <a:rPr lang="fr-FR" sz="2400" dirty="0"/>
              <a:t>L'attribut </a:t>
            </a:r>
            <a:r>
              <a:rPr lang="fr-FR" sz="2400" b="1" dirty="0"/>
              <a:t>[</a:t>
            </a:r>
            <a:r>
              <a:rPr lang="fr-FR" sz="2400" b="1" dirty="0" err="1"/>
              <a:t>TimeStamp</a:t>
            </a:r>
            <a:r>
              <a:rPr lang="fr-FR" sz="2400" b="1" dirty="0"/>
              <a:t>]</a:t>
            </a:r>
            <a:r>
              <a:rPr lang="fr-FR" sz="2400" dirty="0"/>
              <a:t> plus spécifique tant que le type de la propriété est un tableau d'octets :</a:t>
            </a:r>
            <a:br>
              <a:rPr lang="fr-FR" sz="2400" dirty="0"/>
            </a:br>
            <a:r>
              <a:rPr lang="fr-FR" sz="1500" dirty="0">
                <a:solidFill>
                  <a:srgbClr val="4071A1"/>
                </a:solidFill>
                <a:latin typeface="NimbusMonL-Regu" pitchFamily="18"/>
              </a:rPr>
              <a:t>[Timestamp] </a:t>
            </a:r>
            <a:r>
              <a:rPr lang="fr-FR" sz="1500" b="1" dirty="0">
                <a:solidFill>
                  <a:srgbClr val="007121"/>
                </a:solidFill>
                <a:latin typeface="NimbusMonL-Bold" pitchFamily="18"/>
              </a:rPr>
              <a:t>public </a:t>
            </a:r>
            <a:r>
              <a:rPr lang="fr-FR" sz="1500" b="1" dirty="0">
                <a:solidFill>
                  <a:srgbClr val="8F2100"/>
                </a:solidFill>
                <a:latin typeface="NimbusMonL-Bold" pitchFamily="18"/>
              </a:rPr>
              <a:t>byte</a:t>
            </a:r>
            <a:r>
              <a:rPr lang="fr-FR" sz="1500" dirty="0">
                <a:solidFill>
                  <a:srgbClr val="000000"/>
                </a:solidFill>
                <a:latin typeface="NimbusMonL-Regu" pitchFamily="18"/>
              </a:rPr>
              <a:t>[] </a:t>
            </a:r>
            <a:r>
              <a:rPr lang="fr-FR" sz="1500" dirty="0" err="1">
                <a:solidFill>
                  <a:srgbClr val="000000"/>
                </a:solidFill>
                <a:latin typeface="NimbusMonL-Regu" pitchFamily="18"/>
              </a:rPr>
              <a:t>RowVersion</a:t>
            </a:r>
            <a:r>
              <a:rPr lang="fr-FR" sz="1500" dirty="0">
                <a:solidFill>
                  <a:srgbClr val="000000"/>
                </a:solidFill>
                <a:latin typeface="NimbusMonL-Regu" pitchFamily="18"/>
              </a:rPr>
              <a:t> { </a:t>
            </a:r>
            <a:r>
              <a:rPr lang="fr-FR" sz="1500" b="1" dirty="0" err="1">
                <a:solidFill>
                  <a:srgbClr val="007121"/>
                </a:solidFill>
                <a:latin typeface="NimbusMonL-Bold" pitchFamily="18"/>
              </a:rPr>
              <a:t>get</a:t>
            </a:r>
            <a:r>
              <a:rPr lang="fr-FR" sz="1500" dirty="0">
                <a:solidFill>
                  <a:srgbClr val="000000"/>
                </a:solidFill>
                <a:latin typeface="NimbusMonL-Regu" pitchFamily="18"/>
              </a:rPr>
              <a:t>; </a:t>
            </a:r>
            <a:r>
              <a:rPr lang="fr-FR" sz="1500" b="1" dirty="0">
                <a:solidFill>
                  <a:srgbClr val="007121"/>
                </a:solidFill>
                <a:latin typeface="NimbusMonL-Bold" pitchFamily="18"/>
              </a:rPr>
              <a:t>set</a:t>
            </a:r>
            <a:r>
              <a:rPr lang="fr-FR" sz="1500" dirty="0">
                <a:solidFill>
                  <a:srgbClr val="000000"/>
                </a:solidFill>
                <a:latin typeface="NimbusMonL-Regu" pitchFamily="18"/>
              </a:rPr>
              <a:t>; }</a:t>
            </a:r>
            <a:br>
              <a:rPr lang="fr-FR" sz="900" dirty="0">
                <a:solidFill>
                  <a:srgbClr val="000000"/>
                </a:solidFill>
                <a:latin typeface="NimbusMonL-Regu" pitchFamily="18"/>
              </a:rPr>
            </a:br>
            <a:r>
              <a:rPr lang="fr-FR" sz="2400" dirty="0"/>
              <a:t> EF effectue le même contrôle que pour </a:t>
            </a:r>
            <a:r>
              <a:rPr lang="fr-FR" sz="2400" dirty="0" err="1"/>
              <a:t>ConcurrencyCheck</a:t>
            </a:r>
            <a:r>
              <a:rPr lang="fr-FR" sz="2400" dirty="0"/>
              <a:t> et garantit également que le champ de base de données généré par Code First n'est pas </a:t>
            </a:r>
            <a:r>
              <a:rPr lang="fr-FR" sz="2400" dirty="0" err="1"/>
              <a:t>Null</a:t>
            </a:r>
            <a:r>
              <a:rPr lang="fr-FR" sz="2400" dirty="0"/>
              <a:t>. </a:t>
            </a:r>
            <a:br>
              <a:rPr lang="fr-FR" sz="2400" dirty="0"/>
            </a:br>
            <a:r>
              <a:rPr lang="fr-FR" sz="1800" dirty="0">
                <a:solidFill>
                  <a:srgbClr val="FF3333"/>
                </a:solidFill>
              </a:rPr>
              <a:t>Vous ne pouvez avoir qu'une propriété Timestamp dans une classe donnée.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27C74B4D-5D2D-4598-82AF-7D57E20066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66D6E5-8A9F-4B76-8442-48F21B917CAE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0AD5A9-D3D4-4BCE-BBA3-2917AAD77E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/>
              <a:t>Gestion de la concurrence</a:t>
            </a:r>
            <a:br>
              <a:rPr lang="fr-FR"/>
            </a:br>
            <a:r>
              <a:rPr lang="fr-FR" sz="3600"/>
              <a:t>Pessimiste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D1DD3-F5EE-4B9D-A32A-0A955C4AF6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Aft>
                <a:spcPts val="283"/>
              </a:spcAft>
            </a:pPr>
            <a:r>
              <a:rPr lang="fr-FR" sz="2400"/>
              <a:t>Nous devons exécuter une commande séparée pour la base de données pour obtenir un verrou sur la ligne représentant l'entité :</a:t>
            </a:r>
            <a:br>
              <a:rPr lang="fr-FR" sz="2400"/>
            </a:br>
            <a:r>
              <a:rPr lang="fr-FR" sz="1400"/>
              <a:t>SELECT PlayerId FROM Player </a:t>
            </a:r>
            <a:r>
              <a:rPr lang="fr-FR" sz="1400" b="1"/>
              <a:t>with (updlock, rowlock)</a:t>
            </a:r>
            <a:r>
              <a:rPr lang="fr-FR" sz="1400"/>
              <a:t> WHERE PlayerId = @p0;</a:t>
            </a:r>
          </a:p>
          <a:p>
            <a:pPr lvl="0"/>
            <a:br>
              <a:rPr lang="fr-FR" sz="1400"/>
            </a:br>
            <a:r>
              <a:rPr lang="fr-FR" sz="1400"/>
              <a:t>UPDATE Player SET PlayerName = @p1 </a:t>
            </a:r>
            <a:br>
              <a:rPr lang="fr-FR" sz="1400"/>
            </a:br>
            <a:r>
              <a:rPr lang="fr-FR" sz="1400"/>
              <a:t>WHERE PlayerId = @p2 AND PlayerName = @p3;</a:t>
            </a:r>
          </a:p>
          <a:p>
            <a:pPr lvl="0"/>
            <a:r>
              <a:rPr lang="fr-FR" sz="2400"/>
              <a:t>Inconvénient : l'attente pour l'obtention du verrou (pour la modification si la ligne est verrouillée). </a:t>
            </a:r>
            <a:br>
              <a:rPr lang="fr-FR" sz="2400"/>
            </a:br>
            <a:r>
              <a:rPr lang="fr-FR" sz="2400"/>
              <a:t>Une exception est déclenchée après le TimeOut parce que nous ne pouvions pas obtenir le verrou.</a:t>
            </a:r>
          </a:p>
          <a:p>
            <a:pPr lvl="0"/>
            <a:endParaRPr lang="fr-FR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609B98B-4E8F-4CA2-A2CB-8AC143D00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041C8F5-F1AA-46E9-9816-B41A862FB195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511110-6596-4354-9EFF-B7E6B9271B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FR" sz="3600"/>
              <a:t>Mapping des associations</a:t>
            </a:r>
            <a:br>
              <a:rPr lang="fr-FR" sz="3600"/>
            </a:br>
            <a:r>
              <a:rPr lang="fr-FR" sz="3600"/>
              <a:t>one-to-many / many-to-one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B9880-5702-4B1F-8FCA-C2A67FEB30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339520"/>
          </a:xfrm>
        </p:spPr>
        <p:txBody>
          <a:bodyPr>
            <a:spAutoFit/>
          </a:bodyPr>
          <a:lstStyle/>
          <a:p>
            <a:pPr lvl="0"/>
            <a:r>
              <a:rPr lang="fr-FR"/>
              <a:t>Mapping associé aux collections pour définir une relation 1 à plusieurs. L'entité dépendante devra avoir une référence vers l'objet principal.</a:t>
            </a:r>
            <a:br>
              <a:rPr lang="fr-FR"/>
            </a:br>
            <a:r>
              <a:rPr lang="fr-FR"/>
              <a:t>On peut avoir (optionnel) une propriété de clé étrangère.</a:t>
            </a:r>
          </a:p>
          <a:p>
            <a:pPr lvl="0">
              <a:spcAft>
                <a:spcPts val="0"/>
              </a:spcAft>
              <a:buNone/>
            </a:pPr>
            <a:r>
              <a:rPr lang="fr-FR" sz="1600">
                <a:solidFill>
                  <a:srgbClr val="0000FF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   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Client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ClientId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string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Nom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>
                <a:solidFill>
                  <a:srgbClr val="2B91AF"/>
                </a:solidFill>
                <a:latin typeface="Consolas" pitchFamily="33"/>
              </a:rPr>
              <a:t>ICollection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&lt;</a:t>
            </a:r>
            <a:r>
              <a:rPr lang="fr-FR" sz="1400" b="1">
                <a:solidFill>
                  <a:srgbClr val="2B91AF"/>
                </a:solidFill>
                <a:latin typeface="Consolas" pitchFamily="33"/>
              </a:rPr>
              <a:t>Rv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&gt; Rvs {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}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class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Rv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{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int 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RvId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>
                <a:solidFill>
                  <a:srgbClr val="2B91AF"/>
                </a:solidFill>
                <a:latin typeface="Consolas" pitchFamily="33"/>
              </a:rPr>
              <a:t>DateTime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 Jour {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>
                <a:solidFill>
                  <a:srgbClr val="000000"/>
                </a:solidFill>
                <a:latin typeface="Consolas" pitchFamily="33"/>
              </a:rPr>
              <a:t>; }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</a:t>
            </a:r>
            <a:br>
              <a:rPr lang="fr-FR" sz="1400">
                <a:solidFill>
                  <a:srgbClr val="000000"/>
                </a:solidFill>
                <a:latin typeface="Consolas" pitchFamily="33"/>
              </a:rPr>
            </a:b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   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[</a:t>
            </a:r>
            <a:r>
              <a:rPr lang="fr-FR" sz="1400" b="1">
                <a:solidFill>
                  <a:srgbClr val="2B91AF"/>
                </a:solidFill>
                <a:latin typeface="Consolas" pitchFamily="33"/>
              </a:rPr>
              <a:t>ForeignKey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(</a:t>
            </a:r>
            <a:r>
              <a:rPr lang="fr-FR" sz="1400" b="1">
                <a:solidFill>
                  <a:srgbClr val="A31515"/>
                </a:solidFill>
                <a:latin typeface="Consolas" pitchFamily="33"/>
              </a:rPr>
              <a:t>"ClientId"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)]</a:t>
            </a:r>
            <a:br>
              <a:rPr lang="fr-FR" sz="1400" b="1">
                <a:solidFill>
                  <a:srgbClr val="000000"/>
                </a:solidFill>
                <a:latin typeface="Consolas" pitchFamily="33"/>
              </a:rPr>
            </a:b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     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virtual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>
                <a:solidFill>
                  <a:srgbClr val="2B91AF"/>
                </a:solidFill>
                <a:latin typeface="Consolas" pitchFamily="33"/>
              </a:rPr>
              <a:t>Client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Client {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; }</a:t>
            </a:r>
            <a:br>
              <a:rPr lang="fr-FR" sz="1400" b="1">
                <a:solidFill>
                  <a:srgbClr val="000000"/>
                </a:solidFill>
                <a:latin typeface="Consolas" pitchFamily="33"/>
              </a:rPr>
            </a:b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      </a:t>
            </a:r>
            <a:br>
              <a:rPr lang="fr-FR" sz="1400" b="1">
                <a:solidFill>
                  <a:srgbClr val="000000"/>
                </a:solidFill>
                <a:latin typeface="Consolas" pitchFamily="33"/>
              </a:rPr>
            </a:b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     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public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int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 ClientId {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get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; </a:t>
            </a:r>
            <a:r>
              <a:rPr lang="fr-FR" sz="1400" b="1">
                <a:solidFill>
                  <a:srgbClr val="0000FF"/>
                </a:solidFill>
                <a:latin typeface="Consolas" pitchFamily="33"/>
              </a:rPr>
              <a:t>set</a:t>
            </a:r>
            <a:r>
              <a:rPr lang="fr-FR" sz="1400" b="1">
                <a:solidFill>
                  <a:srgbClr val="000000"/>
                </a:solidFill>
                <a:latin typeface="Consolas" pitchFamily="33"/>
              </a:rPr>
              <a:t>; } </a:t>
            </a:r>
            <a:r>
              <a:rPr lang="fr-FR" sz="1400" b="1">
                <a:solidFill>
                  <a:srgbClr val="006600"/>
                </a:solidFill>
                <a:latin typeface="Consolas" pitchFamily="33"/>
              </a:rPr>
              <a:t>//Champ Optionnel</a:t>
            </a:r>
          </a:p>
          <a:p>
            <a:pPr lvl="0"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  <a:latin typeface="Consolas" pitchFamily="33"/>
              </a:rPr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A7DEFCEA-E9E5-4D4C-B1B3-1AEDC1488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F747874-6ACA-4A2A-B41A-E664A843746F}" type="slidenum">
              <a:t>9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8D369-55F5-4F13-96EB-DA88FAE4DA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FR" sz="3600"/>
              <a:t>Mapping des associations</a:t>
            </a:r>
            <a:br>
              <a:rPr lang="fr-FR" sz="3600"/>
            </a:br>
            <a:r>
              <a:rPr lang="fr-FR" sz="3600"/>
              <a:t>Fluent 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C7FE4B-C400-4A6E-926A-4C88F661C8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142014"/>
            <a:ext cx="9360000" cy="5359320"/>
          </a:xfrm>
        </p:spPr>
        <p:txBody>
          <a:bodyPr/>
          <a:lstStyle/>
          <a:p>
            <a:pPr lvl="0"/>
            <a:r>
              <a:rPr lang="fr-FR" sz="2400" dirty="0"/>
              <a:t>On commence par identifier les propriétés de navigation qui composent la relation. </a:t>
            </a:r>
            <a:r>
              <a:rPr lang="fr-FR" sz="2400" dirty="0" err="1"/>
              <a:t>HasRequired</a:t>
            </a:r>
            <a:r>
              <a:rPr lang="fr-FR" sz="2400" dirty="0"/>
              <a:t>/</a:t>
            </a:r>
            <a:r>
              <a:rPr lang="fr-FR" sz="2400" dirty="0" err="1"/>
              <a:t>HasOptionnel</a:t>
            </a:r>
            <a:r>
              <a:rPr lang="fr-FR" sz="2400" dirty="0"/>
              <a:t> ou </a:t>
            </a:r>
            <a:r>
              <a:rPr lang="fr-FR" sz="2400" dirty="0" err="1"/>
              <a:t>HasMany</a:t>
            </a:r>
            <a:r>
              <a:rPr lang="fr-FR" sz="2400" dirty="0"/>
              <a:t> identifie la propriété de navigation sur le type d'entité que vous commencez la configuration</a:t>
            </a:r>
          </a:p>
          <a:p>
            <a:pPr lvl="0"/>
            <a:r>
              <a:rPr lang="fr-FR" sz="2400" dirty="0"/>
              <a:t>On enchaîne ensuite un appel à </a:t>
            </a:r>
            <a:r>
              <a:rPr lang="fr-FR" sz="2400" dirty="0" err="1"/>
              <a:t>WithOne</a:t>
            </a:r>
            <a:r>
              <a:rPr lang="fr-FR" sz="2400" dirty="0"/>
              <a:t> ou </a:t>
            </a:r>
            <a:r>
              <a:rPr lang="fr-FR" sz="2400" dirty="0" err="1"/>
              <a:t>WithMany</a:t>
            </a:r>
            <a:r>
              <a:rPr lang="fr-FR" sz="2400" dirty="0"/>
              <a:t> pour identifier la navigation inverse.</a:t>
            </a:r>
            <a:br>
              <a:rPr lang="fr-FR" sz="2400" dirty="0"/>
            </a:br>
            <a:r>
              <a:rPr lang="fr-FR" sz="2400" dirty="0" err="1"/>
              <a:t>HasOne</a:t>
            </a:r>
            <a:r>
              <a:rPr lang="fr-FR" sz="2400" dirty="0"/>
              <a:t> / </a:t>
            </a:r>
            <a:r>
              <a:rPr lang="fr-FR" sz="2400" dirty="0" err="1"/>
              <a:t>WithRequired</a:t>
            </a:r>
            <a:r>
              <a:rPr lang="fr-FR" sz="2400" dirty="0"/>
              <a:t>... sont utilisées pour les propriétés de navigation de référence et </a:t>
            </a:r>
            <a:r>
              <a:rPr lang="fr-FR" sz="2400" dirty="0" err="1"/>
              <a:t>HasMany</a:t>
            </a:r>
            <a:r>
              <a:rPr lang="fr-FR" sz="2400" dirty="0"/>
              <a:t> / </a:t>
            </a:r>
            <a:r>
              <a:rPr lang="fr-FR" sz="2400" dirty="0" err="1"/>
              <a:t>WithMany</a:t>
            </a:r>
            <a:r>
              <a:rPr lang="fr-FR" sz="2400" dirty="0"/>
              <a:t> sont utilisées pour les propriétés de navigation de collection.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- Relation </a:t>
            </a:r>
            <a:r>
              <a:rPr lang="fr-FR" sz="2400" dirty="0" err="1"/>
              <a:t>bi-directionnelle</a:t>
            </a:r>
            <a:r>
              <a:rPr lang="fr-FR" sz="2400" dirty="0"/>
              <a:t> :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1600" dirty="0" err="1">
                <a:solidFill>
                  <a:srgbClr val="000000"/>
                </a:solidFill>
                <a:latin typeface="Consolas" pitchFamily="49"/>
              </a:rPr>
              <a:t>modelBuilder.Entity</a:t>
            </a:r>
            <a:r>
              <a:rPr lang="fr-FR" sz="1600" dirty="0">
                <a:solidFill>
                  <a:srgbClr val="000000"/>
                </a:solidFill>
                <a:latin typeface="Consolas" pitchFamily="49"/>
              </a:rPr>
              <a:t>&lt;Post&gt;()</a:t>
            </a:r>
            <a:r>
              <a:rPr lang="fr-FR" sz="1600" dirty="0">
                <a:latin typeface="Consolas" pitchFamily="49"/>
              </a:rPr>
              <a:t>.</a:t>
            </a:r>
            <a:r>
              <a:rPr lang="fr-FR" sz="1600" dirty="0" err="1">
                <a:latin typeface="Consolas" pitchFamily="49"/>
              </a:rPr>
              <a:t>HasRequired</a:t>
            </a:r>
            <a:r>
              <a:rPr lang="fr-FR" sz="1600" dirty="0">
                <a:latin typeface="Consolas" pitchFamily="49"/>
              </a:rPr>
              <a:t>(p =&gt; </a:t>
            </a:r>
            <a:r>
              <a:rPr lang="fr-FR" sz="1600" dirty="0" err="1">
                <a:latin typeface="Consolas" pitchFamily="49"/>
              </a:rPr>
              <a:t>p.Blog</a:t>
            </a:r>
            <a:r>
              <a:rPr lang="fr-FR" sz="1600" dirty="0">
                <a:latin typeface="Consolas" pitchFamily="49"/>
              </a:rPr>
              <a:t>)</a:t>
            </a:r>
            <a:r>
              <a:rPr lang="fr-FR" sz="1600" b="1" dirty="0">
                <a:latin typeface="Consolas" pitchFamily="49"/>
              </a:rPr>
              <a:t>.</a:t>
            </a:r>
            <a:r>
              <a:rPr lang="fr-FR" sz="1600" b="1" dirty="0" err="1">
                <a:latin typeface="Consolas" pitchFamily="49"/>
              </a:rPr>
              <a:t>WithMany</a:t>
            </a:r>
            <a:r>
              <a:rPr lang="fr-FR" sz="1600" b="1" dirty="0">
                <a:latin typeface="Consolas" pitchFamily="49"/>
              </a:rPr>
              <a:t>(b =&gt; </a:t>
            </a:r>
            <a:r>
              <a:rPr lang="fr-FR" sz="1600" b="1" dirty="0" err="1">
                <a:latin typeface="Consolas" pitchFamily="49"/>
              </a:rPr>
              <a:t>b.Posts</a:t>
            </a:r>
            <a:r>
              <a:rPr lang="fr-FR" sz="1600" b="1" dirty="0">
                <a:latin typeface="Consolas" pitchFamily="49"/>
              </a:rPr>
              <a:t>)</a:t>
            </a:r>
            <a:br>
              <a:rPr lang="fr-FR" sz="1600" dirty="0">
                <a:latin typeface="Consolas" pitchFamily="49"/>
              </a:rPr>
            </a:br>
            <a:r>
              <a:rPr lang="fr-FR" sz="1600" dirty="0">
                <a:latin typeface="Consolas" pitchFamily="49"/>
              </a:rPr>
              <a:t>                             .</a:t>
            </a:r>
            <a:r>
              <a:rPr lang="fr-FR" sz="1600" dirty="0" err="1">
                <a:latin typeface="Consolas" pitchFamily="49"/>
              </a:rPr>
              <a:t>HasForeignKey</a:t>
            </a:r>
            <a:r>
              <a:rPr lang="fr-FR" sz="1600" dirty="0">
                <a:latin typeface="Consolas" pitchFamily="49"/>
              </a:rPr>
              <a:t>(p =&gt; </a:t>
            </a:r>
            <a:r>
              <a:rPr lang="fr-FR" sz="1600" dirty="0" err="1">
                <a:latin typeface="Consolas" pitchFamily="49"/>
              </a:rPr>
              <a:t>p.BlogForeignKey</a:t>
            </a:r>
            <a:r>
              <a:rPr lang="fr-FR" sz="1600" dirty="0">
                <a:latin typeface="Consolas" pitchFamily="49"/>
              </a:rPr>
              <a:t>);</a:t>
            </a:r>
          </a:p>
          <a:p>
            <a:pPr lvl="0"/>
            <a:r>
              <a:rPr lang="fr-FR" sz="2400" dirty="0"/>
              <a:t>- Relation </a:t>
            </a:r>
            <a:r>
              <a:rPr lang="fr-FR" sz="2400" dirty="0" err="1"/>
              <a:t>uni-directionnelle</a:t>
            </a:r>
            <a:r>
              <a:rPr lang="fr-FR" sz="2400" dirty="0"/>
              <a:t> :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1600" dirty="0" err="1">
                <a:latin typeface="Consolas" pitchFamily="49"/>
              </a:rPr>
              <a:t>modelBuilder.Entity</a:t>
            </a:r>
            <a:r>
              <a:rPr lang="fr-FR" sz="1600" dirty="0">
                <a:latin typeface="Consolas" pitchFamily="49"/>
              </a:rPr>
              <a:t>&lt;Blog&gt;().</a:t>
            </a:r>
            <a:r>
              <a:rPr lang="fr-FR" sz="1600" dirty="0" err="1">
                <a:latin typeface="Consolas" pitchFamily="49"/>
              </a:rPr>
              <a:t>HasMany</a:t>
            </a:r>
            <a:r>
              <a:rPr lang="fr-FR" sz="1600" dirty="0">
                <a:latin typeface="Consolas" pitchFamily="49"/>
              </a:rPr>
              <a:t>(b =&gt; </a:t>
            </a:r>
            <a:r>
              <a:rPr lang="fr-FR" sz="1600" dirty="0" err="1">
                <a:latin typeface="Consolas" pitchFamily="49"/>
              </a:rPr>
              <a:t>b.Posts</a:t>
            </a:r>
            <a:r>
              <a:rPr lang="fr-FR" sz="1600" dirty="0">
                <a:latin typeface="Consolas" pitchFamily="49"/>
              </a:rPr>
              <a:t>).</a:t>
            </a:r>
            <a:r>
              <a:rPr lang="fr-FR" sz="1600" dirty="0" err="1">
                <a:latin typeface="Consolas" pitchFamily="49"/>
              </a:rPr>
              <a:t>WithOne</a:t>
            </a:r>
            <a:r>
              <a:rPr lang="fr-FR" sz="1600" dirty="0">
                <a:latin typeface="Consolas" pitchFamily="49"/>
              </a:rPr>
              <a:t>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_dawan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Personnalisé</PresentationFormat>
  <Paragraphs>245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4" baseType="lpstr">
      <vt:lpstr>Arial</vt:lpstr>
      <vt:lpstr>Arial$</vt:lpstr>
      <vt:lpstr>Calibri</vt:lpstr>
      <vt:lpstr>Consolas</vt:lpstr>
      <vt:lpstr>NimbusMonL-Bold</vt:lpstr>
      <vt:lpstr>NimbusMonL-Regu</vt:lpstr>
      <vt:lpstr>StarSymbol</vt:lpstr>
      <vt:lpstr>Times New Roman</vt:lpstr>
      <vt:lpstr>Trebuchet MS</vt:lpstr>
      <vt:lpstr>presentation_dawan</vt:lpstr>
      <vt:lpstr>presentation_dawan_</vt:lpstr>
      <vt:lpstr>Présentation PowerPoint</vt:lpstr>
      <vt:lpstr>Mapping des clés primaires</vt:lpstr>
      <vt:lpstr>Clés composées</vt:lpstr>
      <vt:lpstr>Mapping des propriétés</vt:lpstr>
      <vt:lpstr>Gestion de la concurrence</vt:lpstr>
      <vt:lpstr>Gestion de la concurrence Optimiste</vt:lpstr>
      <vt:lpstr>Gestion de la concurrence Pessimiste</vt:lpstr>
      <vt:lpstr>Mapping des associations one-to-many / many-to-one</vt:lpstr>
      <vt:lpstr>Mapping des associations Fluent API</vt:lpstr>
      <vt:lpstr>Mapping des associations one-to-many / many-to-one</vt:lpstr>
      <vt:lpstr>Mapping des associations ForeignKey et InverseProperty</vt:lpstr>
      <vt:lpstr>Mapping des associations one-to-one</vt:lpstr>
      <vt:lpstr>Mapping des associations many-to-many</vt:lpstr>
      <vt:lpstr>Mapping des collections primitives</vt:lpstr>
      <vt:lpstr>Atelier</vt:lpstr>
      <vt:lpstr>Mapping des Index</vt:lpstr>
      <vt:lpstr>Chargement des collections</vt:lpstr>
      <vt:lpstr>Gestion de l'héritage</vt:lpstr>
      <vt:lpstr>Gestion de l'héritage (2)</vt:lpstr>
      <vt:lpstr>Table per class hierarchy (Single Table)</vt:lpstr>
      <vt:lpstr>Table per concrete class (1 table / classe)</vt:lpstr>
      <vt:lpstr>Table per subclass (joined)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DERKAOUI</dc:creator>
  <cp:lastModifiedBy>Thomas Aldaitz</cp:lastModifiedBy>
  <cp:revision>343</cp:revision>
  <cp:lastPrinted>2018-06-26T09:19:14Z</cp:lastPrinted>
  <dcterms:created xsi:type="dcterms:W3CDTF">2010-05-04T20:10:14Z</dcterms:created>
  <dcterms:modified xsi:type="dcterms:W3CDTF">2019-01-30T09:36:15Z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