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305" r:id="rId3"/>
    <p:sldId id="306" r:id="rId4"/>
    <p:sldId id="307" r:id="rId5"/>
    <p:sldId id="308" r:id="rId6"/>
    <p:sldId id="309" r:id="rId7"/>
    <p:sldId id="310" r:id="rId8"/>
    <p:sldId id="265" r:id="rId9"/>
    <p:sldId id="311" r:id="rId10"/>
    <p:sldId id="312" r:id="rId11"/>
    <p:sldId id="318" r:id="rId12"/>
    <p:sldId id="313" r:id="rId13"/>
    <p:sldId id="317" r:id="rId14"/>
    <p:sldId id="314" r:id="rId15"/>
    <p:sldId id="315" r:id="rId16"/>
    <p:sldId id="316" r:id="rId1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C7704F-DC03-4968-8114-9B75BBE04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867B-0843-45D3-BCCA-1DBD9C46869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F2D0C-2BE7-457E-9DBA-5C8B6F0F06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70AF2-C5E6-422E-8A87-9744757E74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BAF73EF-75F0-4ABA-A997-50FA2E4F1EC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88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9DCB5E-8731-4884-BA5F-C8C088A6C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130A31-5602-4D9A-AA4A-4E3E42B80B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549CDDD-4635-404D-A38C-8585F9B1CF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4F252-54CF-4F93-A808-AA8A5FD4E0D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4A5F7-C61B-4F06-B213-7731C96C79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649B2-9027-402B-9083-B2F6048ED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EB4DEE4-B231-40A3-8B8E-7B052F127C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1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E7693-97DB-458B-9E7F-F31EB6E35F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47D141-F281-4E13-9643-E8E7E18190A8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2A063E-A37E-4CCE-85F6-9E4B323794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E78553-5BB4-4E41-9266-6C54B00727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91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3C09F6-9806-41AC-85C4-BBBBD35E7E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18B69A-901B-4789-96D6-695BB7B5795C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41A8AF-3BE9-42F5-B9A1-C9AA9458CB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6207D-8DB0-4199-89E6-EB8DF8F0A4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50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4BA6A-0167-40D0-810B-825D9F1B1A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5ABECB-157C-4D7D-AB1D-1071BD08A47A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9555F3-528F-458A-B763-9242A691EA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83AEAA-711E-4014-8460-044E9B55A8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A97EC-6237-43C3-BB2D-A0928B84F9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0E9D10-35FD-4F1B-AB09-A527B0DD095B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4E3408-645D-49E1-BA1F-4C2C76C92C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1D5E16-29E0-4BDE-8E87-B9CB03231F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4DA774-FF36-4FBF-BCB3-22DEB47103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B4C0404-07D6-4ADF-882F-87B42DF92D11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BABD3A-246A-4693-961C-EECEA6527B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F536FC-9E74-4DE5-B0B1-E94F6B7A65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48A17F-89DE-4767-865C-1EC70316F5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302C91-0843-48A1-B338-08EBC91EAB5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482065-1DEB-4412-8F7C-ABEE189095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222634-9CFD-4AF2-8B50-32904A8D5E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3CE3E8-3DD5-4966-A126-4A4C03920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E719C4-DB41-454A-8EF3-E8CA3CCF981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5BAA907-BDB7-4349-93AD-7D19E9743F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ADFDC0-F8C3-41D0-BAC4-F49020DCD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AE430-3BF4-40B1-9EFE-B762DC8727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2FBBA90-718A-42BD-AABF-646626421A53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D50B7B-F40E-4126-A55D-6F1E3E4887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3D41F7-C3C0-4FBC-AE7F-5AA9DAB778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EADB8F-5CE6-4D53-8F00-9CCC877FCA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B79C30-10AD-4E9D-BF08-9C99FBCAD8AE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FEBDED-2EE1-41D4-840C-9549190713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6E187F2-B7CC-4D7E-B605-637B224A0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224B3-ED1A-4625-B384-2601ED0FE0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A819BF-AADC-4C01-AE06-5810C9982719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D3B6A-E7C7-4749-88EA-1AE3206B47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25FE0F-C442-435D-B892-80DE386D36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00D4AF-A914-4A4A-B849-A6B70D7869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358E58C-0E11-4F91-821F-8D3040C6FCE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37D695-B2B2-450D-BA71-97FB45D6C4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ECD9C9-E009-4571-8471-E90D025909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79A1FD-08B2-444E-BCFC-21141BCB4B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368C3E-CFF1-4E1D-BF1E-24B9BEC8D28C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F9DCAB-AE48-4A4C-B26B-49D5398CA9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A8AB7A-CF47-4ED5-88EE-D51E0C72B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1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A310F-8C65-415C-803D-89BF0819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BFD70-B59D-4D6B-8B01-87665473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EE367-CB06-4A0A-A48F-FFFD7CE92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4E955E-9A0C-45DD-BC40-0269DCE10F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5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08EC-11F1-4C1B-BF0A-C023B6A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21283-5EB7-4189-8411-D37BFDC7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21BBB-FF4B-4993-95EE-FE85A9CAC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0F5E2-DE43-4368-8123-0596CFEC77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8ED9-8869-43FA-BC55-1009B595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E79EF1-1E03-46A7-9296-AC94D267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386588-161B-426E-BCD6-1AE27104C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A15E6A-7C48-4661-BEA4-B81D2E31AD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20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5CA8F-C304-4C3B-A10C-DED2BE8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1CE64-AAEF-4EC9-8071-8F460BDF8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7A8FCE-A975-4820-A51B-C80836ED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ACA7D0-A1EF-40F1-9E77-BC9F0810F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30E248-F8BE-4B96-BDCE-B7B919F82CC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5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4279B-6DE3-4B6D-8E0C-F71A7EA3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D16942-A1F5-4E13-B50B-51F4E342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12B819-FDD1-46FB-83B9-9D5A99CE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A00B3B-E4B5-41F5-8E58-20AD1D40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A89F04-5741-4473-87E9-EFD4AB06F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929CE-1A42-429A-9C4C-B362A578D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A02E33-6A48-49CB-8F51-804F9719DE1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7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B81E9-9482-4011-81B9-64881294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3DF6D-346C-4AC9-AF6E-8E321498F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35DD95-19BC-4358-9698-551EF0F047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9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E42892-ADD5-4532-96A3-162915B31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D6733F-C96C-478E-B80F-9E4C1CCB3A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0895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D821D-8AD8-44D3-A47C-1196E9A8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8A909-96C0-4F2F-AB49-180AAC73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70249-44B4-43AF-A8E4-02BCB067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5424E-3879-48BE-8986-D4697B6F4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5B3D5D-6948-4856-B2A8-F38788F008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8767C-B245-4F72-AC3B-CD35F5BC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83B73-5DA0-4FF9-ACC5-89A84012C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AD95A8-F80B-48A6-83D7-E8B801EC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E1CE6-5BCF-4DE3-BE5B-1C36AEBC1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DA501D-C37D-4613-830C-1AED1BD7AC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71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54273-09D3-40AF-B79B-3F2F0E36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8ED58-44F1-4CC1-A864-B5949A5C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49E240-BCAF-498C-B192-77A5934D8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9BB324-E578-4485-96E0-2C92E43F11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7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71FA2D-5A6E-4BBA-87BC-C7A807518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A901B0-28BA-445F-A39F-4F638D64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1097A2-4311-4BFC-9501-28051E972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6D7A8-FA89-4206-9317-2D5776BE86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9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6E3A3-D9F8-4F25-AE11-38937CF4A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64DD1-20BF-453B-AF2A-50EB94B48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75B03-5D41-416B-8A4F-4A196702CD9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C11485-20BD-47D8-BCCC-061CFEBA35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74B6999-A994-4E64-A150-F68537A5FF45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4E3A61A9-C92E-4C89-9BFE-2E7F8EC49187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CF957E-66AC-4C25-A280-9093877FC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bb896297%28v=vs.110%29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gg509017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sdn.microsoft.com/fr-fr/library/dd456828%28v=vs.110%29.aspx" TargetMode="External"/><Relationship Id="rId5" Type="http://schemas.openxmlformats.org/officeDocument/2006/relationships/hyperlink" Target="https://msdn.microsoft.com/fr-fr/library/bb399367%28v=vs.100%29.aspx" TargetMode="External"/><Relationship Id="rId4" Type="http://schemas.openxmlformats.org/officeDocument/2006/relationships/hyperlink" Target="https://msdn.microsoft.com/fr-fr/library/bb397906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bb896317%28v=vs.110%29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4559A90-CDC8-495C-8530-6A1747CDF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D558D8-B1DD-41D1-AB63-CB7C3AD38350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3FDAE-4DE5-4F49-BC3F-F8D63643C8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AE0D6-6F75-484F-B82D-EC4194D822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None/>
            </a:pPr>
            <a:endParaRPr lang="fr-FR" sz="6000">
              <a:latin typeface="Trebuchet MS" pitchFamily="34"/>
            </a:endParaRPr>
          </a:p>
          <a:p>
            <a:pPr lvl="0" algn="ctr">
              <a:buNone/>
            </a:pPr>
            <a:r>
              <a:rPr lang="fr-FR" sz="6000">
                <a:latin typeface="Trebuchet MS" pitchFamily="34"/>
              </a:rPr>
              <a:t>Opérations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En utilisant le langage LINQ :</a:t>
            </a:r>
          </a:p>
          <a:p>
            <a:pPr lvl="0" algn="just"/>
            <a:r>
              <a:rPr lang="fr-FR" dirty="0">
                <a:latin typeface="Arial" pitchFamily="34"/>
              </a:rPr>
              <a:t> - Afficher la liste des employés avec leur territoires</a:t>
            </a:r>
          </a:p>
          <a:p>
            <a:pPr lvl="0" algn="just"/>
            <a:r>
              <a:rPr lang="fr-FR" dirty="0">
                <a:latin typeface="Arial" pitchFamily="34"/>
              </a:rPr>
              <a:t> - Changer l’année des dates d’envoi des commandes de Thomas Hardy, les mettre en 2019</a:t>
            </a:r>
          </a:p>
          <a:p>
            <a:pPr lvl="0" algn="just"/>
            <a:r>
              <a:rPr lang="fr-FR" dirty="0">
                <a:latin typeface="Arial" pitchFamily="34"/>
              </a:rPr>
              <a:t> - Afficher la liste des catégories, en ne récupérant que leurs noms et le nombre de produits qu’ils couvrent.</a:t>
            </a:r>
          </a:p>
        </p:txBody>
      </p:sp>
    </p:spTree>
    <p:extLst>
      <p:ext uri="{BB962C8B-B14F-4D97-AF65-F5344CB8AC3E}">
        <p14:creationId xmlns:p14="http://schemas.microsoft.com/office/powerpoint/2010/main" val="423968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3406A4B-4161-4B08-80E5-7473A29F1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6EE868-9141-4E08-B114-28BB9D813317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DB7973-17E4-4461-8A6B-22FDF97AFC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Requêtes SQL natives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0AAB4F-9EA4-4FC5-99B2-10606BBD9A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68520"/>
          </a:xfrm>
        </p:spPr>
        <p:txBody>
          <a:bodyPr/>
          <a:lstStyle/>
          <a:p>
            <a:pPr lvl="0"/>
            <a:r>
              <a:rPr lang="fr-FR" sz="2400" dirty="0"/>
              <a:t>Exécution de requêtes SQL :</a:t>
            </a:r>
            <a:br>
              <a:rPr lang="fr-FR" dirty="0"/>
            </a:b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context.Products.SqlQuery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itchFamily="49"/>
              </a:rPr>
              <a:t>"requête SQL native"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ToList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();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context.Database.SqlQuery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&lt;T&gt;(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sql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parameters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);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context.Database.ExecuteSqlCommand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sql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parameters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);</a:t>
            </a:r>
            <a:br>
              <a:rPr lang="fr-FR" sz="1600" b="1" dirty="0">
                <a:solidFill>
                  <a:srgbClr val="000000"/>
                </a:solidFill>
                <a:latin typeface="Consolas" pitchFamily="49"/>
              </a:rPr>
            </a:br>
            <a:br>
              <a:rPr lang="fr-FR" sz="1600" b="1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b="1" dirty="0">
                <a:solidFill>
                  <a:srgbClr val="000000"/>
                </a:solidFill>
                <a:latin typeface="Consolas" pitchFamily="49"/>
              </a:rPr>
              <a:t>Exemples :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var blogs =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context.Blogs.SqlQuery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("SELECT * FROM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dbo.Blogs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").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ToList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(); 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var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blogNames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context.Database.SqlQuery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&lt;string&gt;(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                          "SELECT Name FROM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dbo.Blogs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").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ToList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();</a:t>
            </a:r>
          </a:p>
          <a:p>
            <a:pPr lvl="0"/>
            <a:r>
              <a:rPr lang="fr-FR" sz="2400" dirty="0"/>
              <a:t>Raw </a:t>
            </a:r>
            <a:r>
              <a:rPr lang="fr-FR" sz="2400" dirty="0" err="1"/>
              <a:t>commands</a:t>
            </a:r>
            <a:r>
              <a:rPr lang="fr-FR" sz="2400" dirty="0"/>
              <a:t> :</a:t>
            </a:r>
            <a:br>
              <a:rPr lang="fr-FR" sz="2400" dirty="0"/>
            </a:br>
            <a:r>
              <a:rPr lang="fr-FR" sz="1600" dirty="0" err="1">
                <a:latin typeface="Consolas" pitchFamily="49"/>
              </a:rPr>
              <a:t>int</a:t>
            </a:r>
            <a:r>
              <a:rPr lang="fr-FR" sz="1600" dirty="0">
                <a:latin typeface="Consolas" pitchFamily="49"/>
              </a:rPr>
              <a:t> </a:t>
            </a:r>
            <a:r>
              <a:rPr lang="fr-FR" sz="1600" dirty="0" err="1">
                <a:latin typeface="Consolas" pitchFamily="49"/>
              </a:rPr>
              <a:t>noOfRowUpdated</a:t>
            </a:r>
            <a:r>
              <a:rPr lang="fr-FR" sz="1600" dirty="0">
                <a:latin typeface="Consolas" pitchFamily="49"/>
              </a:rPr>
              <a:t> = </a:t>
            </a:r>
            <a:r>
              <a:rPr lang="fr-FR" sz="1600" dirty="0" err="1">
                <a:latin typeface="Consolas" pitchFamily="49"/>
              </a:rPr>
              <a:t>context.Database.ExecuteSqlCommand</a:t>
            </a:r>
            <a:r>
              <a:rPr lang="fr-FR" sz="1600" dirty="0">
                <a:latin typeface="Consolas" pitchFamily="49"/>
              </a:rPr>
              <a:t>(</a:t>
            </a:r>
            <a:br>
              <a:rPr lang="fr-FR" sz="16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          "Update </a:t>
            </a:r>
            <a:r>
              <a:rPr lang="fr-FR" sz="1600" dirty="0" err="1">
                <a:latin typeface="Consolas" pitchFamily="49"/>
              </a:rPr>
              <a:t>student</a:t>
            </a:r>
            <a:r>
              <a:rPr lang="fr-FR" sz="1600" dirty="0">
                <a:latin typeface="Consolas" pitchFamily="49"/>
              </a:rPr>
              <a:t> set </a:t>
            </a:r>
            <a:r>
              <a:rPr lang="fr-FR" sz="1600" dirty="0" err="1">
                <a:latin typeface="Consolas" pitchFamily="49"/>
              </a:rPr>
              <a:t>studentname</a:t>
            </a:r>
            <a:r>
              <a:rPr lang="fr-FR" sz="1600" dirty="0">
                <a:latin typeface="Consolas" pitchFamily="49"/>
              </a:rPr>
              <a:t> ='</a:t>
            </a:r>
            <a:r>
              <a:rPr lang="fr-FR" sz="1600" dirty="0" err="1">
                <a:latin typeface="Consolas" pitchFamily="49"/>
              </a:rPr>
              <a:t>changed</a:t>
            </a:r>
            <a:r>
              <a:rPr lang="fr-FR" sz="1600" dirty="0">
                <a:latin typeface="Consolas" pitchFamily="49"/>
              </a:rPr>
              <a:t> </a:t>
            </a:r>
            <a:r>
              <a:rPr lang="fr-FR" sz="1600" dirty="0" err="1">
                <a:latin typeface="Consolas" pitchFamily="49"/>
              </a:rPr>
              <a:t>student</a:t>
            </a:r>
            <a:r>
              <a:rPr lang="fr-FR" sz="1600" dirty="0">
                <a:latin typeface="Consolas" pitchFamily="49"/>
              </a:rPr>
              <a:t> by command' </a:t>
            </a:r>
            <a:br>
              <a:rPr lang="fr-FR" sz="16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           </a:t>
            </a:r>
            <a:r>
              <a:rPr lang="fr-FR" sz="1600" dirty="0" err="1">
                <a:latin typeface="Consolas" pitchFamily="49"/>
              </a:rPr>
              <a:t>where</a:t>
            </a:r>
            <a:r>
              <a:rPr lang="fr-FR" sz="1600" dirty="0">
                <a:latin typeface="Consolas" pitchFamily="49"/>
              </a:rPr>
              <a:t> </a:t>
            </a:r>
            <a:r>
              <a:rPr lang="fr-FR" sz="1600" dirty="0" err="1">
                <a:latin typeface="Consolas" pitchFamily="49"/>
              </a:rPr>
              <a:t>studentid</a:t>
            </a:r>
            <a:r>
              <a:rPr lang="fr-FR" sz="1600" dirty="0">
                <a:latin typeface="Consolas" pitchFamily="49"/>
              </a:rPr>
              <a:t>=1");</a:t>
            </a:r>
          </a:p>
          <a:p>
            <a:pPr lvl="0"/>
            <a:r>
              <a:rPr lang="fr-FR" sz="2400" dirty="0">
                <a:latin typeface="Arial" pitchFamily="34"/>
              </a:rPr>
              <a:t>Appel de procédure stockée :</a:t>
            </a:r>
            <a:br>
              <a:rPr lang="fr-FR" sz="24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var blogs = </a:t>
            </a:r>
            <a:r>
              <a:rPr lang="fr-FR" sz="1600" dirty="0" err="1">
                <a:latin typeface="Consolas" pitchFamily="49"/>
              </a:rPr>
              <a:t>context.Blogs.SqlQuery</a:t>
            </a:r>
            <a:r>
              <a:rPr lang="fr-FR" sz="1600" dirty="0">
                <a:latin typeface="Consolas" pitchFamily="49"/>
              </a:rPr>
              <a:t>("</a:t>
            </a:r>
            <a:r>
              <a:rPr lang="fr-FR" sz="1600" dirty="0" err="1">
                <a:latin typeface="Consolas" pitchFamily="49"/>
              </a:rPr>
              <a:t>dbo.GetBlogs</a:t>
            </a:r>
            <a:r>
              <a:rPr lang="fr-FR" sz="1600" dirty="0">
                <a:latin typeface="Consolas" pitchFamily="49"/>
              </a:rPr>
              <a:t>").</a:t>
            </a:r>
            <a:r>
              <a:rPr lang="fr-FR" sz="1600" dirty="0" err="1">
                <a:latin typeface="Consolas" pitchFamily="49"/>
              </a:rPr>
              <a:t>ToList</a:t>
            </a:r>
            <a:r>
              <a:rPr lang="fr-FR" sz="1600" dirty="0">
                <a:latin typeface="Consolas" pitchFamily="49"/>
              </a:rPr>
              <a:t>();</a:t>
            </a:r>
            <a:br>
              <a:rPr lang="fr-FR" sz="2400" dirty="0">
                <a:latin typeface="Consolas" pitchFamily="49"/>
              </a:rPr>
            </a:br>
            <a:br>
              <a:rPr lang="fr-FR" sz="24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var </a:t>
            </a:r>
            <a:r>
              <a:rPr lang="fr-FR" sz="1600" dirty="0" err="1">
                <a:latin typeface="Consolas" pitchFamily="49"/>
              </a:rPr>
              <a:t>blogId</a:t>
            </a:r>
            <a:r>
              <a:rPr lang="fr-FR" sz="1600" dirty="0">
                <a:latin typeface="Consolas" pitchFamily="49"/>
              </a:rPr>
              <a:t> = 1; </a:t>
            </a:r>
            <a:br>
              <a:rPr lang="fr-FR" sz="16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var blogs = </a:t>
            </a:r>
            <a:r>
              <a:rPr lang="fr-FR" sz="1600" dirty="0" err="1">
                <a:latin typeface="Consolas" pitchFamily="49"/>
              </a:rPr>
              <a:t>context.Blogs.SqlQuery</a:t>
            </a:r>
            <a:r>
              <a:rPr lang="fr-FR" sz="1600" dirty="0">
                <a:latin typeface="Consolas" pitchFamily="49"/>
              </a:rPr>
              <a:t>("</a:t>
            </a:r>
            <a:r>
              <a:rPr lang="fr-FR" sz="1600" dirty="0" err="1">
                <a:latin typeface="Consolas" pitchFamily="49"/>
              </a:rPr>
              <a:t>dbo.GetBlogById</a:t>
            </a:r>
            <a:r>
              <a:rPr lang="fr-FR" sz="1600" dirty="0">
                <a:latin typeface="Consolas" pitchFamily="49"/>
              </a:rPr>
              <a:t> @p0", </a:t>
            </a:r>
            <a:r>
              <a:rPr lang="fr-FR" sz="1600" dirty="0" err="1">
                <a:latin typeface="Consolas" pitchFamily="49"/>
              </a:rPr>
              <a:t>blogId</a:t>
            </a:r>
            <a:r>
              <a:rPr lang="fr-FR" sz="1600" dirty="0">
                <a:latin typeface="Consolas" pitchFamily="49"/>
              </a:rPr>
              <a:t>).Single();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Appeler la procédure stockée Sales by </a:t>
            </a:r>
            <a:r>
              <a:rPr lang="fr-FR" dirty="0" err="1">
                <a:latin typeface="Arial" pitchFamily="34"/>
              </a:rPr>
              <a:t>year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0118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9238969-8E3B-4060-AB1F-7C3546F9E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966034-F552-47BD-B703-AA34EF4BADC9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E1303F-B839-45F5-91EA-0EDD923FE4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Requêtes SQL natives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11C032-D526-46A1-94CF-C1FA925C8C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60000" cy="542016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/>
              <a:t>Multiples résultats d'une procédure stockée :</a:t>
            </a:r>
            <a:br>
              <a:rPr lang="fr-FR"/>
            </a:br>
            <a:r>
              <a:rPr lang="fr-FR" sz="1400"/>
              <a:t>CREATE PROCEDURE [dbo].[GetAllBlogsAndPosts]</a:t>
            </a:r>
          </a:p>
          <a:p>
            <a:pPr lvl="0">
              <a:spcAft>
                <a:spcPts val="0"/>
              </a:spcAft>
            </a:pPr>
            <a:r>
              <a:rPr lang="fr-FR" sz="1400"/>
              <a:t>AS</a:t>
            </a:r>
          </a:p>
          <a:p>
            <a:pPr lvl="0">
              <a:spcAft>
                <a:spcPts val="0"/>
              </a:spcAft>
            </a:pPr>
            <a:r>
              <a:rPr lang="fr-FR" sz="1400"/>
              <a:t>    SELECT * FROM dbo.Blogs</a:t>
            </a:r>
          </a:p>
          <a:p>
            <a:pPr lvl="0">
              <a:spcAft>
                <a:spcPts val="0"/>
              </a:spcAft>
            </a:pPr>
            <a:r>
              <a:rPr lang="fr-FR" sz="1400"/>
              <a:t>    SELECT * FROM dbo.Posts</a:t>
            </a:r>
          </a:p>
          <a:p>
            <a:pPr lvl="0"/>
            <a:r>
              <a:rPr lang="fr-FR" sz="2400"/>
              <a:t>Appel et accès au résultat :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49"/>
              </a:rPr>
              <a:t>using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db =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MyDbContext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()) {</a:t>
            </a:r>
            <a:br>
              <a:rPr lang="fr-FR" sz="1400">
                <a:solidFill>
                  <a:srgbClr val="000000"/>
                </a:solidFill>
                <a:latin typeface="Consolas" pitchFamily="49"/>
              </a:rPr>
            </a:b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cmd = db.Database.Connection.CreateCommand();</a:t>
            </a:r>
            <a:br>
              <a:rPr lang="fr-FR" sz="1400">
                <a:solidFill>
                  <a:srgbClr val="000000"/>
                </a:solidFill>
                <a:latin typeface="Consolas" pitchFamily="49"/>
              </a:rPr>
            </a:b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cmd.CommandText = </a:t>
            </a:r>
            <a:r>
              <a:rPr lang="fr-FR" sz="1400">
                <a:solidFill>
                  <a:srgbClr val="A31515"/>
                </a:solidFill>
                <a:latin typeface="Consolas" pitchFamily="49"/>
              </a:rPr>
              <a:t>"[dbo].[GetAllBlogsAndPosts]"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try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db.Database.Connection.Open();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reader = cmd.ExecuteReader(); </a:t>
            </a:r>
            <a:r>
              <a:rPr lang="fr-FR" sz="1400">
                <a:solidFill>
                  <a:srgbClr val="008000"/>
                </a:solidFill>
                <a:latin typeface="Consolas" pitchFamily="49"/>
              </a:rPr>
              <a:t>// Run the sproc  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</a:t>
            </a:r>
            <a:r>
              <a:rPr lang="fr-FR" sz="1400">
                <a:solidFill>
                  <a:srgbClr val="008000"/>
                </a:solidFill>
                <a:latin typeface="Consolas" pitchFamily="49"/>
              </a:rPr>
              <a:t>// Read Blogs from the first result set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blogs = ((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IObjectContextAdapter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)db).ObjectContext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         .Translate&lt;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Blog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&gt;(reader).ToList();    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Blogs.ForEach(item =&gt;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Console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.WriteLine(item.Name));</a:t>
            </a:r>
          </a:p>
          <a:p>
            <a:pPr lvl="0">
              <a:spcAft>
                <a:spcPts val="0"/>
              </a:spcAft>
              <a:buNone/>
            </a:pPr>
            <a:endParaRPr lang="fr-FR" sz="140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</a:t>
            </a:r>
            <a:r>
              <a:rPr lang="fr-FR" sz="1400">
                <a:latin typeface="Consolas" pitchFamily="49"/>
              </a:rPr>
              <a:t>reader.NextResult(); </a:t>
            </a:r>
            <a:r>
              <a:rPr lang="fr-FR" sz="1400">
                <a:solidFill>
                  <a:srgbClr val="008000"/>
                </a:solidFill>
                <a:latin typeface="Consolas" pitchFamily="49"/>
              </a:rPr>
              <a:t>// Move to second result set and read Posts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posts = ((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IObjectContextAdapter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)db)</a:t>
            </a:r>
            <a:r>
              <a:rPr lang="fr-FR" sz="1400">
                <a:latin typeface="Consolas" pitchFamily="49"/>
              </a:rPr>
              <a:t>.ObjectContext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        .Translate&lt;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Post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&gt;(reader).ToList();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Posts.ForEach(item =&gt;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Console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.WriteLine(item.Title));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}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finally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{ db.Database.Connection.Close();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3903872-8DFD-4D81-8A95-1730F6A1D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0CDE84B-BCC7-4A67-AFE1-08B32B81004E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1D158E-425F-4BEE-9B6B-F5F1BEFB34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Requêtes SQL natives (3)</a:t>
            </a:r>
            <a:br>
              <a:rPr lang="fr-FR"/>
            </a:br>
            <a:r>
              <a:rPr lang="fr-FR"/>
              <a:t>Retour d'un DataSet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6718F8-4BB3-4F69-8400-F6DC0453F4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60000" cy="5429160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static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DataSet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GetDataSet(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string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sql,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CommandType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commandType, </a:t>
            </a:r>
            <a:br>
              <a:rPr lang="fr-FR" sz="1400">
                <a:solidFill>
                  <a:srgbClr val="000000"/>
                </a:solidFill>
                <a:latin typeface="Consolas" pitchFamily="49"/>
              </a:rPr>
            </a:b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                        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Dictionary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&lt;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string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Object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&gt; parameters) </a:t>
            </a:r>
            <a:r>
              <a:rPr lang="fr-FR" sz="1400">
                <a:latin typeface="Consolas" pitchFamily="49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result =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DataSet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(); </a:t>
            </a:r>
            <a:r>
              <a:rPr lang="fr-FR" sz="1400">
                <a:solidFill>
                  <a:srgbClr val="008000"/>
                </a:solidFill>
                <a:latin typeface="Consolas" pitchFamily="49"/>
              </a:rPr>
              <a:t>// creates resulting dataset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using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context =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MyDbContext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())</a:t>
            </a:r>
            <a:r>
              <a:rPr lang="fr-FR" sz="1400">
                <a:latin typeface="Consolas" pitchFamily="49"/>
              </a:rPr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cmd = context.Database.Connection.CreateCommand();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cmd.CommandType = commandType;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cmd.CommandText = sql;</a:t>
            </a:r>
          </a:p>
          <a:p>
            <a:pPr lvl="0">
              <a:spcAft>
                <a:spcPts val="0"/>
              </a:spcAft>
              <a:buNone/>
            </a:pPr>
            <a:endParaRPr lang="fr-FR" sz="140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foreach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pr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in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parameters) { </a:t>
            </a:r>
            <a:r>
              <a:rPr lang="fr-FR" sz="1400">
                <a:solidFill>
                  <a:srgbClr val="008000"/>
                </a:solidFill>
                <a:latin typeface="Consolas" pitchFamily="49"/>
              </a:rPr>
              <a:t>// adds all parameters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p = cmd.CreateParameter();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p.ParameterName = pr.Key;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p.Value = pr.Value;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cmd.Parameters.Add(p);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try </a:t>
            </a:r>
            <a:r>
              <a:rPr lang="fr-FR" sz="1400">
                <a:latin typeface="Consolas" pitchFamily="49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</a:t>
            </a:r>
            <a:r>
              <a:rPr lang="fr-FR" sz="1400">
                <a:latin typeface="Consolas" pitchFamily="49"/>
              </a:rPr>
              <a:t>context.Database.Connection.Open();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reader = cmd.ExecuteReader();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do </a:t>
            </a:r>
            <a:r>
              <a:rPr lang="fr-FR" sz="1400">
                <a:latin typeface="Consolas" pitchFamily="49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tb =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49"/>
              </a:rPr>
              <a:t>DataTable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    tb.Load(reader);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    result.Tables.Add(tb);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    }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while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(!reader.IsClosed);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    }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finally 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{ context.Database.Connection.Close();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            </a:t>
            </a:r>
            <a:r>
              <a:rPr lang="fr-FR" sz="1400">
                <a:solidFill>
                  <a:srgbClr val="0000FF"/>
                </a:solidFill>
                <a:latin typeface="Consolas" pitchFamily="49"/>
              </a:rPr>
              <a:t>return</a:t>
            </a:r>
            <a:r>
              <a:rPr lang="fr-FR" sz="1400">
                <a:solidFill>
                  <a:srgbClr val="000000"/>
                </a:solidFill>
                <a:latin typeface="Consolas" pitchFamily="49"/>
              </a:rPr>
              <a:t> result;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7D115A7-8564-4DB2-B1C1-0B0A0040B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D689EE-94ED-44ED-B3F0-E992014C7DD3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962072-B7A1-4427-AF12-87C110DB4A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Requêtes LINQ compilées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EDBC4-8365-475E-93A7-6CECA6E421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400"/>
              <a:t>Depuis le .NET 4.5, les requêtes LINQ sont mises en cache automatiquement. Cependant, on peut toujours utiliser des requêtes </a:t>
            </a:r>
            <a:r>
              <a:rPr lang="fr-FR" sz="2400" b="1"/>
              <a:t>LINQ compilées</a:t>
            </a:r>
            <a:r>
              <a:rPr lang="fr-FR" sz="2400"/>
              <a:t> pour réduire ce coût dans les exécutions ultérieures et les requêtes compilées peuvent être plus efficaces que les requêtes LINQ mises en cache.</a:t>
            </a:r>
          </a:p>
          <a:p>
            <a:pPr lvl="0"/>
            <a:r>
              <a:rPr lang="fr-FR" sz="2000">
                <a:hlinkClick r:id="rId3"/>
              </a:rPr>
              <a:t>https://msdn.microsoft.com/fr-fr/library/bb896297%28v=vs.110%29.aspx</a:t>
            </a:r>
          </a:p>
          <a:p>
            <a:pPr lvl="0">
              <a:spcAft>
                <a:spcPts val="0"/>
              </a:spcAft>
            </a:pPr>
            <a:r>
              <a:rPr lang="fr-FR" sz="2400"/>
              <a:t>Exemple :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static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readonly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Func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&lt;AdventureWorksEntities, 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DateTime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,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Decimal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,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IQueryable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&lt;SalesOrderHeader&gt;&gt;                               s_compiledQuery5 =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CompiledQuery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.Compile&lt;AdventureWorksEntities, 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             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DateTime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,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Decimal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,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             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IQueryable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&lt;SalesOrderHeader&gt;&gt;(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(ctx, orderDate, totalDue) =&gt;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from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product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ctx.SalesOrderHeaders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where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product.OrderDate &gt; orderDate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                &amp;&amp; product.TotalDue &lt; totalDue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orderby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product.OrderDate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select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product);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F6CA565-BE9C-4745-B30D-595A8AB7A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44F3372-69F2-4CC2-B3D9-AE8071AABF2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E51CC0-40FE-49DD-8F57-AECFC106AD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Sauvegarde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45A59-0649-4DBE-A9A2-EC798457AF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fr-FR" sz="2400"/>
              <a:t>Ajout :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blog =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Blog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{ Url = 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"http://www.dawan.fr"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};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context.Blogs.Add(blog);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context.SaveChanges();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endParaRPr lang="fr-FR" sz="140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 sz="2400"/>
              <a:t>Modification :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blog1 = context.Blogs.First();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blog1.Url = 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"http://www.dawan.fr/blog"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context.SaveChanges();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endParaRPr lang="fr-FR" sz="1400">
              <a:solidFill>
                <a:srgbClr val="000000"/>
              </a:solidFill>
              <a:latin typeface="Consolas" pitchFamily="33"/>
            </a:endParaRPr>
          </a:p>
          <a:p>
            <a:pPr lvl="0"/>
            <a:r>
              <a:rPr lang="fr-FR" sz="2400"/>
              <a:t>Suppression : </a:t>
            </a:r>
            <a:r>
              <a:rPr lang="fr-FR" sz="1400">
                <a:latin typeface="Consolas" pitchFamily="49"/>
              </a:rPr>
              <a:t>db.Blogs.Remove(blog);  db.SaveChanges();</a:t>
            </a:r>
          </a:p>
          <a:p>
            <a:pPr lvl="0">
              <a:spcAft>
                <a:spcPts val="0"/>
              </a:spcAft>
            </a:pPr>
            <a:r>
              <a:rPr lang="fr-FR" sz="2400"/>
              <a:t>Supression avec cascade :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blog2 = context.Blogs.Include(b =&gt; b.Posts).First();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context.Blogs.Remove(blog2);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context.SaveChanges();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168636B-8830-4A04-BEEE-AFD7FA0EC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430F31-B1F3-4071-9FB6-5BBE73284CBB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53C7E4-F780-405B-B739-2A6997A8D4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Sauvegarde asynchrone</a:t>
            </a:r>
            <a:br>
              <a:rPr lang="fr-FR"/>
            </a:br>
            <a:r>
              <a:rPr lang="fr-FR"/>
              <a:t>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1E3E1D-3A01-4086-A93A-24BE61C46C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8688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/>
              <a:t>Utilisation des mots-clé async et await et la méthode SaveChangesAsync() :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static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async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Task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PerformMyAsyncDatabaseOperations()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using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db =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())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db.Blogs.Add(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Blog</a:t>
            </a:r>
            <a:r>
              <a:rPr lang="fr-FR" sz="1400"/>
              <a:t> { 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Name = 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"Test Blog #"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+ (db.Blogs.Count() + 1)</a:t>
            </a:r>
            <a:r>
              <a:rPr lang="fr-FR" sz="1400"/>
              <a:t> });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await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db.SaveChangesAsync();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Console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.WriteLine(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"SaveChanges completed."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2B91AF"/>
                </a:solidFill>
                <a:latin typeface="Consolas" pitchFamily="33"/>
              </a:rPr>
              <a:t>                </a:t>
            </a:r>
            <a:br>
              <a:rPr lang="fr-FR" sz="1400">
                <a:solidFill>
                  <a:srgbClr val="2B91AF"/>
                </a:solidFill>
                <a:latin typeface="Consolas" pitchFamily="33"/>
              </a:rPr>
            </a:br>
            <a:r>
              <a:rPr lang="fr-FR" sz="1400">
                <a:solidFill>
                  <a:srgbClr val="2B91AF"/>
                </a:solidFill>
                <a:latin typeface="Consolas" pitchFamily="33"/>
              </a:rPr>
              <a:t>		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blogs =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await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from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db.Blogs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orderby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b.Name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select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b).ToListAsync();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foreach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blog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blogs)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Console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.WriteLine(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 - 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+ blog.Name);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}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endParaRPr lang="fr-FR" sz="140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 sz="2400"/>
              <a:t>Appel : </a:t>
            </a:r>
            <a:br>
              <a:rPr lang="fr-FR" sz="2400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task = PerformMyAsyncDatabaseOperations();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2B91AF"/>
                </a:solidFill>
                <a:latin typeface="Consolas" pitchFamily="33"/>
              </a:rPr>
              <a:t>Console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.WriteLine(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"Autre traitement"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task.Wait();</a:t>
            </a:r>
            <a:br>
              <a:rPr lang="fr-FR" sz="1400"/>
            </a:br>
            <a:endParaRPr lang="fr-FR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2045E52-44A9-4D01-9F55-BE0FF6AEC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0B0497-57BF-4512-B69A-676B3B06181F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F8FCD-974F-4FA6-AE9D-36FC952BA3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Insert/Update/Delete </a:t>
            </a:r>
            <a:br>
              <a:rPr lang="fr-FR"/>
            </a:br>
            <a:r>
              <a:rPr lang="fr-FR"/>
              <a:t>Stored Procedures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AA2EB3-DA65-4159-AD23-E6FFEF9AEF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99559"/>
          </a:xfrm>
        </p:spPr>
        <p:txBody>
          <a:bodyPr/>
          <a:lstStyle/>
          <a:p>
            <a:pPr lvl="0"/>
            <a:r>
              <a:rPr lang="fr-FR" sz="2400"/>
              <a:t>EF configure par défaut les insertions, modifications, suppressions avec un accès directe à la table. Il offre la possibilité de générer des procédures stockées pour ces opérations :</a:t>
            </a:r>
            <a:br>
              <a:rPr lang="fr-FR"/>
            </a:br>
            <a:r>
              <a:rPr lang="fr-FR" sz="2200" b="1">
                <a:solidFill>
                  <a:srgbClr val="006600"/>
                </a:solidFill>
                <a:latin typeface="Consolas" pitchFamily="33"/>
              </a:rPr>
              <a:t>modelBuilder.Entity&lt;Blog&gt;().MapToStoredProcedures();</a:t>
            </a:r>
            <a:br>
              <a:rPr lang="fr-FR" sz="1600">
                <a:solidFill>
                  <a:srgbClr val="000000"/>
                </a:solidFill>
                <a:latin typeface="Consolas" pitchFamily="33"/>
              </a:rPr>
            </a:br>
            <a:r>
              <a:rPr lang="fr-FR" sz="2400">
                <a:solidFill>
                  <a:srgbClr val="000000"/>
                </a:solidFill>
                <a:latin typeface="Arial" pitchFamily="34"/>
              </a:rPr>
              <a:t>Ce code créera : Blog_Insert, Blog_Update and Blog_Delete.</a:t>
            </a:r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</a:rPr>
              <a:t>Les procédures générées seront appelées de façon transparente lors de l'ajout, la modification ou la suppression.</a:t>
            </a:r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</a:rPr>
              <a:t>On peut personnaliser le nom de chaque procédure générée :</a:t>
            </a:r>
            <a:br>
              <a:rPr lang="fr-FR" sz="2400">
                <a:solidFill>
                  <a:srgbClr val="000000"/>
                </a:solidFill>
                <a:latin typeface="Arial" pitchFamily="34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modelBuilder.Entity&lt;</a:t>
            </a:r>
            <a:r>
              <a:rPr lang="fr-FR" sz="1600">
                <a:solidFill>
                  <a:srgbClr val="2B91AF"/>
                </a:solidFill>
                <a:latin typeface="Consolas" pitchFamily="49"/>
              </a:rPr>
              <a:t>Blog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&gt;()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     .MapToStoredProcedures(s =&gt;s.Update(u =&gt; u.HasName(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"modify_blog"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)));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2400">
                <a:solidFill>
                  <a:srgbClr val="000000"/>
                </a:solidFill>
                <a:latin typeface="Arial" pitchFamily="34"/>
              </a:rPr>
              <a:t>Ou :</a:t>
            </a:r>
            <a:br>
              <a:rPr lang="fr-FR" sz="2400">
                <a:solidFill>
                  <a:srgbClr val="000000"/>
                </a:solidFill>
                <a:latin typeface="Arial" pitchFamily="34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modelBuilder.Entity&lt;</a:t>
            </a:r>
            <a:r>
              <a:rPr lang="fr-FR" sz="1600">
                <a:solidFill>
                  <a:srgbClr val="2B91AF"/>
                </a:solidFill>
                <a:latin typeface="Consolas" pitchFamily="49"/>
              </a:rPr>
              <a:t>Blog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&gt;()</a:t>
            </a:r>
            <a:r>
              <a:rPr lang="fr-FR" sz="1600">
                <a:latin typeface="Consolas" pitchFamily="49"/>
              </a:rPr>
              <a:t>.MapToStoredProcedures(  </a:t>
            </a:r>
            <a:br>
              <a:rPr lang="fr-FR" sz="1600">
                <a:latin typeface="Consolas" pitchFamily="49"/>
              </a:rPr>
            </a:br>
            <a:r>
              <a:rPr lang="fr-FR" sz="1600">
                <a:latin typeface="Consolas" pitchFamily="49"/>
              </a:rPr>
              <a:t>             s =&gt; {  </a:t>
            </a:r>
            <a:br>
              <a:rPr lang="fr-FR" sz="1600">
                <a:latin typeface="Consolas" pitchFamily="49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         s.Update(u =&gt; u.HasName(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"modify_blog"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));  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         s.Delete(d =&gt; d.HasName(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"delete_blog"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));  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         s.Insert(i =&gt; i.HasName(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"insert_blog"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));  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1600">
                <a:latin typeface="Consolas" pitchFamily="49"/>
              </a:rPr>
              <a:t>             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92C7CD6-5AC2-4EBD-8A5F-98C751788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8A2A1C-A308-40F6-9A7D-A6D4E490A5DD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809380-97BE-4D09-B75F-7D9D4BB098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Insert/Update/Delete </a:t>
            </a:r>
            <a:br>
              <a:rPr lang="fr-FR"/>
            </a:br>
            <a:r>
              <a:rPr lang="fr-FR"/>
              <a:t>Stored Procedures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452FAB-F18B-4425-9DD2-61D99E4B04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/>
              <a:t>On peut renommer des paramètres :</a:t>
            </a:r>
            <a:br>
              <a:rPr lang="fr-FR" sz="2400"/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modelBuilder.Entity&lt;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Blog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&gt;().MapToStoredProcedures(s =&gt;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s.Update(u =&gt; u.HasName(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"modify_blog"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.Parameter(b =&gt; b.BlogId,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"blog_id"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.Parameter(b =&gt; b.Name,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"blog_name"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.Parameter(b =&gt; b.Url,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"blog_url"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.Delete(d =&gt; d.HasName(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"delete_blog"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.Parameter(b =&gt; b.BlogId,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"blog_id"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.Insert(i =&gt; i.HasName(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"insert_blog"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.Parameter(b =&gt; b.Name,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"blog_name"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.Parameter(b =&gt; b.Url,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"blog_url"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)));</a:t>
            </a:r>
            <a:br>
              <a:rPr lang="fr-FR" sz="1400"/>
            </a:br>
            <a:endParaRPr lang="fr-FR" sz="1400"/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</a:rPr>
              <a:t>On peut changer le nom de la colonne dans le résultat :</a:t>
            </a:r>
            <a:br>
              <a:rPr lang="fr-FR" sz="2400">
                <a:solidFill>
                  <a:srgbClr val="000000"/>
                </a:solidFill>
                <a:latin typeface="Arial" pitchFamily="34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modelBuilder.Entity&lt;</a:t>
            </a:r>
            <a:r>
              <a:rPr lang="fr-FR" sz="1600">
                <a:solidFill>
                  <a:srgbClr val="2B91AF"/>
                </a:solidFill>
                <a:latin typeface="Consolas" pitchFamily="49"/>
              </a:rPr>
              <a:t>Blog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&gt;().MapToStoredProcedures(s =&gt; 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 s.Insert(i =&gt; i.Result(b =&gt; b.BlogId, 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"generated_blog_identity"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)));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720825F-1750-43FC-943F-40868D2DA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CB4D72-515F-4D67-87C0-F97CCEDBDDD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E5C5CA-DA9D-4771-9051-F85511996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Insert/Update/Delete </a:t>
            </a:r>
            <a:br>
              <a:rPr lang="fr-FR"/>
            </a:br>
            <a:r>
              <a:rPr lang="fr-FR"/>
              <a:t>Stored Procedures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8B85B-9089-4318-A014-2B3C6365D2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fr-FR"/>
              <a:t>Procédures stockées pour le many to many :</a:t>
            </a:r>
            <a:br>
              <a:rPr lang="fr-FR"/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modelBuilder.Entity&lt;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Supplier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&gt;()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.HasMany(s =&gt; s.Products)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.WithMany(p =&gt; p.Suppliers)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.MapToStoredProcedures()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.Map(m =&gt; m.ToTable(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"products_suppliers"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  .MapLeftKey(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"supplier_id"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).MapRightKey(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"product_id"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));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endParaRPr lang="fr-FR" sz="140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/>
              <a:t>2 procédures générées :</a:t>
            </a:r>
            <a:br>
              <a:rPr lang="fr-FR"/>
            </a:b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CREATE PROCEDURE [dbo].[SupplierProduct_Insert]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@supplier_id [int], @product_id [int]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AS BEGIN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INSERT [dbo].[products_suppliers]([supplier_id], [product_id])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VALUES (@supplier_id, @product_id)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END</a:t>
            </a:r>
          </a:p>
          <a:p>
            <a:pPr lvl="0">
              <a:spcAft>
                <a:spcPts val="0"/>
              </a:spcAft>
              <a:buNone/>
            </a:pP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   CREATE PROCEDURE [dbo].[SupplierProduct_Delete]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@supplier_id [int], @product_id [int]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AS BEGIN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DELETE [dbo].[products_suppliers]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WHERE (([supplier_id] = @supplier_id) AND ([product_id] = @product_id))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Créer un CRUD pour les produits</a:t>
            </a:r>
          </a:p>
        </p:txBody>
      </p:sp>
    </p:spTree>
    <p:extLst>
      <p:ext uri="{BB962C8B-B14F-4D97-AF65-F5344CB8AC3E}">
        <p14:creationId xmlns:p14="http://schemas.microsoft.com/office/powerpoint/2010/main" val="144191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ABBE282-963D-4CA4-A1B8-36D558888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9DF134-5F60-4888-AAD7-3C196BD87EC9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4CB83F-480D-41D3-8E21-FA786E567D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Interrogation des données</a:t>
            </a:r>
            <a:br>
              <a:rPr lang="fr-FR"/>
            </a:br>
            <a:r>
              <a:rPr lang="fr-FR"/>
              <a:t>LINQ To Entities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FFE043-8A15-430E-BE28-0F3A5A3B76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475999"/>
            <a:ext cx="9360000" cy="5588280"/>
          </a:xfrm>
        </p:spPr>
        <p:txBody>
          <a:bodyPr/>
          <a:lstStyle/>
          <a:p>
            <a:pPr lvl="0"/>
            <a:r>
              <a:rPr lang="fr-FR" sz="2400" dirty="0"/>
              <a:t>Requêtes exécutées uniquement lors de l'accès au résultat ou après un appel explicite à </a:t>
            </a:r>
            <a:r>
              <a:rPr lang="fr-FR" sz="2400" dirty="0" err="1"/>
              <a:t>ToList</a:t>
            </a:r>
            <a:r>
              <a:rPr lang="fr-FR" sz="2400" dirty="0"/>
              <a:t> ou </a:t>
            </a:r>
            <a:r>
              <a:rPr lang="fr-FR" sz="2400" dirty="0" err="1"/>
              <a:t>ToArray</a:t>
            </a:r>
            <a:r>
              <a:rPr lang="fr-FR" sz="2400" dirty="0"/>
              <a:t>.</a:t>
            </a:r>
          </a:p>
          <a:p>
            <a:pPr lvl="0"/>
            <a:r>
              <a:rPr lang="fr-FR" sz="2400" dirty="0"/>
              <a:t>Forme : </a:t>
            </a:r>
            <a:r>
              <a:rPr lang="fr-FR" sz="2400" b="1" dirty="0" err="1"/>
              <a:t>from</a:t>
            </a:r>
            <a:r>
              <a:rPr lang="fr-FR" sz="2400" dirty="0"/>
              <a:t> var1 </a:t>
            </a:r>
            <a:r>
              <a:rPr lang="fr-FR" sz="2400" b="1" dirty="0"/>
              <a:t>in</a:t>
            </a:r>
            <a:r>
              <a:rPr lang="fr-FR" sz="2400" dirty="0"/>
              <a:t> </a:t>
            </a:r>
            <a:r>
              <a:rPr lang="fr-FR" sz="2400" dirty="0" err="1"/>
              <a:t>context.DbSet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b="1" dirty="0" err="1"/>
              <a:t>join</a:t>
            </a:r>
            <a:r>
              <a:rPr lang="fr-FR" sz="2400" b="1" dirty="0"/>
              <a:t> </a:t>
            </a:r>
            <a:r>
              <a:rPr lang="fr-FR" sz="2400" dirty="0"/>
              <a:t>…</a:t>
            </a:r>
            <a:r>
              <a:rPr lang="fr-FR" sz="2400" b="1" dirty="0"/>
              <a:t> on</a:t>
            </a:r>
            <a:r>
              <a:rPr lang="fr-FR" sz="2400" dirty="0"/>
              <a:t> …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b="1" dirty="0" err="1"/>
              <a:t>where</a:t>
            </a:r>
            <a:r>
              <a:rPr lang="fr-FR" sz="2400" dirty="0"/>
              <a:t> … 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b="1" dirty="0" err="1"/>
              <a:t>orderby</a:t>
            </a:r>
            <a:r>
              <a:rPr lang="fr-FR" sz="2400" dirty="0"/>
              <a:t> … </a:t>
            </a:r>
            <a:r>
              <a:rPr lang="fr-FR" sz="2400" dirty="0" err="1"/>
              <a:t>ascending|descending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b="1" dirty="0"/>
              <a:t>select</a:t>
            </a:r>
            <a:r>
              <a:rPr lang="fr-FR" sz="2400" dirty="0"/>
              <a:t> var1</a:t>
            </a:r>
          </a:p>
          <a:p>
            <a:pPr lvl="0"/>
            <a:r>
              <a:rPr lang="fr-FR" sz="2400" b="1" dirty="0"/>
              <a:t>Désactiver la mise en cache :</a:t>
            </a:r>
            <a:r>
              <a:rPr lang="fr-FR" sz="2400" dirty="0"/>
              <a:t> </a:t>
            </a:r>
            <a:r>
              <a:rPr lang="fr-FR" sz="2400" dirty="0" err="1"/>
              <a:t>AsNoTracking</a:t>
            </a:r>
            <a:r>
              <a:rPr lang="fr-FR" sz="2400" dirty="0"/>
              <a:t>()</a:t>
            </a:r>
          </a:p>
          <a:p>
            <a:pPr lvl="0"/>
            <a:r>
              <a:rPr lang="fr-FR" sz="2400" b="1" dirty="0"/>
              <a:t>Références :</a:t>
            </a:r>
          </a:p>
          <a:p>
            <a:pPr lvl="0"/>
            <a:r>
              <a:rPr lang="fr-FR" sz="2200" dirty="0">
                <a:hlinkClick r:id="rId3"/>
              </a:rPr>
              <a:t>https://msdn.microsoft.com/en-us/library/gg509017.aspx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>
                <a:hlinkClick r:id="rId4"/>
              </a:rPr>
              <a:t>https://msdn.microsoft.com/fr-fr/library/bb397906.aspx</a:t>
            </a:r>
          </a:p>
          <a:p>
            <a:pPr lvl="0"/>
            <a:r>
              <a:rPr lang="fr-FR" sz="2200" dirty="0">
                <a:hlinkClick r:id="rId5"/>
              </a:rPr>
              <a:t>https://msdn.microsoft.com/fr-fr/library/bb399367%28v=vs.100%29.aspx</a:t>
            </a:r>
            <a:br>
              <a:rPr lang="fr-FR" dirty="0"/>
            </a:br>
            <a:r>
              <a:rPr lang="fr-FR" sz="2200" dirty="0">
                <a:hlinkClick r:id="rId6"/>
              </a:rPr>
              <a:t>https://msdn.microsoft.com/fr-fr/library/dd456828%28v=vs.110%29.aspx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3F83C0B-6762-4EC1-8E57-D3269BA65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F84E56-38DC-4956-9C3E-58C3BA16D64C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BA596-9F33-46B1-91FB-352876FB7A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Interrogation des données</a:t>
            </a:r>
            <a:br>
              <a:rPr lang="fr-FR"/>
            </a:br>
            <a:r>
              <a:rPr lang="fr-FR"/>
              <a:t>LINQ To Entities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50843-0FA3-46D8-89BD-8E8A155AEF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Problèmes connus dans LINQ to Entities et éléments à prendre en considération :</a:t>
            </a:r>
          </a:p>
          <a:p>
            <a:pPr lvl="0"/>
            <a:r>
              <a:rPr lang="fr-FR" sz="2200">
                <a:hlinkClick r:id="rId3"/>
              </a:rPr>
              <a:t>https://msdn.microsoft.com/fr-fr/library/bb896317%28v=vs.110%29.aspx</a:t>
            </a:r>
          </a:p>
          <a:p>
            <a:pPr lvl="0"/>
            <a:endParaRPr lang="fr-FR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_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Personnalisé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StarSymbol</vt:lpstr>
      <vt:lpstr>Times New Roman</vt:lpstr>
      <vt:lpstr>Trebuchet MS</vt:lpstr>
      <vt:lpstr>presentation_dawan</vt:lpstr>
      <vt:lpstr>presentation_dawan__</vt:lpstr>
      <vt:lpstr>Présentation PowerPoint</vt:lpstr>
      <vt:lpstr>Sauvegarde de données</vt:lpstr>
      <vt:lpstr>Sauvegarde asynchrone de données</vt:lpstr>
      <vt:lpstr>Insert/Update/Delete  Stored Procedures</vt:lpstr>
      <vt:lpstr>Insert/Update/Delete  Stored Procedures (2)</vt:lpstr>
      <vt:lpstr>Insert/Update/Delete  Stored Procedures (3)</vt:lpstr>
      <vt:lpstr>Atelier</vt:lpstr>
      <vt:lpstr>Interrogation des données LINQ To Entities</vt:lpstr>
      <vt:lpstr>Interrogation des données LINQ To Entities (2)</vt:lpstr>
      <vt:lpstr>Atelier</vt:lpstr>
      <vt:lpstr>Requêtes SQL natives</vt:lpstr>
      <vt:lpstr>Atelier</vt:lpstr>
      <vt:lpstr>Requêtes SQL natives (2)</vt:lpstr>
      <vt:lpstr>Requêtes SQL natives (3) Retour d'un DataSet</vt:lpstr>
      <vt:lpstr>Requêtes LINQ compilées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342</cp:revision>
  <cp:lastPrinted>2018-06-26T09:19:14Z</cp:lastPrinted>
  <dcterms:created xsi:type="dcterms:W3CDTF">2010-05-04T20:10:14Z</dcterms:created>
  <dcterms:modified xsi:type="dcterms:W3CDTF">2019-01-28T16:12:14Z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