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319" r:id="rId3"/>
    <p:sldId id="320" r:id="rId4"/>
    <p:sldId id="321" r:id="rId5"/>
    <p:sldId id="322" r:id="rId6"/>
    <p:sldId id="323" r:id="rId7"/>
    <p:sldId id="324" r:id="rId8"/>
    <p:sldId id="325" r:id="rId9"/>
    <p:sldId id="284" r:id="rId10"/>
    <p:sldId id="326" r:id="rId11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8C7704F-DC03-4968-8114-9B75BBE0486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8E867B-0843-45D3-BCCA-1DBD9C46869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t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C4F2D0C-2BE7-457E-9DBA-5C8B6F0F069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570AF2-C5E6-422E-8A87-9744757E740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BAF73EF-75F0-4ABA-A997-50FA2E4F1EC0}" type="slidenum">
              <a:t>‹N°›</a:t>
            </a:fld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5883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99DCB5E-8731-4884-BA5F-C8C088A6C4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3130A31-5602-4D9A-AA4A-4E3E42B80BE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5549CDDD-4635-404D-A38C-8585F9B1CFF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04F252-54CF-4F93-A808-AA8A5FD4E0D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A4A5F7-C61B-4F06-B213-7731C96C79C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D649B2-9027-402B-9083-B2F6048ED5C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EEB4DEE4-B231-40A3-8B8E-7B052F127C6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618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527104-4E5E-459E-BA92-7C148E478F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9B45006-B9E5-442C-B124-F10816657DA2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2C10276-8005-4845-95E2-E274ECC42A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D0B7F47-2BE1-402C-8482-C5EB79778A4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 sz="281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AEDC4C-B638-444B-A04D-864EC1CC40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299EE1A-8D65-49F7-8C98-3514CFF61AAB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66578B0-C76D-4243-BC21-5BAA3E9E543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166907F-C2C4-4ACB-A31B-022701A694A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72AC1A-A9CD-4F0B-ACE1-96A32CBED62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A5D764C-2F86-4994-AFE7-45632845C90D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348F873-AC83-4100-B276-326473CBB6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AC33BA2-757D-4202-8ADF-AD5EB82E3AA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0D6603-C13D-4BAA-B4A1-BD0DF2E41E3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DF9441A-30B1-4018-A93F-BB048F1257F5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89D8823-5D53-4071-82B0-AE71A984A1F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1776D55-5B4C-48D1-87BD-47077C3019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2E6E43-AD7F-4CBA-8A92-AF47754B78D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6C850C3-7F5C-4DE3-9588-76C0EB8B749D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9782DB-6DF3-43D0-AF05-239F714F013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083CD5E-E0C0-4204-BBF1-4C85CC488BF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A82D48-40DD-42CD-8A13-6D617C05F04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5E9AF8F-DEFA-4960-97C6-C34837F86F70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F39BD0A-6FC1-47A8-9816-AD31B75D47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8DB4C63-B289-41D4-9036-4372A0D28EA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9EA74B-D945-4614-98D5-1C5D279811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F124835-D22B-4CB2-A01D-A8E251C79008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0636CE9-6593-4AB8-81E9-0F43332097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A74576A-D620-448A-93D6-7818CA8866B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566480-2D7D-4A15-A59C-92112E8110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837CF21-FDB0-44E3-95A5-8F2ADADA901E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0C60DD2-0D19-408F-B6C5-FC91D32541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E2F20FD-89A3-4E45-BAAC-8556269BAE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555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857C67-4492-4A5D-9C8F-A9EB1187E51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89AA508-1A53-4D04-B4EF-C03EE5593902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6702DB7-1314-41E4-92F4-5910CC7712C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C91B75E-8667-42CC-8FDA-545AD837C73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69336-646F-4C65-ADF4-E43B02BDD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F7022D-46F2-4FDB-A7AB-6194C3F9C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0C307D-B23C-4782-B319-02C4A382DA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625F5CD-A490-439B-8919-7F1673D8334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25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19634-D86F-4AD4-B1C8-CCBCEAAC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A0B7E3-4956-40B0-89F2-057D96411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5C2882-2854-45F4-BB08-1174A3DE07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9483B69-25DA-4E1B-A528-721F6E01FC3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85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D86E54A-3C21-4DD3-B199-4CFD6896F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8E9324-FEC1-4CFC-9CED-6A1669CF6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340167-8033-4FD9-AC3A-0335BF3921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1EEB628-95A1-4581-A98B-7C0DC03F54B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61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7A1A8-7EFA-49F5-9750-BB8A9DDE4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56DD0B-8242-4679-A46D-DBFAD9F60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7D9568-0B6A-46D9-861B-4E26AD65FE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618451-5FA8-435D-9FBC-8C033F0E7B6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458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D25087-C2DA-480E-A9F8-37E560C5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44F210-7761-4644-AFAE-3A3169196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C6F586-E430-46AF-962F-2FD85CBFC1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4106926-855C-4E1C-9CC7-FDAA93F50A6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476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547AA2-7316-4BFD-BBEC-1737207F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31D416-8D17-4737-B745-FADE3672A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EAD0FE-DE92-4AC0-ACC1-2692344246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F178C-6AF8-45C9-832F-EB00A3840D1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01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14ECD5-44BB-4264-A130-32F4B263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3F9D1A-8029-4E82-A5D9-2746CA362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4C8531-D0C6-4778-849E-DC4E2290E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9CAC1C-3C34-4671-9305-4838B2CBC8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9A5AB32-DD50-41C2-96E3-056ACCF1589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427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E13304-75AB-44B5-B6E8-62CE87624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2DF088-E97E-4A08-9D59-A224A4AA8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73CEDE-DA50-4997-8C02-C49495934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00C1525-6911-405A-BB0A-F02CF6A21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B3C00F9-5910-41AB-85E8-471E33F43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37ECF7-E985-4668-873D-1861398F2C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A513987-4CB9-4E77-BFAD-1D31B47D83D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021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B30ED5-2102-43A9-A2BE-783BD08D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0CB3D34-4663-4486-BBCD-981E299532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79BBA75-5B8D-4178-A04B-7A360B39A07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286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E52E676-E534-4BD6-A98F-8D4029DC27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4655845-4100-4CE4-A41B-91DA9C1D90B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329561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0CF255-16D7-4FF8-B62D-BC69A0C1E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E15FE-7685-49E1-8A48-ED6C554AF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FDC463-21EA-4C90-A703-03405C852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6640F9-F9E5-4A7A-95A4-290DBC6D6B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F06FC84-5A5C-42CD-87D3-EFD393EE5F8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98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2B7298-9046-4C0C-9DC9-7E3F4B03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906290-8411-4100-8C8C-99250BC68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A20103-D4B1-46F6-80A8-8E53A9ED74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1319298-E3D3-4854-A92A-C266505B83E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054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100BFD-F68B-4234-814F-2B09955B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8B94A87-DFED-4AC6-8F14-9C09A1551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A51C09-8590-4C1F-8CFE-7997A3C7F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587986-0A51-49CD-A414-54AEA2097B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0010897-3DDF-47AF-B4B3-E8DF7A8CACC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4320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36AEE-4540-46A0-B7C1-DE143FB8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EEC0BB-297B-43DA-8454-F71C8C41F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8E6616-C8A9-4FAB-BA70-17CA10023B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DF83A2E-ECBA-4106-B2C8-402CE5D73F2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0818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4344044-9052-4E60-B9AC-9E8040E0D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59E079-0330-488E-8091-C5C472D45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ED7F3B-056C-4CF2-84B0-F5E806DDAD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B2E6780-A996-419C-8793-FAFD8CD279A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2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58316-337F-42C3-BE01-31E26A66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9F5891-056F-468B-BB38-AF091F7D9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1D3DAD-0D87-4F62-A689-274D464485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0728DBA-ED75-4337-A7C5-CD218A17DCA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79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64390-EF57-4B56-A66D-9D0D15119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8B890C-A5CC-47A8-AC90-1C0E1BDE9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C7114A-C174-4E9B-B1D9-EF6ED0B6F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4CE543-3EC7-4F8F-A5CA-3E0A4A7761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A40EBE4-5CC3-425B-8305-44781F0DA7F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15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075480-F131-4DEA-B124-62ACB223E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D0748B-9FB5-4132-AE9D-E4B0379E9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EDE662-47C9-42D4-984D-6A5B855A7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E8DB6F-98A3-45A1-A3AC-2C12AEF0F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29D2CE-2F6A-4397-88E8-1BC76997C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C696CC-0517-4286-B78B-18F25176D5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07722B8-4A7F-4DEE-AF68-DF7D1F3B93E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17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CC2D7-62C8-46E3-9119-93EADFF6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C50E84D-B08A-453C-A0A8-48C5773F76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E56BC8C-FAD9-4EBC-9ED7-305750B2B75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63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93DA16-6040-4C06-AE56-D934961110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8A8A69-EEEE-4415-9819-CCCF16D5949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96210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847A56-7E60-495E-AC45-CB82D89D1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17BA73-C518-4480-B71C-505BF31D7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4B88D4-7278-4DD4-A7A5-0075B1606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C9EF7E-4B22-4048-9F91-105A435CFB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7A7FD66-2626-4083-A822-A00F44A25CF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3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47AB2-02E0-4007-9904-A5E7699C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830FD96-E235-43C1-9D13-4EE3AB3CF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6839E0-CCBA-49D6-A767-CD330C212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018853-F76C-49C7-9F59-D118CCBC8A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4945E1F-A37E-431E-B029-5789C7616EA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19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561B009-AE87-4847-B7CF-9D5E9AB8E6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BBE4E5-D01F-4160-8FE7-8C86F102B2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07AF00-D63D-45CF-B5C0-D7A6ABAEDD2D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854F69-12E9-4449-8DEF-2ED522F8395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98B4D5E4-F7F3-4A3B-922A-A242F048FBAE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AAFCD10F-234D-493B-BBCB-9B4B25244720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B4C3A4-1612-48C8-8BD1-B5AD2FE5BB98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hangingPunct="0"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hangingPunct="0"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E25763B-3D86-42F9-9D2F-907AD87F53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FC64B7-CC53-473E-8043-034B39CCDE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27729-BCD6-4736-AFEA-EECB867468AA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09A17F-109F-4F7B-BFDF-919A64B6FAE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E60DDBF8-304B-4D2D-830B-AD1179C351F9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08A1454A-23C3-44D9-8729-685839EF93BB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BCCF664-FC1D-4D9B-9A7C-014B10BD9A1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hangingPunct="0"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hangingPunct="0"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41B60472-C8AD-47AA-A41A-E08ADEBC51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D8BD606-D9B0-497E-BFA6-634F30747439}" type="slidenum">
              <a:t>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62BFCB1-5422-4FEC-9E1C-BED9E7824B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6EA1E6-C807-439C-9389-9E96ACFD3B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/>
          <a:p>
            <a:pPr lvl="0">
              <a:buNone/>
            </a:pPr>
            <a:endParaRPr lang="fr-FR" sz="6000">
              <a:latin typeface="Trebuchet MS" pitchFamily="34"/>
            </a:endParaRPr>
          </a:p>
          <a:p>
            <a:pPr lvl="0" algn="ctr">
              <a:buNone/>
            </a:pPr>
            <a:r>
              <a:rPr lang="fr-FR" sz="6000">
                <a:latin typeface="Trebuchet MS" pitchFamily="34"/>
              </a:rPr>
              <a:t>Migrations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FB57044-3176-40E5-901C-3B9C202C80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01DA4A8-CEDF-4FF6-B445-0339B824A83D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E2856C4-0981-4F96-907E-137EF175E51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Activation des migrations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B15FCA-0010-456B-9B8E-4C997211CC3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141160"/>
          </a:xfrm>
        </p:spPr>
        <p:txBody>
          <a:bodyPr/>
          <a:lstStyle/>
          <a:p>
            <a:pPr lvl="0"/>
            <a:r>
              <a:rPr lang="fr-FR" sz="2400"/>
              <a:t>Les migrations permettent de mettre à jour la structure de la Bdd après des changements sur le modèle.</a:t>
            </a:r>
          </a:p>
          <a:p>
            <a:pPr lvl="0"/>
            <a:r>
              <a:rPr lang="fr-FR" sz="2400"/>
              <a:t>Activation : </a:t>
            </a:r>
            <a:r>
              <a:rPr lang="fr-FR" sz="2400" b="1"/>
              <a:t>Enable-Migrations [context]</a:t>
            </a:r>
            <a:br>
              <a:rPr lang="fr-FR" sz="2400" b="1"/>
            </a:br>
            <a:r>
              <a:rPr lang="fr-FR" sz="2400"/>
              <a:t>Un dossier « Migrations » est créé contenant 2 fichiers :</a:t>
            </a:r>
            <a:r>
              <a:rPr lang="fr-FR" sz="2400" b="1"/>
              <a:t>   </a:t>
            </a:r>
            <a:r>
              <a:rPr lang="fr-FR" sz="2400"/>
              <a:t> </a:t>
            </a:r>
            <a:br>
              <a:rPr lang="fr-FR" sz="2400"/>
            </a:br>
            <a:r>
              <a:rPr lang="fr-FR" sz="2400"/>
              <a:t>- Configuration : configuration du comportement de Migrations.</a:t>
            </a:r>
            <a:br>
              <a:rPr lang="fr-FR" sz="2400"/>
            </a:br>
            <a:br>
              <a:rPr lang="fr-FR" sz="2400"/>
            </a:br>
            <a:r>
              <a:rPr lang="fr-FR" sz="2400"/>
              <a:t>- Une migration « InitialCreate ». </a:t>
            </a:r>
            <a:br>
              <a:rPr lang="fr-FR" sz="2400"/>
            </a:br>
            <a:r>
              <a:rPr lang="fr-FR" sz="2400"/>
              <a:t>Le nom de fichier contient un horodateur pour faciliter le tri.</a:t>
            </a:r>
            <a:br>
              <a:rPr lang="fr-FR" sz="2400"/>
            </a:br>
            <a:r>
              <a:rPr lang="fr-FR" sz="2400"/>
              <a:t>Si la base de données n'a pas été créée, cette migration InitialCreate n'est pas ajoutée au projet. </a:t>
            </a:r>
            <a:br>
              <a:rPr lang="fr-FR" sz="2400"/>
            </a:br>
            <a:r>
              <a:rPr lang="fr-FR" sz="2400"/>
              <a:t>En revanche, la première fois que vous appelez Migration, le code pour créer ces tables est créé à l'aide du modèle de génération automatique dans une nouvelle migration.</a:t>
            </a:r>
          </a:p>
          <a:p>
            <a:pPr lvl="0"/>
            <a:r>
              <a:rPr lang="fr-FR" sz="2400"/>
              <a:t>Aide : </a:t>
            </a:r>
            <a:r>
              <a:rPr lang="fr-FR" sz="2400">
                <a:solidFill>
                  <a:srgbClr val="000000"/>
                </a:solidFill>
                <a:latin typeface="Arial" pitchFamily="34"/>
              </a:rPr>
              <a:t>get-help commande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7A2B0A6F-95CE-4B12-8A03-6E58BC16BA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1F85474-1169-4AE2-B228-A174B7BE6015}" type="slidenum">
              <a:t>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079A76-5174-4CC2-AEDB-478BAF24E2B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01160"/>
            <a:ext cx="8460000" cy="1418039"/>
          </a:xfrm>
        </p:spPr>
        <p:txBody>
          <a:bodyPr/>
          <a:lstStyle/>
          <a:p>
            <a:pPr lvl="0"/>
            <a:r>
              <a:rPr lang="fr-FR"/>
              <a:t>Génération et exécution </a:t>
            </a:r>
            <a:br>
              <a:rPr lang="fr-FR"/>
            </a:br>
            <a:r>
              <a:rPr lang="fr-FR"/>
              <a:t>de migrations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D44670-1117-48AA-846E-C42D3B2AF64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 sz="2400" b="1"/>
              <a:t>Add-Migration</a:t>
            </a:r>
            <a:r>
              <a:rPr lang="fr-FR" sz="2400"/>
              <a:t> NomMigration : génère un modèle automatique de la migration suivante en fonction des modifications apportées à votre modèle depuis la création de la dernière migration.</a:t>
            </a:r>
          </a:p>
          <a:p>
            <a:pPr lvl="0"/>
            <a:r>
              <a:rPr lang="fr-FR" sz="2400"/>
              <a:t>On peut personnaliser le code généré pour y ajouter des champs, des index, des procédures,...</a:t>
            </a:r>
          </a:p>
          <a:p>
            <a:pPr lvl="0"/>
            <a:r>
              <a:rPr lang="fr-FR" sz="2400" b="1"/>
              <a:t>Update-Database [-Verbose]</a:t>
            </a:r>
            <a:r>
              <a:rPr lang="fr-FR" sz="2400"/>
              <a:t> : applique les migrations en attente à la base de données</a:t>
            </a:r>
            <a:br>
              <a:rPr lang="fr-FR" sz="2400"/>
            </a:br>
            <a:r>
              <a:rPr lang="fr-FR" sz="2400"/>
              <a:t>(mise à niveau vers la migration la plus récente).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0E910A23-4564-4910-A4C1-D1C7718719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519F57-A136-41B7-8575-90E5EC18C87B}" type="slidenum"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FE14CF-582E-4C56-BEDE-15091FAD421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01160"/>
            <a:ext cx="8460000" cy="1418039"/>
          </a:xfrm>
        </p:spPr>
        <p:txBody>
          <a:bodyPr/>
          <a:lstStyle/>
          <a:p>
            <a:pPr lvl="0"/>
            <a:r>
              <a:rPr lang="fr-FR"/>
              <a:t>Migrations</a:t>
            </a:r>
            <a:br>
              <a:rPr lang="fr-FR"/>
            </a:br>
            <a:r>
              <a:rPr lang="fr-FR"/>
              <a:t>Déplacement de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DA4DE8-7800-4AC6-A144-C606D864B6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fr-FR"/>
              <a:t>On peut définir des requêtes SQL personnalisées :</a:t>
            </a:r>
            <a:br>
              <a:rPr lang="fr-FR"/>
            </a:br>
            <a:br>
              <a:rPr lang="fr-FR"/>
            </a:br>
            <a:r>
              <a:rPr lang="fr-FR" sz="1600">
                <a:solidFill>
                  <a:srgbClr val="0000FF"/>
                </a:solidFill>
                <a:latin typeface="Consolas" pitchFamily="49"/>
              </a:rPr>
              <a:t>public</a:t>
            </a:r>
            <a:r>
              <a:rPr lang="fr-FR" sz="1600">
                <a:solidFill>
                  <a:srgbClr val="000000"/>
                </a:solidFill>
                <a:latin typeface="Consolas" pitchFamily="49"/>
              </a:rPr>
              <a:t> </a:t>
            </a:r>
            <a:r>
              <a:rPr lang="fr-FR" sz="1600">
                <a:solidFill>
                  <a:srgbClr val="0000FF"/>
                </a:solidFill>
                <a:latin typeface="Consolas" pitchFamily="49"/>
              </a:rPr>
              <a:t>partial</a:t>
            </a:r>
            <a:r>
              <a:rPr lang="fr-FR" sz="1600">
                <a:solidFill>
                  <a:srgbClr val="000000"/>
                </a:solidFill>
                <a:latin typeface="Consolas" pitchFamily="49"/>
              </a:rPr>
              <a:t> </a:t>
            </a:r>
            <a:r>
              <a:rPr lang="fr-FR" sz="1600">
                <a:solidFill>
                  <a:srgbClr val="0000FF"/>
                </a:solidFill>
                <a:latin typeface="Consolas" pitchFamily="49"/>
              </a:rPr>
              <a:t>class</a:t>
            </a:r>
            <a:r>
              <a:rPr lang="fr-FR" sz="1600">
                <a:solidFill>
                  <a:srgbClr val="000000"/>
                </a:solidFill>
                <a:latin typeface="Consolas" pitchFamily="49"/>
              </a:rPr>
              <a:t> </a:t>
            </a:r>
            <a:r>
              <a:rPr lang="fr-FR" sz="1600">
                <a:solidFill>
                  <a:srgbClr val="2B91AF"/>
                </a:solidFill>
                <a:latin typeface="Consolas" pitchFamily="49"/>
              </a:rPr>
              <a:t>AddPostAbstract</a:t>
            </a:r>
            <a:r>
              <a:rPr lang="fr-FR" sz="1600">
                <a:solidFill>
                  <a:srgbClr val="000000"/>
                </a:solidFill>
                <a:latin typeface="Consolas" pitchFamily="49"/>
              </a:rPr>
              <a:t> : DbMigration</a:t>
            </a:r>
          </a:p>
          <a:p>
            <a:pPr lvl="0">
              <a:spcAft>
                <a:spcPts val="0"/>
              </a:spcAft>
              <a:buNone/>
            </a:pPr>
            <a:r>
              <a:rPr lang="fr-FR" sz="1600">
                <a:solidFill>
                  <a:srgbClr val="000000"/>
                </a:solidFill>
                <a:latin typeface="Consolas" pitchFamily="49"/>
              </a:rPr>
              <a:t>    {</a:t>
            </a:r>
          </a:p>
          <a:p>
            <a:pPr lvl="0">
              <a:spcAft>
                <a:spcPts val="0"/>
              </a:spcAft>
              <a:buNone/>
            </a:pPr>
            <a:r>
              <a:rPr lang="fr-FR" sz="1600">
                <a:solidFill>
                  <a:srgbClr val="000000"/>
                </a:solidFill>
                <a:latin typeface="Consolas" pitchFamily="49"/>
              </a:rPr>
              <a:t>      </a:t>
            </a:r>
            <a:r>
              <a:rPr lang="fr-FR" sz="1600">
                <a:solidFill>
                  <a:srgbClr val="0000FF"/>
                </a:solidFill>
                <a:latin typeface="Consolas" pitchFamily="49"/>
              </a:rPr>
              <a:t>public</a:t>
            </a:r>
            <a:r>
              <a:rPr lang="fr-FR" sz="1600">
                <a:solidFill>
                  <a:srgbClr val="000000"/>
                </a:solidFill>
                <a:latin typeface="Consolas" pitchFamily="49"/>
              </a:rPr>
              <a:t> </a:t>
            </a:r>
            <a:r>
              <a:rPr lang="fr-FR" sz="1600">
                <a:solidFill>
                  <a:srgbClr val="0000FF"/>
                </a:solidFill>
                <a:latin typeface="Consolas" pitchFamily="49"/>
              </a:rPr>
              <a:t>override</a:t>
            </a:r>
            <a:r>
              <a:rPr lang="fr-FR" sz="1600">
                <a:solidFill>
                  <a:srgbClr val="000000"/>
                </a:solidFill>
                <a:latin typeface="Consolas" pitchFamily="49"/>
              </a:rPr>
              <a:t> </a:t>
            </a:r>
            <a:r>
              <a:rPr lang="fr-FR" sz="1600">
                <a:solidFill>
                  <a:srgbClr val="0000FF"/>
                </a:solidFill>
                <a:latin typeface="Consolas" pitchFamily="49"/>
              </a:rPr>
              <a:t>void</a:t>
            </a:r>
            <a:r>
              <a:rPr lang="fr-FR" sz="1600">
                <a:solidFill>
                  <a:srgbClr val="000000"/>
                </a:solidFill>
                <a:latin typeface="Consolas" pitchFamily="49"/>
              </a:rPr>
              <a:t> Up()</a:t>
            </a:r>
          </a:p>
          <a:p>
            <a:pPr lvl="0">
              <a:spcAft>
                <a:spcPts val="0"/>
              </a:spcAft>
              <a:buNone/>
            </a:pPr>
            <a:r>
              <a:rPr lang="fr-FR" sz="1600">
                <a:solidFill>
                  <a:srgbClr val="000000"/>
                </a:solidFill>
                <a:latin typeface="Consolas" pitchFamily="49"/>
              </a:rPr>
              <a:t>      {</a:t>
            </a:r>
          </a:p>
          <a:p>
            <a:pPr lvl="0">
              <a:spcAft>
                <a:spcPts val="0"/>
              </a:spcAft>
              <a:buNone/>
            </a:pPr>
            <a:r>
              <a:rPr lang="fr-FR" sz="1600">
                <a:solidFill>
                  <a:srgbClr val="000000"/>
                </a:solidFill>
                <a:latin typeface="Consolas" pitchFamily="49"/>
              </a:rPr>
              <a:t>       AddColumn(</a:t>
            </a:r>
            <a:r>
              <a:rPr lang="fr-FR" sz="1600">
                <a:solidFill>
                  <a:srgbClr val="A31515"/>
                </a:solidFill>
                <a:latin typeface="Consolas" pitchFamily="49"/>
              </a:rPr>
              <a:t>"Posts"</a:t>
            </a:r>
            <a:r>
              <a:rPr lang="fr-FR" sz="1600">
                <a:solidFill>
                  <a:srgbClr val="000000"/>
                </a:solidFill>
                <a:latin typeface="Consolas" pitchFamily="49"/>
              </a:rPr>
              <a:t>, </a:t>
            </a:r>
            <a:r>
              <a:rPr lang="fr-FR" sz="1600">
                <a:solidFill>
                  <a:srgbClr val="A31515"/>
                </a:solidFill>
                <a:latin typeface="Consolas" pitchFamily="49"/>
              </a:rPr>
              <a:t>"Abstract"</a:t>
            </a:r>
            <a:r>
              <a:rPr lang="fr-FR" sz="1600">
                <a:solidFill>
                  <a:srgbClr val="000000"/>
                </a:solidFill>
                <a:latin typeface="Consolas" pitchFamily="49"/>
              </a:rPr>
              <a:t>, c =&gt; c.String());</a:t>
            </a:r>
            <a:br>
              <a:rPr lang="fr-FR" sz="1600">
                <a:solidFill>
                  <a:srgbClr val="000000"/>
                </a:solidFill>
                <a:latin typeface="Consolas" pitchFamily="49"/>
              </a:rPr>
            </a:br>
            <a:r>
              <a:rPr lang="fr-FR" sz="1600">
                <a:solidFill>
                  <a:srgbClr val="000000"/>
                </a:solidFill>
                <a:latin typeface="Consolas" pitchFamily="49"/>
              </a:rPr>
              <a:t>       Sql(</a:t>
            </a:r>
            <a:r>
              <a:rPr lang="fr-FR" sz="1600">
                <a:solidFill>
                  <a:srgbClr val="A31515"/>
                </a:solidFill>
                <a:latin typeface="Consolas" pitchFamily="49"/>
              </a:rPr>
              <a:t>"UPDATE Posts SET Abstract = LEFT(Content, 100) WHERE Abstract IS NULL"</a:t>
            </a:r>
            <a:r>
              <a:rPr lang="fr-FR" sz="1600">
                <a:solidFill>
                  <a:srgbClr val="000000"/>
                </a:solidFill>
                <a:latin typeface="Consolas" pitchFamily="49"/>
              </a:rPr>
              <a:t>);</a:t>
            </a:r>
          </a:p>
          <a:p>
            <a:pPr lvl="0">
              <a:spcAft>
                <a:spcPts val="0"/>
              </a:spcAft>
              <a:buNone/>
            </a:pPr>
            <a:r>
              <a:rPr lang="fr-FR" sz="1600">
                <a:solidFill>
                  <a:srgbClr val="000000"/>
                </a:solidFill>
                <a:latin typeface="Consolas" pitchFamily="49"/>
              </a:rPr>
              <a:t>      }</a:t>
            </a:r>
          </a:p>
          <a:p>
            <a:pPr lvl="0">
              <a:spcAft>
                <a:spcPts val="0"/>
              </a:spcAft>
              <a:buNone/>
            </a:pPr>
            <a:endParaRPr lang="fr-FR" sz="1600">
              <a:solidFill>
                <a:srgbClr val="000000"/>
              </a:solidFill>
              <a:latin typeface="Consolas" pitchFamily="49"/>
            </a:endParaRPr>
          </a:p>
          <a:p>
            <a:pPr lvl="0">
              <a:spcAft>
                <a:spcPts val="0"/>
              </a:spcAft>
              <a:buNone/>
            </a:pPr>
            <a:r>
              <a:rPr lang="fr-FR" sz="1600">
                <a:solidFill>
                  <a:srgbClr val="000000"/>
                </a:solidFill>
                <a:latin typeface="Consolas" pitchFamily="49"/>
              </a:rPr>
              <a:t>      </a:t>
            </a:r>
            <a:r>
              <a:rPr lang="fr-FR" sz="1600">
                <a:solidFill>
                  <a:srgbClr val="0000FF"/>
                </a:solidFill>
                <a:latin typeface="Consolas" pitchFamily="49"/>
              </a:rPr>
              <a:t>public</a:t>
            </a:r>
            <a:r>
              <a:rPr lang="fr-FR" sz="1600">
                <a:solidFill>
                  <a:srgbClr val="000000"/>
                </a:solidFill>
                <a:latin typeface="Consolas" pitchFamily="49"/>
              </a:rPr>
              <a:t> </a:t>
            </a:r>
            <a:r>
              <a:rPr lang="fr-FR" sz="1600">
                <a:solidFill>
                  <a:srgbClr val="0000FF"/>
                </a:solidFill>
                <a:latin typeface="Consolas" pitchFamily="49"/>
              </a:rPr>
              <a:t>override</a:t>
            </a:r>
            <a:r>
              <a:rPr lang="fr-FR" sz="1600">
                <a:solidFill>
                  <a:srgbClr val="000000"/>
                </a:solidFill>
                <a:latin typeface="Consolas" pitchFamily="49"/>
              </a:rPr>
              <a:t> </a:t>
            </a:r>
            <a:r>
              <a:rPr lang="fr-FR" sz="1600">
                <a:solidFill>
                  <a:srgbClr val="0000FF"/>
                </a:solidFill>
                <a:latin typeface="Consolas" pitchFamily="49"/>
              </a:rPr>
              <a:t>void</a:t>
            </a:r>
            <a:r>
              <a:rPr lang="fr-FR" sz="1600">
                <a:solidFill>
                  <a:srgbClr val="000000"/>
                </a:solidFill>
                <a:latin typeface="Consolas" pitchFamily="49"/>
              </a:rPr>
              <a:t> Down()</a:t>
            </a:r>
          </a:p>
          <a:p>
            <a:pPr lvl="0">
              <a:spcAft>
                <a:spcPts val="0"/>
              </a:spcAft>
              <a:buNone/>
            </a:pPr>
            <a:r>
              <a:rPr lang="fr-FR" sz="1600">
                <a:solidFill>
                  <a:srgbClr val="000000"/>
                </a:solidFill>
                <a:latin typeface="Consolas" pitchFamily="49"/>
              </a:rPr>
              <a:t>      {</a:t>
            </a:r>
          </a:p>
          <a:p>
            <a:pPr lvl="0">
              <a:spcAft>
                <a:spcPts val="0"/>
              </a:spcAft>
              <a:buNone/>
            </a:pPr>
            <a:r>
              <a:rPr lang="fr-FR" sz="1600">
                <a:solidFill>
                  <a:srgbClr val="000000"/>
                </a:solidFill>
                <a:latin typeface="Consolas" pitchFamily="49"/>
              </a:rPr>
              <a:t>            DropColumn(</a:t>
            </a:r>
            <a:r>
              <a:rPr lang="fr-FR" sz="1600">
                <a:solidFill>
                  <a:srgbClr val="A31515"/>
                </a:solidFill>
                <a:latin typeface="Consolas" pitchFamily="49"/>
              </a:rPr>
              <a:t>"Posts"</a:t>
            </a:r>
            <a:r>
              <a:rPr lang="fr-FR" sz="1600">
                <a:solidFill>
                  <a:srgbClr val="000000"/>
                </a:solidFill>
                <a:latin typeface="Consolas" pitchFamily="49"/>
              </a:rPr>
              <a:t>, </a:t>
            </a:r>
            <a:r>
              <a:rPr lang="fr-FR" sz="1600">
                <a:solidFill>
                  <a:srgbClr val="A31515"/>
                </a:solidFill>
                <a:latin typeface="Consolas" pitchFamily="49"/>
              </a:rPr>
              <a:t>"Abstract"</a:t>
            </a:r>
            <a:r>
              <a:rPr lang="fr-FR" sz="1600">
                <a:solidFill>
                  <a:srgbClr val="000000"/>
                </a:solidFill>
                <a:latin typeface="Consolas" pitchFamily="49"/>
              </a:rPr>
              <a:t>);</a:t>
            </a:r>
          </a:p>
          <a:p>
            <a:pPr lvl="0">
              <a:spcAft>
                <a:spcPts val="0"/>
              </a:spcAft>
              <a:buNone/>
            </a:pPr>
            <a:r>
              <a:rPr lang="fr-FR" sz="1600">
                <a:solidFill>
                  <a:srgbClr val="000000"/>
                </a:solidFill>
                <a:latin typeface="Consolas" pitchFamily="49"/>
              </a:rPr>
              <a:t>     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600">
                <a:solidFill>
                  <a:srgbClr val="000000"/>
                </a:solidFill>
                <a:latin typeface="Consolas" pitchFamily="49"/>
              </a:rPr>
              <a:t>   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89A4205-21FC-41EF-9A50-823A5D6CCC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688ED45-728E-474A-9093-98ECF9DD8213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6B210-2D1F-49B5-B9AF-253E0EC1369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 sz="3600"/>
              <a:t>Migration vers une version spécifique </a:t>
            </a:r>
            <a:br>
              <a:rPr lang="fr-FR" sz="3600"/>
            </a:br>
            <a:r>
              <a:rPr lang="fr-FR" sz="3600"/>
              <a:t>(niveau antérieur compris)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6ADA1E-E66C-44B8-9D4C-6A2DAB89DFB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fr-FR" sz="2400"/>
              <a:t>Pour migrer votre Bdd dans l'état où elle se trouvait après exécution d'une migration spécifique :</a:t>
            </a:r>
            <a:br>
              <a:rPr lang="fr-FR" sz="2400"/>
            </a:br>
            <a:r>
              <a:rPr lang="fr-FR" sz="2400" b="1"/>
              <a:t>Update-Database –TargetMigration: NomMigration</a:t>
            </a:r>
          </a:p>
          <a:p>
            <a:pPr lvl="0"/>
            <a:r>
              <a:rPr lang="fr-FR" sz="2400"/>
              <a:t>Cette commande exécute le script Down des migrations.</a:t>
            </a:r>
          </a:p>
          <a:p>
            <a:pPr lvl="0"/>
            <a:r>
              <a:rPr lang="fr-FR" sz="2400"/>
              <a:t>Pour restaurer une base de données vide, utilisez la commande : </a:t>
            </a:r>
            <a:r>
              <a:rPr lang="fr-FR" sz="2400" b="1"/>
              <a:t>Update-Database –TargetMigration: $InitialDatabase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1848D64-3943-46C6-A8FC-B5BB10B8A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4A41AE-D3F0-4D19-A38B-FC4AF0C4FA9F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6976F1-6B80-4294-96D0-DBB2EFF32BC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/>
              <a:t>Obtention d'un script SQL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DCB635-4EBC-4B99-BD3A-56902604754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/>
              <a:t>Pour générer le script SQL de mise à jour de la Bdd :</a:t>
            </a:r>
            <a:br>
              <a:rPr lang="fr-FR"/>
            </a:br>
            <a:r>
              <a:rPr lang="fr-FR" b="1"/>
              <a:t>Update-Database -Script </a:t>
            </a:r>
            <a:r>
              <a:rPr lang="fr-FR"/>
              <a:t>avec définition d'une migration source et d'une migration cible.</a:t>
            </a:r>
          </a:p>
          <a:p>
            <a:pPr lvl="0"/>
            <a:r>
              <a:rPr lang="fr-FR">
                <a:solidFill>
                  <a:srgbClr val="006600"/>
                </a:solidFill>
              </a:rPr>
              <a:t>Update-Database </a:t>
            </a:r>
            <a:br>
              <a:rPr lang="fr-FR">
                <a:solidFill>
                  <a:srgbClr val="006600"/>
                </a:solidFill>
              </a:rPr>
            </a:br>
            <a:r>
              <a:rPr lang="fr-FR">
                <a:solidFill>
                  <a:srgbClr val="006600"/>
                </a:solidFill>
              </a:rPr>
              <a:t>    -Script </a:t>
            </a:r>
            <a:br>
              <a:rPr lang="fr-FR">
                <a:solidFill>
                  <a:srgbClr val="006600"/>
                </a:solidFill>
              </a:rPr>
            </a:br>
            <a:r>
              <a:rPr lang="fr-FR">
                <a:solidFill>
                  <a:srgbClr val="006600"/>
                </a:solidFill>
              </a:rPr>
              <a:t>    -SourceMigration: $InitialDatabase </a:t>
            </a:r>
            <a:br>
              <a:rPr lang="fr-FR">
                <a:solidFill>
                  <a:srgbClr val="006600"/>
                </a:solidFill>
              </a:rPr>
            </a:br>
            <a:r>
              <a:rPr lang="fr-FR">
                <a:solidFill>
                  <a:srgbClr val="006600"/>
                </a:solidFill>
              </a:rPr>
              <a:t>    -TargetMigration: AddPostAbstract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6D51575-F858-4FEF-877C-F67BDC1601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2D75857-2BE7-4814-BF6D-84AE61992DDA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696293-FBC6-4AE6-9998-092C722946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 sz="2600" b="1"/>
              <a:t>Mise à niveau automatique </a:t>
            </a:r>
            <a:br>
              <a:rPr lang="fr-FR" sz="2600" b="1"/>
            </a:br>
            <a:r>
              <a:rPr lang="fr-FR" sz="2600" b="1"/>
              <a:t>au démarrage de l'application </a:t>
            </a:r>
            <a:br>
              <a:rPr lang="fr-FR" sz="2600"/>
            </a:br>
            <a:r>
              <a:rPr lang="fr-FR" sz="2600"/>
              <a:t>(initialiseur MigrateDatabaseToLatestVersion)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FB1880-B322-4670-A9F7-23C4868FB3A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 sz="2400"/>
              <a:t>Lors du déploiement, si on souhaite mettre automatiquement à niveau la base de données (en appliquant les migrations en attente) au démarrage de l'application, on doit utiliser l'initialisateur </a:t>
            </a:r>
            <a:r>
              <a:rPr lang="fr-FR" sz="2400" b="1"/>
              <a:t>MigrateDatabaseToLatestVersion </a:t>
            </a:r>
            <a:r>
              <a:rPr lang="fr-FR" sz="2400"/>
              <a:t>:</a:t>
            </a:r>
          </a:p>
          <a:p>
            <a:pPr lvl="0">
              <a:buNone/>
            </a:pPr>
            <a:r>
              <a:rPr lang="fr-FR" sz="1600">
                <a:solidFill>
                  <a:srgbClr val="2B91AF"/>
                </a:solidFill>
                <a:latin typeface="Consolas" pitchFamily="33"/>
              </a:rPr>
              <a:t>   </a:t>
            </a:r>
            <a:r>
              <a:rPr lang="fr-FR" sz="1800">
                <a:solidFill>
                  <a:srgbClr val="2B91AF"/>
                </a:solidFill>
                <a:latin typeface="Consolas" pitchFamily="33"/>
              </a:rPr>
              <a:t> Database</a:t>
            </a:r>
            <a:r>
              <a:rPr lang="fr-FR" sz="1800">
                <a:solidFill>
                  <a:srgbClr val="000000"/>
                </a:solidFill>
                <a:latin typeface="Consolas" pitchFamily="33"/>
              </a:rPr>
              <a:t>.SetInitializer(</a:t>
            </a:r>
            <a:br>
              <a:rPr lang="fr-FR" sz="1800">
                <a:solidFill>
                  <a:srgbClr val="000000"/>
                </a:solidFill>
                <a:latin typeface="Consolas" pitchFamily="33"/>
              </a:rPr>
            </a:br>
            <a:r>
              <a:rPr lang="fr-FR" sz="1800">
                <a:solidFill>
                  <a:srgbClr val="000000"/>
                </a:solidFill>
                <a:latin typeface="Consolas" pitchFamily="33"/>
              </a:rPr>
              <a:t>        </a:t>
            </a:r>
            <a:r>
              <a:rPr lang="fr-FR" sz="1800">
                <a:solidFill>
                  <a:srgbClr val="0000FF"/>
                </a:solidFill>
                <a:latin typeface="Consolas" pitchFamily="33"/>
              </a:rPr>
              <a:t>new</a:t>
            </a:r>
            <a:r>
              <a:rPr lang="fr-FR" sz="180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800">
                <a:solidFill>
                  <a:srgbClr val="2B91AF"/>
                </a:solidFill>
                <a:latin typeface="Consolas" pitchFamily="33"/>
              </a:rPr>
              <a:t>MigrateDatabaseToLatestVersion</a:t>
            </a:r>
            <a:r>
              <a:rPr lang="fr-FR" sz="1800">
                <a:solidFill>
                  <a:srgbClr val="000000"/>
                </a:solidFill>
                <a:latin typeface="Consolas" pitchFamily="33"/>
              </a:rPr>
              <a:t>&lt;</a:t>
            </a:r>
            <a:r>
              <a:rPr lang="fr-FR" sz="1800">
                <a:solidFill>
                  <a:srgbClr val="2B91AF"/>
                </a:solidFill>
                <a:latin typeface="Consolas" pitchFamily="33"/>
              </a:rPr>
              <a:t>MyDbContext</a:t>
            </a:r>
            <a:r>
              <a:rPr lang="fr-FR" sz="1800">
                <a:solidFill>
                  <a:srgbClr val="000000"/>
                </a:solidFill>
                <a:latin typeface="Consolas" pitchFamily="33"/>
              </a:rPr>
              <a:t>, </a:t>
            </a:r>
            <a:r>
              <a:rPr lang="fr-FR" sz="1800">
                <a:solidFill>
                  <a:srgbClr val="2B91AF"/>
                </a:solidFill>
                <a:latin typeface="Consolas" pitchFamily="33"/>
              </a:rPr>
              <a:t>Configuration</a:t>
            </a:r>
            <a:r>
              <a:rPr lang="fr-FR" sz="1800">
                <a:solidFill>
                  <a:srgbClr val="000000"/>
                </a:solidFill>
                <a:latin typeface="Consolas" pitchFamily="33"/>
              </a:rPr>
              <a:t>&gt;());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DD8D14B3-1F92-47FC-AFEC-445C743EAD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4A1752D-CFB4-4871-9D78-2000C10B26D3}" type="slidenum"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E86DF2-9715-4D4F-8FD6-AABFC8919A3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440668"/>
            <a:ext cx="8460000" cy="738664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8AC314-03F1-4AF9-B18A-1C5322CFB2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2545772"/>
            <a:ext cx="9360000" cy="4212507"/>
          </a:xfrm>
        </p:spPr>
        <p:txBody>
          <a:bodyPr/>
          <a:lstStyle/>
          <a:p>
            <a:pPr lvl="0" algn="just"/>
            <a:r>
              <a:rPr lang="fr-FR" dirty="0">
                <a:latin typeface="Arial" pitchFamily="34"/>
              </a:rPr>
              <a:t> Passer le projet en Migration Manuel</a:t>
            </a:r>
          </a:p>
        </p:txBody>
      </p:sp>
    </p:spTree>
    <p:extLst>
      <p:ext uri="{BB962C8B-B14F-4D97-AF65-F5344CB8AC3E}">
        <p14:creationId xmlns:p14="http://schemas.microsoft.com/office/powerpoint/2010/main" val="144191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6D1125D9-1469-4D64-839C-E8567DE57B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D98148A-3979-40F8-92B1-7E92747C959C}" type="slidenum">
              <a:t>9</a:t>
            </a:fld>
            <a:endParaRPr lang="fr-FR"/>
          </a:p>
        </p:txBody>
      </p:sp>
      <p:sp>
        <p:nvSpPr>
          <p:cNvPr id="2" name="Connecteur droit 1">
            <a:extLst>
              <a:ext uri="{FF2B5EF4-FFF2-40B4-BE49-F238E27FC236}">
                <a16:creationId xmlns:a16="http://schemas.microsoft.com/office/drawing/2014/main" id="{60C3249E-660B-4D34-B645-958EC64ECCEB}"/>
              </a:ext>
            </a:extLst>
          </p:cNvPr>
          <p:cNvSpPr/>
          <p:nvPr/>
        </p:nvSpPr>
        <p:spPr>
          <a:xfrm>
            <a:off x="0" y="6120000"/>
            <a:ext cx="10080000" cy="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wrap="none" lIns="99000" tIns="54000" rIns="99000" bIns="54000" anchor="ctr" anchorCtr="1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Connecteur droit 2">
            <a:extLst>
              <a:ext uri="{FF2B5EF4-FFF2-40B4-BE49-F238E27FC236}">
                <a16:creationId xmlns:a16="http://schemas.microsoft.com/office/drawing/2014/main" id="{6B2255CF-246B-4240-80C6-A034DF96E557}"/>
              </a:ext>
            </a:extLst>
          </p:cNvPr>
          <p:cNvSpPr/>
          <p:nvPr/>
        </p:nvSpPr>
        <p:spPr>
          <a:xfrm>
            <a:off x="0" y="6300000"/>
            <a:ext cx="10080000" cy="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wrap="none" lIns="99000" tIns="54000" rIns="99000" bIns="54000" anchor="ctr" anchorCtr="1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220C7-6FD6-4B66-A7F6-F17576698005}"/>
              </a:ext>
            </a:extLst>
          </p:cNvPr>
          <p:cNvSpPr/>
          <p:nvPr/>
        </p:nvSpPr>
        <p:spPr>
          <a:xfrm>
            <a:off x="144000" y="1044000"/>
            <a:ext cx="3780000" cy="36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lIns="108000" tIns="63000" rIns="108000" bIns="63000" anchor="ctr" anchorCtr="1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797432-DCFF-4F0C-90BB-055E8F6B5A86}"/>
              </a:ext>
            </a:extLst>
          </p:cNvPr>
          <p:cNvSpPr txBox="1"/>
          <p:nvPr/>
        </p:nvSpPr>
        <p:spPr>
          <a:xfrm>
            <a:off x="0" y="5327279"/>
            <a:ext cx="10080000" cy="4622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compatLnSpc="0">
            <a:spAutoFit/>
          </a:bodyPr>
          <a:lstStyle/>
          <a:p>
            <a:pPr lvl="0" algn="ctr" hangingPunc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i="0">
                <a:latin typeface="Trebuchet MS" pitchFamily="34"/>
                <a:ea typeface="Arial Unicode MS" pitchFamily="2"/>
                <a:cs typeface="Arial" pitchFamily="34"/>
              </a:rPr>
              <a:t>Plus </a:t>
            </a:r>
            <a:r>
              <a:rPr lang="en-US" sz="1400" i="0" u="none">
                <a:latin typeface="Trebuchet MS" pitchFamily="34"/>
                <a:ea typeface="Arial Unicode MS" pitchFamily="2"/>
                <a:cs typeface="Arial" pitchFamily="34"/>
              </a:rPr>
              <a:t>d'informations sur </a:t>
            </a:r>
            <a:r>
              <a:rPr lang="en-US" sz="1400" i="0" u="sng"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http://www.dawan.fr</a:t>
            </a:r>
          </a:p>
          <a:p>
            <a:pPr lvl="0" algn="ctr" hangingPunc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i="0">
                <a:latin typeface="Trebuchet MS" pitchFamily="34"/>
                <a:ea typeface="Arial Unicode MS" pitchFamily="2"/>
                <a:cs typeface="Arial" pitchFamily="34"/>
              </a:rPr>
              <a:t>Contactez notre service commercial au </a:t>
            </a:r>
            <a:r>
              <a:rPr lang="en-US" sz="1500" b="1" i="0" u="none"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" pitchFamily="34"/>
              </a:rPr>
              <a:t>09.72.37.73.73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FDAA14-7D76-4937-9F54-AAEAEC01A8B1}"/>
              </a:ext>
            </a:extLst>
          </p:cNvPr>
          <p:cNvSpPr/>
          <p:nvPr/>
        </p:nvSpPr>
        <p:spPr>
          <a:xfrm>
            <a:off x="0" y="6443999"/>
            <a:ext cx="10080000" cy="1080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wrap="none" lIns="108000" tIns="63000" rIns="108000" bIns="63000" anchor="ctr" anchorCtr="1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300" b="0" i="0" u="none" strike="noStrike" kern="1200" spc="0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Times New Roman" pitchFamily="18"/>
              </a:rPr>
              <a:t>DAWAN Paris</a:t>
            </a:r>
            <a:r>
              <a:rPr lang="fr-FR" sz="13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Times New Roman" pitchFamily="18"/>
              </a:rPr>
              <a:t>,</a:t>
            </a:r>
            <a:r>
              <a:rPr lang="fr-FR" sz="1300" b="0" i="0" u="none" strike="noStrike" kern="1200" spc="0" baseline="0">
                <a:ln>
                  <a:noFill/>
                </a:ln>
                <a:solidFill>
                  <a:srgbClr val="00569B"/>
                </a:solidFill>
                <a:latin typeface="Trebuchet MS" pitchFamily="34"/>
                <a:ea typeface="MS Gothic" pitchFamily="2"/>
                <a:cs typeface="Times New Roman" pitchFamily="18"/>
              </a:rPr>
              <a:t> </a:t>
            </a:r>
            <a:r>
              <a:rPr lang="fr-FR" sz="13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Times New Roman" pitchFamily="18"/>
              </a:rPr>
              <a:t>11 rue Antoine Bourdelle, 75015 PARIS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300" b="0" i="0" u="none" strike="noStrike" kern="1200" spc="0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Times New Roman" pitchFamily="18"/>
              </a:rPr>
              <a:t>DAWAN Nantes</a:t>
            </a:r>
            <a:r>
              <a:rPr lang="fr-FR" sz="13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Times New Roman" pitchFamily="18"/>
              </a:rPr>
              <a:t>, 28 rue de Strasbourg, 44000 Nantes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300" b="0" i="0" u="none" strike="noStrike" kern="1200" spc="0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Tahoma" pitchFamily="2"/>
              </a:rPr>
              <a:t>DAWAN Lyon</a:t>
            </a:r>
            <a:r>
              <a:rPr lang="fr-FR" sz="13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Tahoma" pitchFamily="2"/>
              </a:rPr>
              <a:t>, Bâtiment de la Banque Rhône Alpes, 235 cours Lafayette, 69006 Lyon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300" b="0" i="0" u="none" strike="noStrike" kern="1200" spc="0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Tahoma" pitchFamily="2"/>
              </a:rPr>
              <a:t>DAWAN Lille</a:t>
            </a:r>
            <a:r>
              <a:rPr lang="fr-FR" sz="13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Tahoma" pitchFamily="2"/>
              </a:rPr>
              <a:t>, 16 Place du Général de Gaulle, 59800 Lille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sng" strike="noStrike" kern="1200" spc="0" baseline="0">
                <a:ln>
                  <a:noFill/>
                </a:ln>
                <a:solidFill>
                  <a:srgbClr val="F20000"/>
                </a:solidFill>
                <a:uFillTx/>
                <a:latin typeface="Trebuchet MS" pitchFamily="34"/>
                <a:ea typeface="MS Gothic" pitchFamily="2"/>
                <a:cs typeface="Times New Roman" pitchFamily="18"/>
              </a:rPr>
              <a:t>formation@dawan.fr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7" name="Connecteur droit 6">
            <a:extLst>
              <a:ext uri="{FF2B5EF4-FFF2-40B4-BE49-F238E27FC236}">
                <a16:creationId xmlns:a16="http://schemas.microsoft.com/office/drawing/2014/main" id="{F9ED2F70-1F97-4249-9068-4F2D22BFBA84}"/>
              </a:ext>
            </a:extLst>
          </p:cNvPr>
          <p:cNvSpPr/>
          <p:nvPr/>
        </p:nvSpPr>
        <p:spPr>
          <a:xfrm>
            <a:off x="216000" y="0"/>
            <a:ext cx="0" cy="756000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wrap="none" lIns="108000" tIns="63000" rIns="108000" bIns="63000" anchor="ctr" anchorCtr="1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2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_dawan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Personnalisé</PresentationFormat>
  <Paragraphs>60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StarSymbol</vt:lpstr>
      <vt:lpstr>Times New Roman</vt:lpstr>
      <vt:lpstr>Trebuchet MS</vt:lpstr>
      <vt:lpstr>presentation_dawan</vt:lpstr>
      <vt:lpstr>presentation_dawan_</vt:lpstr>
      <vt:lpstr>Présentation PowerPoint</vt:lpstr>
      <vt:lpstr>Activation des migrations</vt:lpstr>
      <vt:lpstr>Génération et exécution  de migrations</vt:lpstr>
      <vt:lpstr>Migrations Déplacement de données</vt:lpstr>
      <vt:lpstr>Migration vers une version spécifique  (niveau antérieur compris)</vt:lpstr>
      <vt:lpstr>Obtention d'un script SQL</vt:lpstr>
      <vt:lpstr>Mise à niveau automatique  au démarrage de l'application  (initialiseur MigrateDatabaseToLatestVersion)</vt:lpstr>
      <vt:lpstr>Atelier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Mohamed DERKAOUI</dc:creator>
  <cp:lastModifiedBy>Thomas Aldaitz</cp:lastModifiedBy>
  <cp:revision>337</cp:revision>
  <cp:lastPrinted>2018-06-26T09:19:14Z</cp:lastPrinted>
  <dcterms:created xsi:type="dcterms:W3CDTF">2010-05-04T20:10:14Z</dcterms:created>
  <dcterms:modified xsi:type="dcterms:W3CDTF">2019-01-29T19:50:33Z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