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7"/>
  </p:notesMasterIdLst>
  <p:handoutMasterIdLst>
    <p:handoutMasterId r:id="rId118"/>
  </p:handoutMasterIdLst>
  <p:sldIdLst>
    <p:sldId id="256" r:id="rId2"/>
    <p:sldId id="436" r:id="rId3"/>
    <p:sldId id="258" r:id="rId4"/>
    <p:sldId id="259" r:id="rId5"/>
    <p:sldId id="432" r:id="rId6"/>
    <p:sldId id="433" r:id="rId7"/>
    <p:sldId id="438" r:id="rId8"/>
    <p:sldId id="439" r:id="rId9"/>
    <p:sldId id="440" r:id="rId10"/>
    <p:sldId id="441" r:id="rId11"/>
    <p:sldId id="442" r:id="rId12"/>
    <p:sldId id="443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445" r:id="rId23"/>
    <p:sldId id="446" r:id="rId24"/>
    <p:sldId id="444" r:id="rId25"/>
    <p:sldId id="287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275" r:id="rId39"/>
    <p:sldId id="317" r:id="rId40"/>
    <p:sldId id="318" r:id="rId41"/>
    <p:sldId id="319" r:id="rId42"/>
    <p:sldId id="320" r:id="rId43"/>
    <p:sldId id="321" r:id="rId44"/>
    <p:sldId id="322" r:id="rId45"/>
    <p:sldId id="323" r:id="rId46"/>
    <p:sldId id="410" r:id="rId47"/>
    <p:sldId id="447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449" r:id="rId65"/>
    <p:sldId id="450" r:id="rId66"/>
    <p:sldId id="451" r:id="rId67"/>
    <p:sldId id="453" r:id="rId68"/>
    <p:sldId id="454" r:id="rId69"/>
    <p:sldId id="336" r:id="rId70"/>
    <p:sldId id="337" r:id="rId71"/>
    <p:sldId id="334" r:id="rId72"/>
    <p:sldId id="335" r:id="rId73"/>
    <p:sldId id="456" r:id="rId74"/>
    <p:sldId id="345" r:id="rId75"/>
    <p:sldId id="346" r:id="rId76"/>
    <p:sldId id="452" r:id="rId77"/>
    <p:sldId id="457" r:id="rId78"/>
    <p:sldId id="458" r:id="rId79"/>
    <p:sldId id="459" r:id="rId80"/>
    <p:sldId id="460" r:id="rId81"/>
    <p:sldId id="461" r:id="rId82"/>
    <p:sldId id="462" r:id="rId83"/>
    <p:sldId id="463" r:id="rId84"/>
    <p:sldId id="490" r:id="rId85"/>
    <p:sldId id="464" r:id="rId86"/>
    <p:sldId id="465" r:id="rId87"/>
    <p:sldId id="466" r:id="rId88"/>
    <p:sldId id="467" r:id="rId89"/>
    <p:sldId id="468" r:id="rId90"/>
    <p:sldId id="469" r:id="rId91"/>
    <p:sldId id="470" r:id="rId92"/>
    <p:sldId id="476" r:id="rId93"/>
    <p:sldId id="477" r:id="rId94"/>
    <p:sldId id="471" r:id="rId95"/>
    <p:sldId id="472" r:id="rId96"/>
    <p:sldId id="473" r:id="rId97"/>
    <p:sldId id="474" r:id="rId98"/>
    <p:sldId id="475" r:id="rId99"/>
    <p:sldId id="478" r:id="rId100"/>
    <p:sldId id="479" r:id="rId101"/>
    <p:sldId id="480" r:id="rId102"/>
    <p:sldId id="481" r:id="rId103"/>
    <p:sldId id="491" r:id="rId104"/>
    <p:sldId id="492" r:id="rId105"/>
    <p:sldId id="482" r:id="rId106"/>
    <p:sldId id="484" r:id="rId107"/>
    <p:sldId id="485" r:id="rId108"/>
    <p:sldId id="486" r:id="rId109"/>
    <p:sldId id="493" r:id="rId110"/>
    <p:sldId id="487" r:id="rId111"/>
    <p:sldId id="488" r:id="rId112"/>
    <p:sldId id="494" r:id="rId113"/>
    <p:sldId id="495" r:id="rId114"/>
    <p:sldId id="489" r:id="rId115"/>
    <p:sldId id="431" r:id="rId116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AEFF7"/>
          </a:solidFill>
        </a:fill>
      </a:tcStyle>
    </a:wholeTbl>
    <a:band1H>
      <a:tcStyle>
        <a:tcBdr/>
        <a:fill>
          <a:solidFill>
            <a:srgbClr val="D2DEEF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D2DEEF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5B9BD5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5B9BD5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5B9BD5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5B9BD5"/>
          </a:solidFill>
        </a:fill>
      </a:tcStyle>
    </a:firstRow>
  </a:tblStyle>
  <a:tblStyle styleId="{F5AB1C69-6EDB-4FF4-983F-18BD219EF322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0F0F0"/>
          </a:solidFill>
        </a:fill>
      </a:tcStyle>
    </a:wholeTbl>
    <a:band1H>
      <a:tcStyle>
        <a:tcBdr/>
        <a:fill>
          <a:solidFill>
            <a:srgbClr val="E1E1E1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E1E1E1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A5A5A5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A5A5A5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A5A5A5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A5A5A5"/>
          </a:solidFill>
        </a:fill>
      </a:tcStyle>
    </a:firstRow>
  </a:tblStyle>
  <a:tblStyle styleId="{8A107856-5554-42FB-B03E-39F5DBC370B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CECE8"/>
          </a:solidFill>
        </a:fill>
      </a:tcStyle>
    </a:wholeTbl>
    <a:band1H>
      <a:tcStyle>
        <a:tcBdr/>
        <a:fill>
          <a:solidFill>
            <a:srgbClr val="F8D7CD"/>
          </a:solidFill>
        </a:fill>
      </a:tcStyle>
    </a:band1H>
    <a:band1V>
      <a:tcStyle>
        <a:tcBdr/>
        <a:fill>
          <a:solidFill>
            <a:srgbClr val="F8D7CD"/>
          </a:solidFill>
        </a:fill>
      </a:tcStyle>
    </a:band1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25402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FCECE8"/>
          </a:solidFill>
        </a:fill>
      </a:tcStyle>
    </a:lastRow>
    <a:firstRow>
      <a:tcTxStyle b="on">
        <a:font>
          <a:latin typeface=""/>
          <a:ea typeface=""/>
          <a:cs typeface=""/>
        </a:font>
      </a:tcTxStyle>
      <a:tcStyle>
        <a:tcBdr/>
        <a:fill>
          <a:solidFill>
            <a:srgbClr val="FCECE8"/>
          </a:solidFill>
        </a:fill>
      </a:tcStyle>
    </a:firstRow>
  </a:tblStyle>
  <a:tblStyle styleId="{073A0DAA-6AF3-43AB-8588-CEC1D06C72B9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7E7E7"/>
          </a:solidFill>
        </a:fill>
      </a:tcStyle>
    </a:wholeTbl>
    <a:band1H>
      <a:tcStyle>
        <a:tcBdr/>
        <a:fill>
          <a:solidFill>
            <a:srgbClr val="CBCBCB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BCBCB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000000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000000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000000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000000"/>
          </a:solidFill>
        </a:fill>
      </a:tcStyle>
    </a:firstRow>
  </a:tblStyle>
  <a:tblStyle styleId="{0505E3EF-67EA-436B-97B2-0124C06EBD24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0F0F0"/>
          </a:solidFill>
        </a:fill>
      </a:tcStyle>
    </a:wholeTbl>
    <a:band1H>
      <a:tcStyle>
        <a:tcBdr/>
        <a:fill>
          <a:solidFill>
            <a:srgbClr val="E1E1E1"/>
          </a:solidFill>
        </a:fill>
      </a:tcStyle>
    </a:band1H>
    <a:band1V>
      <a:tcStyle>
        <a:tcBdr/>
        <a:fill>
          <a:solidFill>
            <a:srgbClr val="E1E1E1"/>
          </a:solidFill>
        </a:fill>
      </a:tcStyle>
    </a:band1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25402" cap="flat" cmpd="sng" algn="ctr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F0F0F0"/>
          </a:solidFill>
        </a:fill>
      </a:tcStyle>
    </a:lastRow>
    <a:firstRow>
      <a:tcTxStyle b="on">
        <a:font>
          <a:latin typeface=""/>
          <a:ea typeface=""/>
          <a:cs typeface=""/>
        </a:font>
      </a:tcTxStyle>
      <a:tcStyle>
        <a:tcBdr/>
        <a:fill>
          <a:solidFill>
            <a:srgbClr val="F0F0F0"/>
          </a:solidFill>
        </a:fill>
      </a:tcStyle>
    </a:firstRow>
  </a:tblStyle>
  <a:tblStyle styleId="{69CF1AB2-1976-4502-BF36-3FF5EA218861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AEFF7"/>
          </a:solidFill>
        </a:fill>
      </a:tcStyle>
    </a:wholeTbl>
    <a:band1H>
      <a:tcStyle>
        <a:tcBdr/>
        <a:fill>
          <a:solidFill>
            <a:srgbClr val="D2DEEF"/>
          </a:solidFill>
        </a:fill>
      </a:tcStyle>
    </a:band1H>
    <a:band1V>
      <a:tcStyle>
        <a:tcBdr/>
        <a:fill>
          <a:solidFill>
            <a:srgbClr val="D2DEEF"/>
          </a:solidFill>
        </a:fill>
      </a:tcStyle>
    </a:band1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25402" cap="flat" cmpd="sng" algn="ctr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EAEFF7"/>
          </a:solidFill>
        </a:fill>
      </a:tcStyle>
    </a:lastRow>
    <a:firstRow>
      <a:tcTxStyle b="on">
        <a:font>
          <a:latin typeface=""/>
          <a:ea typeface=""/>
          <a:cs typeface=""/>
        </a:font>
      </a:tcTxStyle>
      <a:tcStyle>
        <a:tcBdr/>
        <a:fill>
          <a:solidFill>
            <a:srgbClr val="EAEFF7"/>
          </a:solidFill>
        </a:fill>
      </a:tcStyle>
    </a:firstRow>
  </a:tblStyle>
  <a:tblStyle styleId="{8799B23B-EC83-4686-B30A-512413B5E67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wholeTbl>
    <a:band1H>
      <a:tcStyle>
        <a:tcBdr/>
        <a:fill>
          <a:solidFill>
            <a:srgbClr val="A5A5A5"/>
          </a:solidFill>
        </a:fill>
      </a:tcStyle>
    </a:band1H>
    <a:band1V>
      <a:tcStyle>
        <a:tcBdr/>
        <a:fill>
          <a:solidFill>
            <a:srgbClr val="A5A5A5"/>
          </a:solidFill>
        </a:fill>
      </a:tcStyle>
    </a:band1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50804" cap="flat" cmpd="dbl" algn="ctr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a:top>
        </a:tcBdr>
      </a:tcStyle>
    </a:lastRow>
    <a:firstRow>
      <a:tcTxStyle b="on">
        <a:font>
          <a:latin typeface=""/>
          <a:ea typeface=""/>
          <a:cs typeface=""/>
        </a:font>
      </a:tcTxStyle>
      <a:tcStyle>
        <a:tcBdr>
          <a:bottom>
            <a:ln w="25402" cap="flat" cmpd="sng" algn="ctr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1603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A5B3879A-44AF-474F-9586-1FC40945D954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77953D7-38F2-4F82-A23D-4B6C084891C8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9053" y="0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3FC8DC0-7C7B-47A2-B95B-001B76A2866E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658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5505993-1443-43F0-838E-3A609E2A4A0E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9053" y="10157658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6DCCFD9-9D09-4E50-9FB0-D44D5426788F}" type="slidenum">
              <a:t>‹N°›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8807179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5A4844A-3E9E-4A25-85AD-84A62BEF1F6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17"/>
            <a:ext cx="5345280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33FE6F9F-6A9F-4777-9708-B0985446D332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fr-FR"/>
          </a:p>
        </p:txBody>
      </p:sp>
      <p:sp>
        <p:nvSpPr>
          <p:cNvPr id="4" name="Espace réservé de l'en-tête 3">
            <a:extLst>
              <a:ext uri="{FF2B5EF4-FFF2-40B4-BE49-F238E27FC236}">
                <a16:creationId xmlns:a16="http://schemas.microsoft.com/office/drawing/2014/main" id="{23D95A7B-43BD-480E-9D63-260CDE88AE12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A42AE4A-890C-4EFF-97F5-E24F682E8A35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4D8ED39-5B9F-4BCA-A12C-854080613A1A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A5F9836-996B-465B-8008-50773445F2A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7D0A53A7-B614-4857-9C3B-23D3683FBB0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424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0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fr-FR" sz="2000" b="0" i="0" u="none" strike="noStrike" kern="1200" cap="none" spc="0" baseline="0">
        <a:solidFill>
          <a:srgbClr val="000000"/>
        </a:solidFill>
        <a:uFillTx/>
        <a:latin typeface="Arial" pitchFamily="18"/>
        <a:ea typeface="MS Gothic" pitchFamily="2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fr.wikipedia.org/wiki/Organisme_de_normalisation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fr.wikipedia.org/wiki/Hypertext_Markup_Language" TargetMode="Externa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9B8FB468-20B6-4209-97CC-1A7EFC134793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7A1ED11-E211-44BE-A0E7-6F0F99D58C9C}" type="slidenum">
              <a:t>1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2A88AC91-89B7-4856-884A-5C04D047FE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Espace réservé des commentaires 2">
            <a:extLst>
              <a:ext uri="{FF2B5EF4-FFF2-40B4-BE49-F238E27FC236}">
                <a16:creationId xmlns:a16="http://schemas.microsoft.com/office/drawing/2014/main" id="{CD9EDAB5-F4E3-472B-88B8-BE75C04F9B1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399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22F8ACD-045B-4EB9-B256-8AA171F1FC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810E6C0A-A981-4C90-B844-EFC84CA2C86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fr-FR"/>
              <a:t>- Reprise des principes du Html </a:t>
            </a:r>
          </a:p>
          <a:p>
            <a:pPr lvl="0"/>
            <a:r>
              <a:rPr lang="fr-FR"/>
              <a:t>- Feuille de style CSS indissociables du Html5 : évolutions à venir avec CSS3 </a:t>
            </a:r>
          </a:p>
          <a:p>
            <a:pPr lvl="0"/>
            <a:r>
              <a:rPr lang="fr-FR"/>
              <a:t>- Simplification du code : éviter toutes complications (exemple : doctype) </a:t>
            </a:r>
          </a:p>
          <a:p>
            <a:pPr lvl="0"/>
            <a:r>
              <a:rPr lang="fr-FR"/>
              <a:t>- Chasse aux plugins : balises audio/vidéo </a:t>
            </a:r>
          </a:p>
          <a:p>
            <a:pPr lvl="0"/>
            <a:r>
              <a:rPr lang="fr-FR"/>
              <a:t>- Javascript devient un partenaire de publication sur le web </a:t>
            </a:r>
          </a:p>
          <a:p>
            <a:pPr lvl="0"/>
            <a:r>
              <a:rPr lang="fr-FR"/>
              <a:t>- Mise à disposition d’API - plateformes d’interfaces d’applications (exemple : géolocalisation) </a:t>
            </a:r>
          </a:p>
          <a:p>
            <a:pPr lv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69CA2B0-EE7E-4653-B9EE-F5AB3E2425D3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806EA47-D231-4565-B581-C6742E238F32}" type="slidenum">
              <a:t>10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F1DACD3-2B75-4BD2-BD14-CC105DBCF5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C00B5DE3-4C43-406F-8C4B-FCA756A410E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CE22E68-7613-4971-9E22-A6B456E7427E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2288DC0-CAA7-4F32-94A8-2B840545757D}" type="slidenum">
              <a:t>101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571AA76-8476-4530-A6C6-720DA3FA38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A437558D-5E4C-4548-B219-38FC1696077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fr-FR"/>
              <a:t>Screen : Écrans</a:t>
            </a:r>
          </a:p>
          <a:p>
            <a:pPr lvl="0"/>
            <a:r>
              <a:rPr lang="fr-FR"/>
              <a:t>Handheld : Périphériques mobiles ou de petite taille</a:t>
            </a:r>
          </a:p>
          <a:p>
            <a:pPr lvl="0"/>
            <a:r>
              <a:rPr lang="fr-FR"/>
              <a:t>Print : Impression</a:t>
            </a:r>
          </a:p>
          <a:p>
            <a:pPr lvl="0"/>
            <a:r>
              <a:rPr lang="fr-FR"/>
              <a:t>Braille : Plages braille</a:t>
            </a:r>
          </a:p>
          <a:p>
            <a:pPr lvl="0"/>
            <a:r>
              <a:rPr lang="fr-FR"/>
              <a:t>Embossed : Imprimantes braille</a:t>
            </a:r>
          </a:p>
          <a:p>
            <a:pPr lvl="0"/>
            <a:r>
              <a:rPr lang="fr-FR"/>
              <a:t>Projection : Projecteurs (ou présentations avec slides)</a:t>
            </a:r>
          </a:p>
          <a:p>
            <a:pPr lvl="0"/>
            <a:r>
              <a:rPr lang="fr-FR"/>
              <a:t>Tv : Téléviseur</a:t>
            </a:r>
          </a:p>
          <a:p>
            <a:pPr lvl="0"/>
            <a:r>
              <a:rPr lang="fr-FR"/>
              <a:t>All : Tous les précédents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C234464-6BF4-47B8-B115-5B05B56D2699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8500FAB-519D-4FB6-B2A1-AF5CEBDD7E0A}" type="slidenum">
              <a:t>102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518ED0C-FAF6-446D-94A3-6BE030B44A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82DBBCAB-EA92-45ED-AB8F-BF55DA3E4EB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fr-FR"/>
              <a:t>height : hauteur de la fenêtre</a:t>
            </a:r>
          </a:p>
          <a:p>
            <a:pPr lvl="0"/>
            <a:r>
              <a:rPr lang="fr-FR"/>
              <a:t>width : largeur de la fenêtre</a:t>
            </a:r>
          </a:p>
          <a:p>
            <a:pPr lvl="0"/>
            <a:r>
              <a:rPr lang="fr-FR"/>
              <a:t>device-height : dimension en hauteur du périphérique</a:t>
            </a:r>
          </a:p>
          <a:p>
            <a:pPr lvl="0"/>
            <a:r>
              <a:rPr lang="fr-FR"/>
              <a:t>device-width : dimension en largeur du périphérique</a:t>
            </a:r>
          </a:p>
          <a:p>
            <a:pPr lvl="0"/>
            <a:r>
              <a:rPr lang="fr-FR"/>
              <a:t>device-aspect-ratio: 16/9</a:t>
            </a:r>
            <a:br>
              <a:rPr lang="fr-FR"/>
            </a:br>
            <a:r>
              <a:rPr lang="fr-FR"/>
              <a:t>orientation : portrait / paysage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2377368-4BDD-496B-A181-99F6BCD2871C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AAC1A9D-0FF5-4489-8B00-1A0FFD43FE4C}" type="slidenum">
              <a:t>103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8E88D9A-61D2-4345-9EBF-AC9D8C9D81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D4FF0FAA-3674-474B-9E4A-E5EBF1BD8D4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fr-FR"/>
              <a:t>orientation : portrait / paysage</a:t>
            </a:r>
          </a:p>
          <a:p>
            <a:pPr lvl="0"/>
            <a:endParaRPr lang="fr-FR"/>
          </a:p>
          <a:p>
            <a:pPr lvl="0"/>
            <a:r>
              <a:rPr lang="fr-FR" b="1"/>
              <a:t>Différenciation des feuilles de styles :</a:t>
            </a:r>
          </a:p>
          <a:p>
            <a:pPr lvl="0"/>
            <a:r>
              <a:rPr lang="en-US"/>
              <a:t>&lt;link rel="stylesheet" media="(orientation:portrait)" href="portrait.css"&gt;</a:t>
            </a:r>
          </a:p>
          <a:p>
            <a:pPr lvl="0"/>
            <a:r>
              <a:rPr lang="en-US"/>
              <a:t>&lt;link rel="stylesheet" media="(orientation:landscape)" href="paysage.css"&gt;</a:t>
            </a:r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956E8B1-7F2F-4941-82C7-AF43331D98E5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73861DE-61A8-403C-B5C1-B8F6EC04C239}" type="slidenum">
              <a:t>104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A376A99-E02C-4D5F-A2E4-6F68024E3F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6059D4C3-6EE3-4E03-8A12-B0A4F587796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fr-FR"/>
              <a:t>http://openclassrooms.com/courses/bien-utiliser-les-sprites-css</a:t>
            </a:r>
          </a:p>
          <a:p>
            <a:pPr lvl="0"/>
            <a:endParaRPr lang="fr-FR"/>
          </a:p>
          <a:p>
            <a:pPr lv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9D9547D-6F6D-4B81-8B99-454D602EC517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8BE1F09-8172-4366-AD51-F2F8E18B0491}" type="slidenum">
              <a:t>105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33DB0F5-1029-4254-9F2B-4AA6962BD1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FD00DAD8-9EC2-428D-B3FB-307AD5FFF22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FE67AA9-BF00-4B80-AB7D-B6D58BAF4C5D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13A249B-3701-46E9-96E5-42637D08BB0F}" type="slidenum">
              <a:t>106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FD5960CF-93C5-4A91-B91E-93A5E15E9351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DB3B8E9-3795-4CE5-A9DC-D7527B4DE222}" type="slidenum">
              <a:t>107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B4889DB5-578D-4418-9129-C48A8297BB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Espace réservé des commentaires 2">
            <a:extLst>
              <a:ext uri="{FF2B5EF4-FFF2-40B4-BE49-F238E27FC236}">
                <a16:creationId xmlns:a16="http://schemas.microsoft.com/office/drawing/2014/main" id="{B4D6693F-F415-42EC-AB42-BD378BFD487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721038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28052C4-39CB-4F5F-BEFB-28CF792B22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F24FB55D-B88D-48DC-91C1-55D0B4A790A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fr-FR"/>
              <a:t>Ensemble de code, ou programme, informatique structurés qui permettent de créer une base.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50A887C-FDE0-4C39-96C6-EBD33F01C362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E0D1737-B9BB-4AC0-8521-78668585FF2D}" type="slidenum">
              <a:t>108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FDDD7BE-9F34-4ABE-B18D-15BCFAA253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EE69A045-8472-4040-9368-4DD52C3037E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fr-FR"/>
              <a:t>Ensemble de code, ou programme, informatique structurés qui permettent de créer une base.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B04B246-79DB-4A8F-BE5D-3A23E5A51058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C4027E1-AD44-4958-8B17-BB8C39619935}" type="slidenum">
              <a:t>109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07E07F2-8D11-4FD1-B2DF-DD96AFF1EC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DDCAB8FE-F57D-4537-BE50-70A094F5B86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215999" lvl="1" hangingPunct="0"/>
            <a:r>
              <a:rPr lang="fr-FR" b="1">
                <a:solidFill>
                  <a:srgbClr val="000000"/>
                </a:solidFill>
                <a:latin typeface="Calibri"/>
              </a:rPr>
              <a:t>CSS</a:t>
            </a:r>
            <a:r>
              <a:rPr lang="fr-FR">
                <a:solidFill>
                  <a:srgbClr val="000000"/>
                </a:solidFill>
                <a:latin typeface="Calibri"/>
              </a:rPr>
              <a:t> : </a:t>
            </a:r>
            <a:r>
              <a:rPr lang="fr-FR" sz="2800">
                <a:solidFill>
                  <a:srgbClr val="000000"/>
                </a:solidFill>
                <a:latin typeface="Calibri"/>
              </a:rPr>
              <a:t>&lt;link rel="stylesheet" type="text/css" href="css/bootstrap.min.css" /&gt;</a:t>
            </a:r>
          </a:p>
          <a:p>
            <a:pPr marL="215999" lvl="1" hangingPunct="0"/>
            <a:r>
              <a:rPr lang="fr-FR" sz="2800" b="1">
                <a:solidFill>
                  <a:srgbClr val="000000"/>
                </a:solidFill>
                <a:latin typeface="Calibri"/>
              </a:rPr>
              <a:t>jQuery</a:t>
            </a:r>
            <a:r>
              <a:rPr lang="fr-FR" sz="2800">
                <a:solidFill>
                  <a:srgbClr val="000000"/>
                </a:solidFill>
                <a:latin typeface="Calibri"/>
              </a:rPr>
              <a:t> :&lt;script type="text/javascript" src="https://ajax.googleapis.com/ajax/libs/jquery/1.11.1/jquery.min.js"&gt;&lt;/script&gt;</a:t>
            </a:r>
          </a:p>
          <a:p>
            <a:pPr marL="215999" lvl="1" hangingPunct="0"/>
            <a:r>
              <a:rPr lang="fr-FR" sz="2800" b="1">
                <a:solidFill>
                  <a:srgbClr val="000000"/>
                </a:solidFill>
                <a:latin typeface="Calibri"/>
              </a:rPr>
              <a:t>Bootstrap</a:t>
            </a:r>
            <a:r>
              <a:rPr lang="fr-FR" sz="2800">
                <a:solidFill>
                  <a:srgbClr val="000000"/>
                </a:solidFill>
                <a:latin typeface="Calibri"/>
              </a:rPr>
              <a:t> : &lt;script type="text/javascript" src="js/bootstrap.min.js"&gt;&lt;/script&gt;</a:t>
            </a:r>
          </a:p>
          <a:p>
            <a:pPr lv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4B75DC4-D454-4E06-B689-6F0942CB8AE2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5F11443-A44E-46D3-BD26-D8CDA322EC48}" type="slidenum">
              <a:t>110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B6E7C36-F633-4DD4-830A-1C8D546E57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8464965B-A87B-468B-8C23-9D826C8EAE3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fr-FR" b="1"/>
              <a:t>- IE </a:t>
            </a:r>
          </a:p>
          <a:p>
            <a:pPr lvl="1"/>
            <a:r>
              <a:rPr lang="fr-FR" b="1">
                <a:solidFill>
                  <a:srgbClr val="000000"/>
                </a:solidFill>
                <a:latin typeface="Arial" pitchFamily="18"/>
                <a:cs typeface="Tahoma" pitchFamily="2"/>
              </a:rPr>
              <a:t>IE 10 </a:t>
            </a:r>
            <a:r>
              <a:rPr lang="fr-FR">
                <a:solidFill>
                  <a:srgbClr val="000000"/>
                </a:solidFill>
                <a:latin typeface="Arial" pitchFamily="18"/>
                <a:cs typeface="Tahoma" pitchFamily="2"/>
              </a:rPr>
              <a:t>gère le Html5 et CSS3 (limité aux utilisateurs win7 et win8) </a:t>
            </a:r>
          </a:p>
          <a:p>
            <a:pPr lvl="1"/>
            <a:r>
              <a:rPr lang="fr-FR" b="1">
                <a:solidFill>
                  <a:srgbClr val="000000"/>
                </a:solidFill>
                <a:latin typeface="Arial" pitchFamily="18"/>
                <a:cs typeface="Tahoma" pitchFamily="2"/>
              </a:rPr>
              <a:t>IE 9</a:t>
            </a:r>
            <a:r>
              <a:rPr lang="fr-FR">
                <a:solidFill>
                  <a:srgbClr val="000000"/>
                </a:solidFill>
                <a:latin typeface="Arial" pitchFamily="18"/>
                <a:cs typeface="Tahoma" pitchFamily="2"/>
              </a:rPr>
              <a:t> gère le Html5 une partie du CSS3 (limité aux utilisateurs de Win Vista et win7) </a:t>
            </a:r>
          </a:p>
          <a:p>
            <a:pPr lvl="1"/>
            <a:r>
              <a:rPr lang="fr-FR">
                <a:solidFill>
                  <a:srgbClr val="000000"/>
                </a:solidFill>
                <a:latin typeface="Arial" pitchFamily="18"/>
                <a:cs typeface="Tahoma" pitchFamily="2"/>
              </a:rPr>
              <a:t>	(Chrome, Firefox : disponibles sur toutes les versions de Windows) </a:t>
            </a:r>
          </a:p>
          <a:p>
            <a:pPr lvl="1"/>
            <a:r>
              <a:rPr lang="fr-FR" b="1">
                <a:solidFill>
                  <a:srgbClr val="000000"/>
                </a:solidFill>
                <a:latin typeface="Arial" pitchFamily="18"/>
                <a:cs typeface="Tahoma" pitchFamily="2"/>
              </a:rPr>
              <a:t>IE 8 </a:t>
            </a:r>
            <a:r>
              <a:rPr lang="fr-FR">
                <a:solidFill>
                  <a:srgbClr val="000000"/>
                </a:solidFill>
                <a:latin typeface="Arial" pitchFamily="18"/>
                <a:cs typeface="Tahoma" pitchFamily="2"/>
              </a:rPr>
              <a:t>: obsolète pour l’utilisation du html5 </a:t>
            </a:r>
          </a:p>
          <a:p>
            <a:pPr lvl="1"/>
            <a:endParaRPr lang="fr-FR">
              <a:solidFill>
                <a:srgbClr val="000000"/>
              </a:solidFill>
              <a:latin typeface="Arial" pitchFamily="18"/>
              <a:cs typeface="Tahoma" pitchFamily="2"/>
            </a:endParaRPr>
          </a:p>
          <a:p>
            <a:pPr lvl="0"/>
            <a:r>
              <a:rPr lang="fr-FR" b="1"/>
              <a:t>- Google Chrome </a:t>
            </a:r>
          </a:p>
          <a:p>
            <a:pPr lvl="0"/>
            <a:r>
              <a:rPr lang="fr-FR"/>
              <a:t>	Plus innovateur de Html5, CSS3 et API JavaScript </a:t>
            </a:r>
          </a:p>
          <a:p>
            <a:pPr lvl="0"/>
            <a:endParaRPr lang="fr-FR"/>
          </a:p>
          <a:p>
            <a:pPr lvl="0"/>
            <a:r>
              <a:rPr lang="fr-FR"/>
              <a:t>- </a:t>
            </a:r>
            <a:r>
              <a:rPr lang="fr-FR" b="1"/>
              <a:t>FireFox </a:t>
            </a:r>
          </a:p>
          <a:p>
            <a:pPr lvl="0"/>
            <a:r>
              <a:rPr lang="fr-FR"/>
              <a:t>	Nombreuses versions mais gère très bien le Html5, CSS3 et API JavaScript </a:t>
            </a:r>
          </a:p>
          <a:p>
            <a:pPr lvl="0"/>
            <a:endParaRPr lang="fr-FR"/>
          </a:p>
          <a:p>
            <a:pPr lvl="0"/>
            <a:r>
              <a:rPr lang="fr-FR"/>
              <a:t>- </a:t>
            </a:r>
            <a:r>
              <a:rPr lang="fr-FR" b="1"/>
              <a:t>Safari </a:t>
            </a:r>
            <a:endParaRPr lang="fr-FR"/>
          </a:p>
          <a:p>
            <a:pPr lvl="0"/>
            <a:r>
              <a:rPr lang="fr-FR"/>
              <a:t>	Excellent navigateur à la pointe du Html5, CSS3 </a:t>
            </a:r>
          </a:p>
          <a:p>
            <a:pPr lvl="0"/>
            <a:r>
              <a:rPr lang="fr-FR"/>
              <a:t>- </a:t>
            </a:r>
            <a:r>
              <a:rPr lang="fr-FR" b="1"/>
              <a:t>Opera </a:t>
            </a:r>
          </a:p>
          <a:p>
            <a:pPr lvl="0"/>
            <a:r>
              <a:rPr lang="fr-FR"/>
              <a:t>	Navigateur très bien et souvent novateur dans l’intégration du Html5, CSS3 </a:t>
            </a:r>
          </a:p>
          <a:p>
            <a:pPr lvl="0"/>
            <a:r>
              <a:rPr lang="fr-FR"/>
              <a:t>	(Gestion des nouveaux formulaires Html5) Version mobile connait un grand succès. </a:t>
            </a:r>
          </a:p>
          <a:p>
            <a:pPr lvl="0"/>
            <a:endParaRPr lang="fr-FR"/>
          </a:p>
          <a:p>
            <a:pPr lvl="0"/>
            <a:r>
              <a:rPr lang="fr-FR" b="1"/>
              <a:t>- Navigateurs mobiles </a:t>
            </a:r>
          </a:p>
          <a:p>
            <a:pPr lvl="0"/>
            <a:r>
              <a:rPr lang="fr-FR"/>
              <a:t>	Tous les navigateurs mobiles gèrent le Html5, CSS3 et les API JavaScript : </a:t>
            </a:r>
          </a:p>
          <a:p>
            <a:pPr lvl="0"/>
            <a:r>
              <a:rPr lang="fr-FR"/>
              <a:t>	Ce qui fait ce concept du Html5 comme l’élément fédérateur des applications web.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4BB567C-7B9D-4176-BB0E-6977B7EFD879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F6FAB97-1D81-47EF-960B-4C2FE06E0A72}" type="slidenum">
              <a:t>11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B1926B5-97CB-4688-AF91-B1A02A97AC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12DCC382-B8E1-4B66-9E44-C5F061DF6C3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B26056-0330-436C-B5DD-3576E844FCE5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8886B82-4E64-4A63-921C-7AC7E436B06F}" type="slidenum">
              <a:t>111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8C6E336-E53B-4993-888B-9DAE87219C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17A4A44F-81DA-4CDD-A654-7B3A41C79A8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F8B654F-A860-41EF-A251-A0DE44052916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998AF6C-E526-4235-A111-4082813B34E6}" type="slidenum">
              <a:t>112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53E5223-E2A7-48C0-8A93-7FC6F18344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2DD68BED-8C04-4315-8499-2F14228EC82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ECF9BCF-9771-42D7-8916-F011EA23CF7F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A74192A-49B8-4082-A4DD-DF4443EC4A82}" type="slidenum">
              <a:t>113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943B9F1-EE69-437A-8B04-50605D277A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44320451-B57F-4746-A80C-6013937165A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F2158F9-F19D-43B4-AF99-39310818DAA2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B3A91C7-EB92-4727-9EAC-C80B0C40CD47}" type="slidenum">
              <a:t>114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09FAF768-2E00-41BF-986B-D98539E11F8C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71B459E-3C71-4E03-9F5C-9B82C08C70CB}" type="slidenum">
              <a:t>115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2292736D-C6C0-4A30-8D5F-7F09A83EBA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Espace réservé des commentaires 2">
            <a:extLst>
              <a:ext uri="{FF2B5EF4-FFF2-40B4-BE49-F238E27FC236}">
                <a16:creationId xmlns:a16="http://schemas.microsoft.com/office/drawing/2014/main" id="{60F17317-338B-4915-9695-01B8E6F1BD0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721038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1F719A5-CD86-42B3-95DF-0DAEA7A048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CF3274A9-4592-4B84-BAA9-EFE634EA14F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A1F6838-B1AB-4B7C-B589-7D68E8E8DDC6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C2272D1-3586-4CCF-85D5-9FBF3E785098}" type="slidenum">
              <a:t>12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8D366742-A82D-4AE3-896A-7F1BF5E65DF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D92460A0-0BA6-4CE3-AA3B-040B8F62AE6D}" type="slidenum">
              <a:t>13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951CD802-3F1D-4E56-897C-A973D6A44262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1BF50CA-FEE8-46BD-899F-FB5B57B8CE8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40E86390-835D-4C5B-B852-E2F61F9C377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4BCAC63B-BFC6-4153-AD11-0CEB8FC4D6E4}" type="slidenum">
              <a:t>14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FC390B13-AAEB-400C-902D-9F5C126BB87F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CA71900-16FB-4E79-A3BE-8834504450D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90A06235-44EA-4D36-A840-F2B4699C25A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DB933DF0-666B-49AD-8953-4E99FA88CF00}" type="slidenum">
              <a:t>15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8AAD68C2-158A-4A4A-80B0-0137150DB473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18E06A1-BAC4-4780-8438-91792CE7FA6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1B04CFA7-B82D-46C0-A8B3-DB21B18B2BA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2887510E-A469-4A5D-B74E-FB6D5C964539}" type="slidenum">
              <a:t>16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49DBDA88-4FD0-43E2-A341-02B163714D39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5F50989-9FB8-4AC8-961A-07453ABC1CF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80F036DE-0746-409E-BC05-D8E0732DA2F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70E083C2-7F40-4E61-8924-F9EC18DD61CC}" type="slidenum">
              <a:t>17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C8CAB2A7-BFBD-4486-A64E-070428ED3FAB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AFD183C-A50A-440F-BC83-DD933B76274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1AFBF914-4B85-4DE2-A1CE-95D9B39A2F4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12528128-F4D5-4CE1-AF65-66599CC88301}" type="slidenum">
              <a:t>18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23B65A37-B37A-4233-A46A-35D54219DCF3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714F993-55CA-48BE-B1CE-2D765935DEC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839400A4-EAA6-4F4A-AD78-7173D464E90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79108F35-5B07-402C-90D3-9428ABE52A5B}" type="slidenum">
              <a:t>19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FCCF22A8-F2D8-4240-B0EA-1EAFAE635333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3874B7C-8B5E-4E84-B6D7-5C2765A5E2A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D2AD4DB2-C783-458A-9E0D-967A25826305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108AD2A-7981-46B1-B08A-721E6BDC0BF6}" type="slidenum">
              <a:t>2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BED8C8CA-74E5-426A-B05D-E4361AA978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426ABADC-C5DA-4560-BFEF-D9D9DF98591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C9DBE18F-91E0-430D-ACFD-C700185BF7E7}" type="slidenum">
              <a:t>20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568C3826-2D61-404D-B6C9-D1146D1B8E55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31AE63D-FF2C-453D-918B-8399C31D5BC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D1EE21BC-ACB3-4263-B0D3-63C2B907538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253C5ED1-5A9D-458F-BA23-FADD34D5EDB6}" type="slidenum">
              <a:t>21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2CA37F3A-5260-415A-8992-A400E26662D7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6C37CB2-BF53-433D-B5E3-218FA607B79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49CEEDE-D145-4F1A-86D7-589A1ECCD3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1876CA8E-8A79-42DE-979D-3F037C04E7A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FD43548-FBC3-497A-8072-2272196700BA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B546DC0-DF76-46BC-97FE-379DDCF3FE0D}" type="slidenum">
              <a:t>22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0D9F8D06-C77A-4056-BCDA-36A3E2814358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E7CA17B-EC2C-4077-9AAA-3EDED99FBD2F}" type="slidenum">
              <a:t>23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29E009FF-FEB6-4537-A307-2A6BA6E951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Espace réservé des commentaires 2">
            <a:extLst>
              <a:ext uri="{FF2B5EF4-FFF2-40B4-BE49-F238E27FC236}">
                <a16:creationId xmlns:a16="http://schemas.microsoft.com/office/drawing/2014/main" id="{4CA411D0-BD23-4307-AAF0-F4CDCD1E726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721038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75962EC-D861-4113-B64A-FA68D5F30A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2087E9F6-A771-4C8C-A389-A6DC8C664A2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fr-FR" b="1"/>
              <a:t>&lt;header&gt;…&lt;/header&gt; </a:t>
            </a:r>
          </a:p>
          <a:p>
            <a:pPr lvl="0"/>
            <a:r>
              <a:rPr lang="fr-FR"/>
              <a:t>Permet de définir le header de votre page/section. Par exemple, vous pouvez l’utiliser pour indiquer la date, l’auteur et d’autres informations sur l’&lt;article&gt; dans lequel vous vous trouvez. </a:t>
            </a:r>
          </a:p>
          <a:p>
            <a:pPr lvl="0"/>
            <a:endParaRPr lang="fr-FR" b="1"/>
          </a:p>
          <a:p>
            <a:pPr lvl="0"/>
            <a:r>
              <a:rPr lang="fr-FR" b="1"/>
              <a:t>&lt;section&gt;…&lt;/section&gt; </a:t>
            </a:r>
          </a:p>
          <a:p>
            <a:pPr lvl="0"/>
            <a:r>
              <a:rPr lang="fr-FR"/>
              <a:t>Permet de définir une section/partie de votre page. La plupart des autres balises sémantiques jouent leur rôle dans la section qui les contient. </a:t>
            </a:r>
          </a:p>
          <a:p>
            <a:pPr lvl="0"/>
            <a:endParaRPr lang="fr-FR" b="1"/>
          </a:p>
          <a:p>
            <a:pPr lvl="0"/>
            <a:r>
              <a:rPr lang="fr-FR" b="1"/>
              <a:t>&lt;article&gt;…&lt;/article&gt; </a:t>
            </a:r>
          </a:p>
          <a:p>
            <a:pPr lvl="0"/>
            <a:r>
              <a:rPr lang="fr-FR"/>
              <a:t>Permet de définir un article/post/commentaire ou tout autre contenu important de la page. </a:t>
            </a:r>
          </a:p>
          <a:p>
            <a:pPr lvl="0"/>
            <a:endParaRPr lang="fr-FR" b="1"/>
          </a:p>
          <a:p>
            <a:pPr lvl="0"/>
            <a:r>
              <a:rPr lang="fr-FR" b="1"/>
              <a:t>&lt;aside&gt;…&lt;/aside&gt; </a:t>
            </a:r>
          </a:p>
          <a:p>
            <a:pPr lvl="0"/>
            <a:r>
              <a:rPr lang="fr-FR"/>
              <a:t>Permet de définir un texte qui se rapporte au sujet de la page/section, mais qui ne fait pas partie du contenu en lui-même. Par exemple, si vous parlez de l’évolution des pingouins albinos en antarctique, vous pourrez mettre un &lt;aside&gt; pour donner quelques informations sur ce qu’est la maladie albinos. </a:t>
            </a:r>
          </a:p>
          <a:p>
            <a:pPr lvl="0"/>
            <a:endParaRPr lang="fr-FR" b="1"/>
          </a:p>
          <a:p>
            <a:pPr lvl="0"/>
            <a:r>
              <a:rPr lang="fr-FR" b="1"/>
              <a:t>&lt;footer&gt;…&lt;/footer&gt; </a:t>
            </a:r>
          </a:p>
          <a:p>
            <a:pPr lvl="0"/>
            <a:r>
              <a:rPr lang="fr-FR"/>
              <a:t>Permet de définir le footer de votre page/article. </a:t>
            </a:r>
          </a:p>
          <a:p>
            <a:pPr lvl="0"/>
            <a:endParaRPr lang="fr-FR" b="1"/>
          </a:p>
          <a:p>
            <a:pPr lvl="0"/>
            <a:r>
              <a:rPr lang="fr-FR" b="1"/>
              <a:t>&lt;nav&gt;…&lt;/nav&gt; </a:t>
            </a:r>
          </a:p>
          <a:p>
            <a:pPr lvl="0"/>
            <a:r>
              <a:rPr lang="fr-FR"/>
              <a:t>A utiliser pour la plupart des listes de liens interne au site. </a:t>
            </a:r>
            <a:endParaRPr lang="fr-FR" sz="3600"/>
          </a:p>
          <a:p>
            <a:pPr lv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AC5E0A9-6CFE-4EBE-B1C8-A14192A871D4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70BFAFE-A63F-43D0-B893-E4BE75FA3CC0}" type="slidenum">
              <a:t>24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7BD4C78D-84E7-4721-88E0-5DBE7431847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AE50D68A-9808-482F-B06D-68FBD4CAC338}" type="slidenum">
              <a:t>25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14BD594-DDA5-4159-B552-6821AAC4D12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396476D-9CE6-46DA-B9F7-C7442C8C1AE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09281AC9-F6AE-42C2-8DA2-01FFD0D7F41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60B676CA-BE8D-4D19-B9A5-C145720FFC6C}" type="slidenum">
              <a:t>26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7ED68A1-EADA-40C3-A6DB-7ABB7D09AC2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00C2AA6-92E8-48A4-AC36-572B8CC5BA1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D90C578B-074F-4481-9127-D25239B08B5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6AE20FA8-2E92-4941-B546-B416E45F7345}" type="slidenum">
              <a:t>27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84395C1-642A-4F38-BD72-EB6FD4DEF68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54FDA02-2516-4310-9A83-BEC3072C938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55B3E156-A9AF-41C5-8429-3A2A049A381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830DD286-DE07-4ED9-A90F-A94A2A988F53}" type="slidenum">
              <a:t>28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3D1569F-0339-40E0-BB35-6DF9493EEFD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762EF0F-14E2-4D2D-A4C1-E2BB90BF562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0ECDAC2D-D389-45FD-B5B0-E5FAC927E84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D7905D91-276C-4565-929C-315C9835D782}" type="slidenum">
              <a:t>29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5D5ED5E-9437-4093-A69E-A88CB6B0773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8137256-7C75-4FD8-ABAA-70E2106BFE9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AFDF936D-4CC4-46D6-96EC-3B2CBBC9AF3C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5A6866D-601E-49FB-8DFF-709E4C82EEEC}" type="slidenum">
              <a:t>3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13D4E6DC-189F-452A-8729-FF870E3AA9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231CABB8-2F1F-4986-AE2C-D6D8C3606FF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41AE4A3F-CBA3-40A4-B66D-65F351EEE0B4}" type="slidenum">
              <a:t>30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A72CD75-2CBE-4364-9DE2-0DD70BD3EBF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8D6C0BE-F9DE-4C3A-896F-00136DE450F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20294B72-5E65-411E-B79F-F12D6891F26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C1E4D02A-6C59-4715-90D7-C5A9D033DE8F}" type="slidenum">
              <a:t>31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E0AAFA9-903A-4F93-B08A-D3BE9FFBF54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E7682E2-4BE8-4016-8D83-3DE0991CFC7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35A10C12-F162-414C-A87B-15F41793667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846A7320-52CB-4386-B462-151DAEEDEEE9}" type="slidenum">
              <a:t>32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CF467F9-9B3C-4E44-ADBC-355C6078296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D94DE47-1832-4160-A602-03E775B9970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03C53BEB-FA1A-4AB1-95EF-78029DF4F54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45756F29-DA0D-4712-968A-99688D82731A}" type="slidenum">
              <a:t>33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0D40A9F-5F36-4BBF-8D62-95C74695DF0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77FF2FD-EB8D-4EB6-B39B-B886296296D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fr-FR"/>
              <a:t>Exercice 3 sans la feuille de style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F94300D6-27D3-4356-8DB3-D53959780D2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F57CFAB5-E406-4A5F-8F92-52FE23980902}" type="slidenum">
              <a:t>34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8DD909B-6C2E-49D6-823C-845EF07AEFC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48DAFB0-A2D6-4803-BF1E-BDD70D8E217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C3E288DC-3DF6-4668-A4C3-2803DCD70B7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D9C53415-C83D-46FE-A2FC-80E94E6A8E9C}" type="slidenum">
              <a:t>35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9C1DEFF-A7C8-4D32-ABE2-805939CA38E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C0EAF13-2812-4C02-BD15-1014D2264FB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E907AD04-7C71-4D37-BDB3-C407092372B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E6FCCC98-BADA-4970-B711-B4E5C537A774}" type="slidenum">
              <a:t>36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EEAF587-028D-45FD-991F-47CD07CF1FD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DDB7CE6-0621-4473-9EAA-06FB0EA5A54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21D60D98-DAE8-47EC-8EEC-4CAD88274B1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0B3ABA51-E4D8-406C-A9FB-1C0F067AB81D}" type="slidenum">
              <a:t>37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89733F6-E585-416D-B7EA-1E3871C4827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F8E73E3-D55F-4A05-9A0C-39D6BAC91A2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250E4D48-0738-4C0D-99ED-F54B693D09F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6557D5C9-A0BA-41F7-9D84-FFDE28A8BEA6}" type="slidenum">
              <a:t>38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C8FD0C55-6EE3-4561-9D40-70ED56D3740C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4BDA6CF-BB64-4485-A7F9-F4B5D2D7822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540576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D769F2EA-DC52-4012-A989-77D7554615F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15B2EAD4-7489-4363-A3B8-5A9EDC81E562}" type="slidenum">
              <a:t>39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9B26121-6B56-418A-98CE-7D33BA79C6C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FA2AB75-4377-4A91-9D2E-2A161F041B1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1CDF133A-88F6-495F-BD46-0D755A85AA78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53354C2-D698-4E14-99EF-9530D5B869B0}" type="slidenum">
              <a:t>4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26EFADC8-4560-43F0-BADB-75D29A88BD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Espace réservé des commentaires 2">
            <a:extLst>
              <a:ext uri="{FF2B5EF4-FFF2-40B4-BE49-F238E27FC236}">
                <a16:creationId xmlns:a16="http://schemas.microsoft.com/office/drawing/2014/main" id="{2850C695-48EA-48A9-8359-4B37846B956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721038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728F85E9-91B4-4ED0-A4DB-D7B0ECF31C6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9224E46C-8E3C-4AB6-B268-6AC54B6513B0}" type="slidenum">
              <a:t>40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1F118AE-915F-40CA-9933-6056E285D41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F7690D8-7855-4721-9E55-B2ADBBA9867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88459AB6-46BD-4FA1-B091-EE440498DBA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44BB5AFF-9C50-47B8-8244-1B63D3AD455B}" type="slidenum">
              <a:t>41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F90FF12-BD0D-4498-AF8A-B21DE87BBB0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444D290-2BDB-4E7D-8968-6B8716C0696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A6BB2802-1346-4782-B309-5FAB7B08BCD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C5BBF6D7-1BE1-4046-B845-F76F4C42AA90}" type="slidenum">
              <a:t>42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65159E9-42D3-4A1D-982C-F4965F80E14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169107F-A26B-4E30-9933-D1941F4FC85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66CF232E-3647-4814-B6B6-3A544808700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050F911D-61F2-4DD7-A99C-9C3EECF8563A}" type="slidenum">
              <a:t>43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69B6FA4-2BEA-472D-899F-37A298ED75A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682865B-C150-4819-A086-5C6FF395625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0101DC72-430D-48C2-AD69-8272F1E0C9C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B1F97F14-C257-4B69-995D-AA204202E5A7}" type="slidenum">
              <a:t>44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F8D63D0-DE98-4FAA-B928-656969EDFE7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7AFEF56-5F2D-4B89-AD23-7FCBF1AC460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E0F0F179-B9F6-4CD5-BB21-13589FF7750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BE84AF72-995C-4EB1-A0B5-4181E140DA51}" type="slidenum">
              <a:t>45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EB8ACFE-223F-4D7F-AF2F-4EF96FED9BF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D497B82-43E4-4861-8984-930441A2504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250E4D48-0738-4C0D-99ED-F54B693D09F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6557D5C9-A0BA-41F7-9D84-FFDE28A8BEA6}" type="slidenum">
              <a:t>46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C8FD0C55-6EE3-4561-9D40-70ED56D3740C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4BDA6CF-BB64-4485-A7F9-F4B5D2D7822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66389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5FF7148-F936-4B3C-8858-2573853A39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8CEE6C32-5EA4-4C66-A577-B9F0AFB1F57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fr-FR"/>
              <a:t>Attributs </a:t>
            </a:r>
            <a:r>
              <a:rPr lang="fr-FR" b="1"/>
              <a:t>placeholder</a:t>
            </a:r>
            <a:r>
              <a:rPr lang="fr-FR"/>
              <a:t>, </a:t>
            </a:r>
            <a:r>
              <a:rPr lang="fr-FR" b="1"/>
              <a:t>required</a:t>
            </a:r>
            <a:r>
              <a:rPr lang="fr-FR"/>
              <a:t>, </a:t>
            </a:r>
            <a:r>
              <a:rPr lang="fr-FR" b="1"/>
              <a:t>pattern</a:t>
            </a:r>
            <a:r>
              <a:rPr lang="fr-FR"/>
              <a:t>, </a:t>
            </a:r>
          </a:p>
          <a:p>
            <a:pPr lvl="0"/>
            <a:endParaRPr lang="fr-FR"/>
          </a:p>
          <a:p>
            <a:pPr lvl="0"/>
            <a:r>
              <a:rPr lang="fr-FR"/>
              <a:t>http://www.alsacreations.com/tuto/lire/1392-formulaire-html5-placeholder-required-pattern.html</a:t>
            </a:r>
          </a:p>
          <a:p>
            <a:pPr lvl="0"/>
            <a:endParaRPr lang="fr-FR" b="1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61744E7-BD77-4311-AF02-5585BF7D7EAA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A3FC60C-2F7E-4023-BE1E-F3A0F4621116}" type="slidenum">
              <a:t>47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0B4CF055-4A18-40A0-AB91-5CCA2818D6A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F2FF10BF-350B-4EE4-8249-F30E1EE4E4A0}" type="slidenum">
              <a:t>48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035AE7C9-EA95-4170-9ED0-D3E2AE405095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1CEFDB8-F336-4220-AF43-35629A780A8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E75E8798-A54B-4C62-AE32-EC157298871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77EF2AE6-EDAA-4656-B6D5-4667D61C1DA1}" type="slidenum">
              <a:t>49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E2E367E2-5D41-44AD-9AE6-462DCC41E4A0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07F7011-5A2B-4CBA-9ED4-3ED5586C2FA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2F841DA-D313-4947-98B8-C5F4C46084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681CC801-04C0-4BB5-98FE-44C9C774720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fr-FR"/>
              <a:t>Le </a:t>
            </a:r>
            <a:r>
              <a:rPr lang="fr-FR" b="1"/>
              <a:t>HTML</a:t>
            </a:r>
            <a:r>
              <a:rPr lang="fr-FR"/>
              <a:t> est très utilisé mais est très mal utilisé.</a:t>
            </a:r>
          </a:p>
          <a:p>
            <a:pPr lvl="0"/>
            <a:r>
              <a:rPr lang="fr-FR"/>
              <a:t>Le XHTML : Pour habituer les webdesigners à la rigidité syntaxique du XML qui va bientôt détroner le HTML.</a:t>
            </a:r>
          </a:p>
          <a:p>
            <a:pPr lvl="0"/>
            <a:endParaRPr lang="fr-FR"/>
          </a:p>
          <a:p>
            <a:pPr lvl="0"/>
            <a:r>
              <a:rPr lang="fr-FR"/>
              <a:t>La grammaire du XHTML répond à certaines règles :</a:t>
            </a:r>
          </a:p>
          <a:p>
            <a:pPr marL="558899" lvl="0" indent="-342900">
              <a:buSzPct val="100000"/>
              <a:buFont typeface="Arial" pitchFamily="34"/>
              <a:buChar char="•"/>
            </a:pPr>
            <a:r>
              <a:rPr lang="fr-FR"/>
              <a:t>Les noms des balises et des attributs sont en </a:t>
            </a:r>
            <a:r>
              <a:rPr lang="fr-FR" b="1"/>
              <a:t>minuscules</a:t>
            </a:r>
            <a:r>
              <a:rPr lang="fr-FR"/>
              <a:t>.</a:t>
            </a:r>
            <a:br>
              <a:rPr lang="fr-FR"/>
            </a:br>
            <a:r>
              <a:rPr lang="fr-FR"/>
              <a:t>On écrit : &lt;p&gt; et plus &lt;P&gt;.</a:t>
            </a:r>
          </a:p>
          <a:p>
            <a:pPr marL="558899" lvl="0" indent="-342900">
              <a:buSzPct val="100000"/>
              <a:buFont typeface="Arial" pitchFamily="34"/>
              <a:buChar char="•"/>
            </a:pPr>
            <a:r>
              <a:rPr lang="fr-FR"/>
              <a:t>Les valeurs des attributs sont </a:t>
            </a:r>
            <a:r>
              <a:rPr lang="fr-FR" b="1"/>
              <a:t>entre</a:t>
            </a:r>
            <a:r>
              <a:rPr lang="fr-FR"/>
              <a:t> </a:t>
            </a:r>
            <a:r>
              <a:rPr lang="fr-FR" b="1"/>
              <a:t>doubles</a:t>
            </a:r>
            <a:r>
              <a:rPr lang="fr-FR"/>
              <a:t> </a:t>
            </a:r>
            <a:r>
              <a:rPr lang="fr-FR" b="1"/>
              <a:t>quotes</a:t>
            </a:r>
            <a:r>
              <a:rPr lang="fr-FR"/>
              <a:t>.</a:t>
            </a:r>
            <a:br>
              <a:rPr lang="fr-FR"/>
            </a:br>
            <a:r>
              <a:rPr lang="fr-FR"/>
              <a:t>On écrit : &lt;p align="center"&gt; et plus &lt;p align=center&gt;.</a:t>
            </a:r>
          </a:p>
          <a:p>
            <a:pPr marL="558899" lvl="0" indent="-342900">
              <a:buSzPct val="100000"/>
              <a:buFont typeface="Arial" pitchFamily="34"/>
              <a:buChar char="•"/>
            </a:pPr>
            <a:r>
              <a:rPr lang="fr-FR"/>
              <a:t>Tout attribut doit impérativement </a:t>
            </a:r>
            <a:r>
              <a:rPr lang="fr-FR" b="1"/>
              <a:t>avoir</a:t>
            </a:r>
            <a:r>
              <a:rPr lang="fr-FR"/>
              <a:t> </a:t>
            </a:r>
            <a:r>
              <a:rPr lang="fr-FR" b="1"/>
              <a:t>une</a:t>
            </a:r>
            <a:r>
              <a:rPr lang="fr-FR"/>
              <a:t> </a:t>
            </a:r>
            <a:r>
              <a:rPr lang="fr-FR" b="1"/>
              <a:t>valeur</a:t>
            </a:r>
            <a:r>
              <a:rPr lang="fr-FR"/>
              <a:t>.</a:t>
            </a:r>
            <a:br>
              <a:rPr lang="fr-FR"/>
            </a:br>
            <a:r>
              <a:rPr lang="fr-FR"/>
              <a:t>On écrit : &lt;table border="1"&gt; et plus &lt;table border&gt;.</a:t>
            </a:r>
          </a:p>
          <a:p>
            <a:pPr marL="558899" lvl="0" indent="-342900">
              <a:buSzPct val="100000"/>
              <a:buFont typeface="Arial" pitchFamily="34"/>
              <a:buChar char="•"/>
            </a:pPr>
            <a:r>
              <a:rPr lang="fr-FR"/>
              <a:t>Toute balise ouvrante </a:t>
            </a:r>
            <a:r>
              <a:rPr lang="fr-FR" b="1"/>
              <a:t>doit</a:t>
            </a:r>
            <a:r>
              <a:rPr lang="fr-FR"/>
              <a:t> </a:t>
            </a:r>
            <a:r>
              <a:rPr lang="fr-FR" b="1"/>
              <a:t>être</a:t>
            </a:r>
            <a:r>
              <a:rPr lang="fr-FR"/>
              <a:t> </a:t>
            </a:r>
            <a:r>
              <a:rPr lang="fr-FR" b="1"/>
              <a:t>refermée</a:t>
            </a:r>
            <a:r>
              <a:rPr lang="fr-FR"/>
              <a:t>.</a:t>
            </a:r>
            <a:br>
              <a:rPr lang="fr-FR"/>
            </a:br>
            <a:r>
              <a:rPr lang="fr-FR"/>
              <a:t>On écrit : &lt;p&gt;</a:t>
            </a:r>
            <a:r>
              <a:rPr lang="fr-FR" i="1"/>
              <a:t>blabla</a:t>
            </a:r>
            <a:r>
              <a:rPr lang="fr-FR"/>
              <a:t>&lt;/p&gt; et plus &lt;p&gt;</a:t>
            </a:r>
            <a:r>
              <a:rPr lang="fr-FR" i="1"/>
              <a:t>blabla</a:t>
            </a:r>
            <a:r>
              <a:rPr lang="fr-FR"/>
              <a:t>.</a:t>
            </a:r>
          </a:p>
          <a:p>
            <a:pPr marL="558899" lvl="0" indent="-342900">
              <a:buSzPct val="100000"/>
              <a:buFont typeface="Arial" pitchFamily="34"/>
              <a:buChar char="•"/>
            </a:pPr>
            <a:r>
              <a:rPr lang="fr-FR" b="1"/>
              <a:t>Toutes</a:t>
            </a:r>
            <a:r>
              <a:rPr lang="fr-FR"/>
              <a:t> </a:t>
            </a:r>
            <a:r>
              <a:rPr lang="fr-FR" b="1"/>
              <a:t>les</a:t>
            </a:r>
            <a:r>
              <a:rPr lang="fr-FR"/>
              <a:t> </a:t>
            </a:r>
            <a:r>
              <a:rPr lang="fr-FR" b="1"/>
              <a:t>balises</a:t>
            </a:r>
            <a:r>
              <a:rPr lang="fr-FR"/>
              <a:t> </a:t>
            </a:r>
            <a:r>
              <a:rPr lang="fr-FR" b="1"/>
              <a:t>sont</a:t>
            </a:r>
            <a:r>
              <a:rPr lang="fr-FR"/>
              <a:t> </a:t>
            </a:r>
            <a:r>
              <a:rPr lang="fr-FR" b="1"/>
              <a:t>ouvrantes</a:t>
            </a:r>
            <a:r>
              <a:rPr lang="fr-FR"/>
              <a:t>.</a:t>
            </a:r>
            <a:br>
              <a:rPr lang="fr-FR"/>
            </a:br>
            <a:r>
              <a:rPr lang="fr-FR"/>
              <a:t>On écrit : &lt;br /&gt; et plus &lt;br&gt; ou encore : &lt;hr width="50%" /&gt; et plus &lt;HR WIDTH=50%&gt;.</a:t>
            </a:r>
          </a:p>
          <a:p>
            <a:pPr marL="558899" lvl="0" indent="-342900">
              <a:buSzPct val="100000"/>
              <a:buFont typeface="Arial" pitchFamily="34"/>
              <a:buChar char="•"/>
            </a:pPr>
            <a:r>
              <a:rPr lang="fr-FR"/>
              <a:t>Les balises doivent être </a:t>
            </a:r>
            <a:r>
              <a:rPr lang="fr-FR" b="1"/>
              <a:t>correctement</a:t>
            </a:r>
            <a:r>
              <a:rPr lang="fr-FR"/>
              <a:t> </a:t>
            </a:r>
            <a:r>
              <a:rPr lang="fr-FR" b="1"/>
              <a:t>imbriquées</a:t>
            </a:r>
            <a:r>
              <a:rPr lang="fr-FR"/>
              <a:t>.</a:t>
            </a:r>
            <a:br>
              <a:rPr lang="fr-FR"/>
            </a:br>
            <a:r>
              <a:rPr lang="fr-FR"/>
              <a:t>On écrit : &lt;p&gt;&lt;i&gt;</a:t>
            </a:r>
            <a:r>
              <a:rPr lang="fr-FR" i="1"/>
              <a:t>blabla</a:t>
            </a:r>
            <a:r>
              <a:rPr lang="fr-FR"/>
              <a:t>&lt;/i&gt;&lt;/p&gt; et pas &lt;p&gt;&lt;i&gt;</a:t>
            </a:r>
            <a:r>
              <a:rPr lang="fr-FR" i="1"/>
              <a:t>blabla</a:t>
            </a:r>
            <a:r>
              <a:rPr lang="fr-FR"/>
              <a:t>&lt;/p&gt;&lt;/i&gt;.</a:t>
            </a:r>
          </a:p>
          <a:p>
            <a:pPr lv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AE0D817-00DA-40B5-98E5-AC195603824F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12B54FD-29B3-4061-848F-9145AAAE5765}" type="slidenum">
              <a:t>5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46613A36-1850-4937-82E4-6B71340A61E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F171A655-4BF4-461B-8A03-2009BFC8E573}" type="slidenum">
              <a:t>50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7E51F9FE-0B37-4779-9658-DCE01D26B419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0A1960E-EE6B-4F63-83EE-164B4AA471E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2DD47F5D-9944-490C-B5BB-4FE7C72AEC2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27EAEE2F-5757-4B79-986D-957CD3698EAC}" type="slidenum">
              <a:t>51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FE1459CA-7F64-48B9-B33D-0CD8F011DC04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8D9D026-B084-4D0D-A984-127D723D24D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537D3BEB-768B-4016-94FF-563B2A2BDEA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9C43F2CC-17C7-41A4-9875-5501F1CEF0DB}" type="slidenum">
              <a:t>52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8AD8C6BE-CBFA-4BE1-A62A-92AB9B5104DA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C709694-8EF1-4939-8916-D8BA93330FB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3D78E650-BB9B-4DEF-9199-D352B398895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983CE98F-8E38-4997-A52C-23F80CB78EE0}" type="slidenum">
              <a:t>53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1253CC84-AAAF-4F4A-ACC1-E8FAFE807A64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6C53C70-E00D-46F5-9709-67BB77AB4A8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03077627-3E9B-499A-9365-1EABE194D05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86381A50-E9F4-416E-99CB-8A1402452052}" type="slidenum">
              <a:t>54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0E1AEB6B-E07C-4C30-80EC-F61CD9463BB9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DE5F8DD-2F40-4872-91E9-6EBFD3CC09B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9519A78D-B391-461E-A349-9DF5E97C4DF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CB002F07-45F8-4487-8916-5E917F7675C9}" type="slidenum">
              <a:t>55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71BBC7F1-9EB9-454A-9042-6A101CA64643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E6E8E2E-B92D-4158-84C2-59B2161743A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C7938A77-68EE-40B3-ABA7-71DB59A29E9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CCA68CB8-0333-464F-8001-5056C39C0616}" type="slidenum">
              <a:t>56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B636FD7B-613E-4A3C-8562-55AD3442CE5B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777E79A-DA0B-4DB5-957F-BD343ADDD21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A6250CD9-5B9B-422B-A9ED-702B79242CF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1A27A510-025A-4257-A243-F995388BC9CB}" type="slidenum">
              <a:t>57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02CF5773-04A9-4481-BFD2-136E742CE735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67275C8-C6D4-4365-8172-F1954BBACE6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C199972C-769B-46E5-9B78-BBE904CE868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0DBD250F-EC93-46F9-AF5D-20291EED6B31}" type="slidenum">
              <a:t>58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4AC4A34F-132A-4F8B-A001-CDF828D5E5D1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18AD69C-DE71-40F4-97A0-5E03155C9A4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CBA0CE36-40FB-4B6E-BA86-DEC103EA572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648DD34D-8480-430E-A157-00A9BB58CC41}" type="slidenum">
              <a:t>59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C38D491F-F5E5-43A5-AF10-9E412F49A46B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D45499C-680C-490B-82C4-945E56BB48E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619FFF1-39EE-430E-822B-452B4F9544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5CBE6F72-3A6B-4B97-A7F2-9749625B939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45131A4-EFB2-44D6-B798-767BC4EAFF66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BB853C2-2CF9-4E7B-A68C-43AD5A1192CD}" type="slidenum">
              <a:t>6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3F9569A6-EBEF-44FE-816E-634226EF3FD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F32BB7A5-F761-40A9-A450-1AEC761D978A}" type="slidenum">
              <a:t>60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A2FF899F-3EC5-4013-B123-06F11BBFA642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EC44FDA-9780-4551-A130-A3FAF713E10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658E7528-2A26-4EA5-B48E-E8C9090801B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5DFB4D8D-125F-43EE-8F21-D7AE9CE8681B}" type="slidenum">
              <a:t>61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94AC8ABE-FE8C-4724-8921-EE53B648912E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A0D2292-9736-4538-B589-4B91251209B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11597005-14F1-4D99-9803-30A80C8E8BC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ABEB66CE-D1CD-476F-86CD-400A9982BF6A}" type="slidenum">
              <a:t>62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1B6636EF-CC71-4AC4-9B07-E57FFEEB5D01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5904307-8139-47A9-A168-F3568631D74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75FCB290-5097-4696-9226-F9685D492A7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38B5C1D5-9805-47B5-9981-0529061A57AD}" type="slidenum">
              <a:t>63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6704B2D-4540-468C-AFFC-222E16A63EB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14A926F-5C3E-403D-BBD2-F2F832A6086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582117C-6DE1-4B3C-B7E6-4197DB698D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C2526882-70B5-46C3-9949-F93327C8A89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FB4B3E4-B8AA-42A0-9311-9F9AD9D26E7E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156F24C-E9A2-4DE2-9011-E16CF3322E1E}" type="slidenum">
              <a:t>64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1BC23356-82A0-4B2A-A4CB-9AF268FF20CE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473D0AA-3807-4CCC-9595-8EE443B78BDD}" type="slidenum">
              <a:t>65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54D62D26-41FB-46DC-A9FF-C9DE2B6158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Espace réservé des commentaires 2">
            <a:extLst>
              <a:ext uri="{FF2B5EF4-FFF2-40B4-BE49-F238E27FC236}">
                <a16:creationId xmlns:a16="http://schemas.microsoft.com/office/drawing/2014/main" id="{7365C799-0E7D-49FB-8CB9-FA0743F3A9F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721038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70CB5EC-A904-44EF-93BB-D7E469EAE9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201A6990-0E9E-4946-A4A3-F170FBE78F1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fr-FR"/>
              <a:t>Possibilité de créer ses propres boutons qui interagissent sur le lecteur via JS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23EBA9B-0061-4E9A-886D-D990A0D0B225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E30D080-C8D7-48DE-B4AA-6C964942FD75}" type="slidenum">
              <a:t>66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E9FDA29-0A90-4682-B0D8-C853B3F075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74E66DE9-7A0E-49C6-AAE0-9EC6D9937E6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249D862-212C-46AC-8F92-E2AE6689DBAF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28AA386-59DA-4C2A-BF79-543892115709}" type="slidenum">
              <a:t>67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01496A4-7D0E-41A8-A8BD-5B2A84A188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82A52DFC-9283-4FB9-9D07-63F94828474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fr-FR" sz="3600" b="1"/>
              <a:t>Class</a:t>
            </a:r>
            <a:r>
              <a:rPr lang="fr-FR" sz="3600"/>
              <a:t> : réutilisation et cumulable (utiliser souvent pour balises inline)</a:t>
            </a:r>
          </a:p>
          <a:p>
            <a:pPr lvl="0"/>
            <a:r>
              <a:rPr lang="fr-FR" sz="3600" b="1"/>
              <a:t>Id</a:t>
            </a:r>
            <a:r>
              <a:rPr lang="fr-FR" sz="3600"/>
              <a:t> : utilisation pour un élément unique (souvent les balises block)</a:t>
            </a:r>
          </a:p>
          <a:p>
            <a:pPr lvl="0"/>
            <a:endParaRPr lang="fr-FR" sz="3600" b="1"/>
          </a:p>
          <a:p>
            <a:pPr lvl="0"/>
            <a:r>
              <a:rPr lang="fr-FR" sz="3600" b="1"/>
              <a:t>Appliquer plusieurs classes :</a:t>
            </a:r>
          </a:p>
          <a:p>
            <a:pPr lvl="0"/>
            <a:r>
              <a:rPr lang="fr-FR" sz="3600"/>
              <a:t>&lt;h1 class=‘’new important’’&gt;….&lt;/h1&gt;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38B7C35-1BD7-4E9D-A96D-63E7BC593C70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5BF905F-0201-430B-8E90-F1D8B1CC6D80}" type="slidenum">
              <a:t>68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ACF32741-7D9A-4625-B5A0-CF7519C5F17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D0C6CC34-3243-415D-9EC9-E84A1330F66D}" type="slidenum">
              <a:t>69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B20C185-D06A-4F44-B348-82179125C97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1695F30-2B6E-44BA-BA6C-3EE0AFB66E2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01A0B64C-1129-4485-9122-8885C4F6EE2F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83EAE00-E97C-4B4A-9F37-0FFE7A902964}" type="slidenum">
              <a:t>7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97E24E93-11D1-4CC7-AFD3-FB2685A494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Espace réservé des commentaires 2">
            <a:extLst>
              <a:ext uri="{FF2B5EF4-FFF2-40B4-BE49-F238E27FC236}">
                <a16:creationId xmlns:a16="http://schemas.microsoft.com/office/drawing/2014/main" id="{A2409F08-08DE-4C80-BEC1-20AA892FCA6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721038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0B56CDF3-1FAB-4B1D-9E80-90F6B9CF855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0B187866-803E-4CE5-B9B0-5CAD9C02A3CD}" type="slidenum">
              <a:t>70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873E4CD-6F05-48EC-BBEC-185B74022C4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C42EA4D-14DE-4ACC-BC30-13DD3E75E09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37ADB45C-F31E-4EA3-A8A9-57DD41C5E82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E4D55D47-1307-44E2-9814-16D48F9603CB}" type="slidenum">
              <a:t>71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4D8F8DFB-00A0-4D74-A1D1-383FA56D0E37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83925E7-6483-43B6-95C9-A6784CFBA07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672521A3-1D19-4F26-BCCA-E291020BA4C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D13D2D73-76D3-4B89-B909-579434C77C5F}" type="slidenum">
              <a:t>72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45677C1-5752-48AD-A6A7-1F1BACB28CE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6C84136-E7DA-4483-B74D-3A4EC2FBF2F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E5C89B6-B1A1-41B7-8F86-9238754EA8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C07BFD35-06F4-4687-81E3-A148D556329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fr-FR" sz="3600"/>
              <a:t>repeat, repeat-x, repeat-y, no-repeat</a:t>
            </a:r>
          </a:p>
          <a:p>
            <a:pPr lvl="0"/>
            <a:r>
              <a:rPr lang="fr-FR" sz="3600"/>
              <a:t>Scroll / fixed</a:t>
            </a:r>
          </a:p>
          <a:p>
            <a:pPr lvl="0"/>
            <a:endParaRPr lang="fr-FR" sz="3600"/>
          </a:p>
          <a:p>
            <a:pPr lvl="0"/>
            <a:r>
              <a:rPr lang="fr-FR" sz="3600"/>
              <a:t>background: url(‘…’) white no-repeat right top fixed;</a:t>
            </a:r>
          </a:p>
          <a:p>
            <a:pPr lvl="0"/>
            <a:endParaRPr lang="fr-FR" sz="3600"/>
          </a:p>
          <a:p>
            <a:pPr lvl="0"/>
            <a:r>
              <a:rPr lang="fr-FR" sz="3600"/>
              <a:t>Left, right, center, justify</a:t>
            </a:r>
          </a:p>
          <a:p>
            <a:pPr lvl="0"/>
            <a:r>
              <a:rPr lang="fr-FR" sz="3600"/>
              <a:t>Underline, none</a:t>
            </a:r>
          </a:p>
          <a:p>
            <a:pPr lvl="0"/>
            <a:r>
              <a:rPr lang="fr-FR"/>
              <a:t>Capitalize, uppercase, lowercase</a:t>
            </a:r>
          </a:p>
          <a:p>
            <a:pPr lvl="0"/>
            <a:endParaRPr lang="fr-FR"/>
          </a:p>
          <a:p>
            <a:pPr lvl="0"/>
            <a:r>
              <a:rPr lang="fr-FR"/>
              <a:t>Normal, italic, </a:t>
            </a:r>
          </a:p>
          <a:p>
            <a:pPr lvl="0"/>
            <a:r>
              <a:rPr lang="fr-FR"/>
              <a:t>font : italic small-caps 14px Arial, Helvetica, sans-serif ; </a:t>
            </a:r>
          </a:p>
          <a:p>
            <a:pPr lvl="0"/>
            <a:endParaRPr lang="fr-FR" sz="360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56EE4B4-A1B1-4C28-80E9-EEA30C21A905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F2D00BF-3456-4130-AEC6-F4BB08A01B46}" type="slidenum">
              <a:t>73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94E99100-45E4-43AC-A85A-5A640F637E4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1A052BEE-5A54-4150-863E-60A75DB6B839}" type="slidenum">
              <a:t>74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3249271-3C73-44A0-8132-3BC897A7028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F5E059C-7AF6-45E3-8734-2644581EC82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36780916-4CE2-47C6-A536-969C1BA1D0D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DF17F435-F5A9-43CE-ABF2-13F278B819F7}" type="slidenum">
              <a:t>75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D816E2A-228B-4B0C-9AFC-EF506E22480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FB936A8-EAF8-4D31-80CD-C1EC7A9D47E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D30AC92-66D0-484B-B91D-98BCE248AA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50CB49E1-F3ED-4036-8460-12D1243A726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fr-FR" sz="3600"/>
              <a:t>margin : TOP - RIGHT - BOTTOM – LEFT</a:t>
            </a:r>
          </a:p>
          <a:p>
            <a:pPr lvl="0"/>
            <a:endParaRPr lang="fr-FR" sz="3600"/>
          </a:p>
          <a:p>
            <a:pPr lvl="0"/>
            <a:r>
              <a:rPr lang="fr-FR" sz="3600"/>
              <a:t>List-style : …… ;</a:t>
            </a:r>
          </a:p>
          <a:p>
            <a:pPr lvl="0"/>
            <a:endParaRPr lang="fr-FR" sz="3600"/>
          </a:p>
          <a:p>
            <a:pPr lvl="0"/>
            <a:r>
              <a:rPr lang="fr-FR" sz="3600"/>
              <a:t>VOIR AUTRES : display, cursor, z-index, vertical-align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B747AD1-F3B4-41E0-BC98-6AC5E9E723F9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934BF7D-A2B4-404A-A9A2-DE5364377422}" type="slidenum">
              <a:t>77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229BE89-5FE8-4B7A-AF31-9C8EB1576E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1EB5FCC2-2B6C-4C22-8C06-F81307B5DEF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7D3D05-E603-412F-80FB-86DC1B61F615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D8A2659-2734-45CE-B5C2-2B2077C2C8E0}" type="slidenum">
              <a:t>78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89728DE-8D3F-49E3-A219-772A7E12FB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DF5457F4-970D-405C-A291-B193691674A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36BB079-5E28-4BF8-BC31-C8F904670634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8701D1A-7781-43CC-AAAF-4B2631F2FA95}" type="slidenum">
              <a:t>79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D596BB9-7FE4-4706-9530-4407DD2A56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372878A7-68EC-40EC-AC20-D77077D815D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988B63-4411-4BFB-BCBD-C5AF0773CC67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6B54B21-0DB2-42BB-B220-50ED782C0BA5}" type="slidenum">
              <a:t>80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D3FD43A-3C07-49A5-9697-249261B81F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D8091804-AEC0-4B7E-A3AE-2FD7E96D552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fr-FR" sz="2800" b="1"/>
              <a:t>W3C :</a:t>
            </a:r>
            <a:r>
              <a:rPr lang="fr-FR" sz="2800"/>
              <a:t>  </a:t>
            </a:r>
            <a:r>
              <a:rPr lang="fr-FR" sz="2800" u="sng">
                <a:hlinkClick r:id="rId3" tooltip="Organisme de normalisation"/>
              </a:rPr>
              <a:t>organisme de normalisation</a:t>
            </a:r>
            <a:r>
              <a:rPr lang="fr-FR" sz="2800"/>
              <a:t> à but non lucratif, chargé de promouvoir la compatibilité des technologies du Web telles que </a:t>
            </a:r>
            <a:r>
              <a:rPr lang="fr-FR" sz="2800">
                <a:hlinkClick r:id="rId4" tooltip="Hypertext Markup Language"/>
              </a:rPr>
              <a:t>HTML</a:t>
            </a:r>
            <a:r>
              <a:rPr lang="fr-FR" sz="2800"/>
              <a:t> et le CSS.</a:t>
            </a:r>
          </a:p>
          <a:p>
            <a:pPr lvl="0" hangingPunct="1">
              <a:tabLst>
                <a:tab pos="0" algn="l"/>
                <a:tab pos="106198" algn="l"/>
                <a:tab pos="555479" algn="l"/>
                <a:tab pos="1004760" algn="l"/>
                <a:tab pos="1454041" algn="l"/>
                <a:tab pos="1903323" algn="l"/>
                <a:tab pos="2352595" algn="l"/>
                <a:tab pos="2801876" algn="l"/>
                <a:tab pos="3251157" algn="l"/>
                <a:tab pos="3700439" algn="l"/>
                <a:tab pos="4149720" algn="l"/>
                <a:tab pos="4598635" algn="l"/>
                <a:tab pos="5047917" algn="l"/>
                <a:tab pos="5497198" algn="l"/>
                <a:tab pos="5946479" algn="l"/>
                <a:tab pos="6395761" algn="l"/>
                <a:tab pos="6845042" algn="l"/>
                <a:tab pos="7294314" algn="l"/>
                <a:tab pos="7743595" algn="l"/>
                <a:tab pos="8192877" algn="l"/>
                <a:tab pos="8642158" algn="l"/>
              </a:tabLst>
            </a:pPr>
            <a:r>
              <a:rPr lang="fr-FR" sz="2800"/>
              <a:t>- Promouvoir la compatibilité des technologies du Web</a:t>
            </a:r>
          </a:p>
          <a:p>
            <a:pPr lvl="0" hangingPunct="1">
              <a:tabLst>
                <a:tab pos="0" algn="l"/>
                <a:tab pos="106198" algn="l"/>
                <a:tab pos="555479" algn="l"/>
                <a:tab pos="1004760" algn="l"/>
                <a:tab pos="1454041" algn="l"/>
                <a:tab pos="1903323" algn="l"/>
                <a:tab pos="2352595" algn="l"/>
                <a:tab pos="2801876" algn="l"/>
                <a:tab pos="3251157" algn="l"/>
                <a:tab pos="3700439" algn="l"/>
                <a:tab pos="4149720" algn="l"/>
                <a:tab pos="4598635" algn="l"/>
                <a:tab pos="5047917" algn="l"/>
                <a:tab pos="5497198" algn="l"/>
                <a:tab pos="5946479" algn="l"/>
                <a:tab pos="6395761" algn="l"/>
                <a:tab pos="6845042" algn="l"/>
                <a:tab pos="7294314" algn="l"/>
                <a:tab pos="7743595" algn="l"/>
                <a:tab pos="8192877" algn="l"/>
                <a:tab pos="8642158" algn="l"/>
              </a:tabLst>
            </a:pPr>
            <a:r>
              <a:rPr lang="fr-FR" sz="2800"/>
              <a:t>- Émet des recommandations à valeur de standards industriels</a:t>
            </a:r>
          </a:p>
          <a:p>
            <a:pPr lvl="0" hangingPunct="1">
              <a:tabLst>
                <a:tab pos="0" algn="l"/>
                <a:tab pos="106198" algn="l"/>
                <a:tab pos="555479" algn="l"/>
                <a:tab pos="1004760" algn="l"/>
                <a:tab pos="1454041" algn="l"/>
                <a:tab pos="1903323" algn="l"/>
                <a:tab pos="2352595" algn="l"/>
                <a:tab pos="2801876" algn="l"/>
                <a:tab pos="3251157" algn="l"/>
                <a:tab pos="3700439" algn="l"/>
                <a:tab pos="4149720" algn="l"/>
                <a:tab pos="4598635" algn="l"/>
                <a:tab pos="5047917" algn="l"/>
                <a:tab pos="5497198" algn="l"/>
                <a:tab pos="5946479" algn="l"/>
                <a:tab pos="6395761" algn="l"/>
                <a:tab pos="6845042" algn="l"/>
                <a:tab pos="7294314" algn="l"/>
                <a:tab pos="7743595" algn="l"/>
                <a:tab pos="8192877" algn="l"/>
                <a:tab pos="8642158" algn="l"/>
              </a:tabLst>
            </a:pPr>
            <a:r>
              <a:rPr lang="fr-FR" sz="2800"/>
              <a:t>- Sa gestion est assurée par :</a:t>
            </a:r>
          </a:p>
          <a:p>
            <a:pPr marL="426960" lvl="0" indent="-322197" hangingPunct="1">
              <a:tabLst>
                <a:tab pos="426960" algn="l"/>
                <a:tab pos="533158" algn="l"/>
                <a:tab pos="982439" algn="l"/>
                <a:tab pos="1431721" algn="l"/>
                <a:tab pos="1881002" algn="l"/>
                <a:tab pos="2330283" algn="l"/>
                <a:tab pos="2779555" algn="l"/>
                <a:tab pos="3228837" algn="l"/>
                <a:tab pos="3678118" algn="l"/>
                <a:tab pos="4127399" algn="l"/>
                <a:tab pos="4576680" algn="l"/>
                <a:tab pos="5025596" algn="l"/>
                <a:tab pos="5474877" algn="l"/>
                <a:tab pos="5924159" algn="l"/>
                <a:tab pos="6373440" algn="l"/>
                <a:tab pos="6822721" algn="l"/>
                <a:tab pos="7272002" algn="l"/>
                <a:tab pos="7721275" algn="l"/>
                <a:tab pos="8170556" algn="l"/>
                <a:tab pos="8619837" algn="l"/>
                <a:tab pos="9069118" algn="l"/>
              </a:tabLst>
            </a:pPr>
            <a:r>
              <a:rPr lang="fr-FR" sz="2800"/>
              <a:t>		- le MIT aux Etats-Unis</a:t>
            </a:r>
          </a:p>
          <a:p>
            <a:pPr marL="426960" lvl="0" indent="-322197" hangingPunct="1">
              <a:tabLst>
                <a:tab pos="426960" algn="l"/>
                <a:tab pos="533158" algn="l"/>
                <a:tab pos="982439" algn="l"/>
                <a:tab pos="1431721" algn="l"/>
                <a:tab pos="1881002" algn="l"/>
                <a:tab pos="2330283" algn="l"/>
                <a:tab pos="2779555" algn="l"/>
                <a:tab pos="3228837" algn="l"/>
                <a:tab pos="3678118" algn="l"/>
                <a:tab pos="4127399" algn="l"/>
                <a:tab pos="4576680" algn="l"/>
                <a:tab pos="5025596" algn="l"/>
                <a:tab pos="5474877" algn="l"/>
                <a:tab pos="5924159" algn="l"/>
                <a:tab pos="6373440" algn="l"/>
                <a:tab pos="6822721" algn="l"/>
                <a:tab pos="7272002" algn="l"/>
                <a:tab pos="7721275" algn="l"/>
                <a:tab pos="8170556" algn="l"/>
                <a:tab pos="8619837" algn="l"/>
                <a:tab pos="9069118" algn="l"/>
              </a:tabLst>
            </a:pPr>
            <a:r>
              <a:rPr lang="fr-FR" sz="2800"/>
              <a:t>		- le ERCIM en Europe</a:t>
            </a:r>
          </a:p>
          <a:p>
            <a:pPr marL="426960" lvl="0" indent="-322197" hangingPunct="1">
              <a:tabLst>
                <a:tab pos="426960" algn="l"/>
                <a:tab pos="533158" algn="l"/>
                <a:tab pos="982439" algn="l"/>
                <a:tab pos="1431721" algn="l"/>
                <a:tab pos="1881002" algn="l"/>
                <a:tab pos="2330283" algn="l"/>
                <a:tab pos="2779555" algn="l"/>
                <a:tab pos="3228837" algn="l"/>
                <a:tab pos="3678118" algn="l"/>
                <a:tab pos="4127399" algn="l"/>
                <a:tab pos="4576680" algn="l"/>
                <a:tab pos="5025596" algn="l"/>
                <a:tab pos="5474877" algn="l"/>
                <a:tab pos="5924159" algn="l"/>
                <a:tab pos="6373440" algn="l"/>
                <a:tab pos="6822721" algn="l"/>
                <a:tab pos="7272002" algn="l"/>
                <a:tab pos="7721275" algn="l"/>
                <a:tab pos="8170556" algn="l"/>
                <a:tab pos="8619837" algn="l"/>
                <a:tab pos="9069118" algn="l"/>
              </a:tabLst>
            </a:pPr>
            <a:r>
              <a:rPr lang="fr-FR" sz="2800"/>
              <a:t>		- l’université Keio au Japon</a:t>
            </a:r>
          </a:p>
          <a:p>
            <a:pPr lv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DAA1302-E080-43D0-BAFE-935E131E0CC5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2482B4F-6B5F-45D7-AFDA-5E7FBCFAEA56}" type="slidenum">
              <a:t>8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7A1DA93-76A3-4064-AC71-3F45D854E9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E836F916-8DF1-46F1-B057-8E4BF9987A1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BF3844-9620-4408-816C-16618EF24E86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863D310-ECE0-4CFF-AF12-0D88FD35BEF7}" type="slidenum">
              <a:t>81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18B70E6-D687-4A3A-A3F7-6DED3A97FE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35B92912-F908-4DBE-A7B7-68425A12BC2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2B94128-188D-432E-BAF2-DEE1B4AE1B4C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DAE95D4-40D9-4D76-A414-2465A1435C79}" type="slidenum">
              <a:t>82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031D14B-7AF9-48F7-81FE-D4EEE603B4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002F91E1-1A36-4E10-9E0B-E858EE74E80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57AD81B-57AC-4024-8551-338CE626E2A5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64093A7-2307-4E06-ABCF-EB05D0DBB6F3}" type="slidenum">
              <a:t>83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37FF7E2-E15B-4BB2-B1CD-08894F37BE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70F62AB2-E738-424D-AC6F-677CB7BAAA9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fr-FR" sz="3600"/>
              <a:t>Div p	sélectionne tous les balises P contenues dans les DIV</a:t>
            </a:r>
          </a:p>
          <a:p>
            <a:pPr lvl="0"/>
            <a:endParaRPr lang="fr-FR" sz="360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41CCACB-92C5-4C79-8E3B-3B83C579C1C2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2C194A3-E65E-45F6-B786-87251D8281ED}" type="slidenum">
              <a:t>84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276EC7A-A1D7-4BF2-B10B-2A57015990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1869FAA1-B01A-4CE9-98FC-619759C982B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>
              <a:spcAft>
                <a:spcPts val="310"/>
              </a:spcAft>
            </a:pPr>
            <a:r>
              <a:rPr lang="fr-FR" b="1">
                <a:solidFill>
                  <a:srgbClr val="008000"/>
                </a:solidFill>
              </a:rPr>
              <a:t>-o-</a:t>
            </a:r>
            <a:r>
              <a:rPr lang="fr-FR" b="1"/>
              <a:t> </a:t>
            </a:r>
            <a:r>
              <a:rPr lang="fr-FR"/>
              <a:t>pour Opera</a:t>
            </a:r>
          </a:p>
          <a:p>
            <a:pPr lvl="0">
              <a:spcAft>
                <a:spcPts val="310"/>
              </a:spcAft>
            </a:pPr>
            <a:r>
              <a:rPr lang="fr-FR" b="1">
                <a:solidFill>
                  <a:srgbClr val="008000"/>
                </a:solidFill>
              </a:rPr>
              <a:t>-moz-</a:t>
            </a:r>
            <a:r>
              <a:rPr lang="fr-FR" b="1"/>
              <a:t> </a:t>
            </a:r>
            <a:r>
              <a:rPr lang="fr-FR"/>
              <a:t>pour Firefox (Mozilla)</a:t>
            </a:r>
          </a:p>
          <a:p>
            <a:pPr lvl="0">
              <a:spcAft>
                <a:spcPts val="310"/>
              </a:spcAft>
            </a:pPr>
            <a:r>
              <a:rPr lang="fr-FR" b="1">
                <a:solidFill>
                  <a:srgbClr val="008000"/>
                </a:solidFill>
              </a:rPr>
              <a:t>-webkit-</a:t>
            </a:r>
            <a:r>
              <a:rPr lang="fr-FR" b="1"/>
              <a:t> </a:t>
            </a:r>
            <a:r>
              <a:rPr lang="fr-FR"/>
              <a:t>pour Webkit (Chrome, Safari, Android...)</a:t>
            </a:r>
          </a:p>
          <a:p>
            <a:pPr lvl="0">
              <a:spcAft>
                <a:spcPts val="310"/>
              </a:spcAft>
            </a:pPr>
            <a:r>
              <a:rPr lang="fr-FR" b="1">
                <a:solidFill>
                  <a:srgbClr val="008000"/>
                </a:solidFill>
              </a:rPr>
              <a:t>-ms-</a:t>
            </a:r>
            <a:r>
              <a:rPr lang="fr-FR"/>
              <a:t> pour Microsoft (Internet Explorer)</a:t>
            </a:r>
          </a:p>
          <a:p>
            <a:pPr lvl="0">
              <a:spcAft>
                <a:spcPts val="310"/>
              </a:spcAft>
            </a:pPr>
            <a:r>
              <a:rPr lang="fr-FR" b="1">
                <a:solidFill>
                  <a:srgbClr val="008000"/>
                </a:solidFill>
              </a:rPr>
              <a:t>-khtml-</a:t>
            </a:r>
            <a:r>
              <a:rPr lang="fr-FR" b="1"/>
              <a:t> </a:t>
            </a:r>
            <a:r>
              <a:rPr lang="fr-FR"/>
              <a:t>pour KHTML (Konqueror)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77C30FF-BF9C-4B17-90DD-33EABA77916C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2F57D60-30DA-46E6-B76E-4AE4ECAF5351}" type="slidenum">
              <a:t>85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1973477-12FB-432F-BB1B-36D14F982F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D99CF12B-B38F-4B75-A81C-7F442ACF8C7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782F774-497B-4A80-A9EA-9F099319C8C5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8BE6BBD-77F0-4992-89E0-3D2766DC3E40}" type="slidenum">
              <a:t>86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C9F0E82-6671-4F14-B232-53D7093081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857B58A5-4A61-4BF1-91F5-3AE97CB800C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3552EAD-CED1-410A-971A-E439EEFAAC17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B81D823-BE82-4CD7-982E-DEB73B73578B}" type="slidenum">
              <a:t>87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4B74EC23-B748-4E04-A647-A90E68322E08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372A95F-BD48-43F0-B1D6-511BF107876C}" type="slidenum">
              <a:t>88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97D4D919-A938-41A4-8E14-AB131C1AB7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Espace réservé des commentaires 2">
            <a:extLst>
              <a:ext uri="{FF2B5EF4-FFF2-40B4-BE49-F238E27FC236}">
                <a16:creationId xmlns:a16="http://schemas.microsoft.com/office/drawing/2014/main" id="{1AE89CE6-DA66-41C5-8B37-E3FC4215B77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721038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B1A3DA8-FA12-4F78-8972-07533D8708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94A2B7CC-DA2D-48CD-907A-68104602ADB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7A226B7-E165-4DC7-AA4D-A76BDE16EC1C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694CD15-093F-4EB9-9B74-ACD140C364B0}" type="slidenum">
              <a:t>89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D3103B4-5E88-450B-83EF-748399ACC6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BFD9C575-5BFF-4BA5-BC3C-444D4291B71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fr-FR"/>
              <a:t>Des fonctions peuvent être déclenchées grâce aux évènements associés à chaque élément HTML</a:t>
            </a:r>
          </a:p>
          <a:p>
            <a:pPr lv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1248D6F-437F-430A-9C85-A2BBEE6D5F19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235A185-B520-4201-B3D7-A07F132B65A7}" type="slidenum">
              <a:t>90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54FFAA8-497D-418F-BAC5-DEC40A9BFA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0E155B38-8257-4138-A5E9-AF0708516FA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fr-FR"/>
              <a:t>- Parle plus de page web mais d’application web. </a:t>
            </a:r>
          </a:p>
          <a:p>
            <a:pPr lvl="0"/>
            <a:r>
              <a:rPr lang="fr-FR"/>
              <a:t>- Le HTML5 est une évolution du HTML4.0 </a:t>
            </a:r>
          </a:p>
          <a:p>
            <a:pPr lvl="0"/>
            <a:r>
              <a:rPr lang="fr-FR"/>
              <a:t>- Le HTML5 a été conçu par les navigateurs importants : rapide adoption des standards </a:t>
            </a:r>
          </a:p>
          <a:p>
            <a:pPr lv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1D54F8F-18E0-4436-BCE1-0DB835D6B557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757D89A-ED9D-4750-8EE4-E576CF14A0B6}" type="slidenum">
              <a:t>9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AD92E26-E701-4AF4-ADFD-43D9B09B05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0E96EFA4-04A1-4D60-96B8-7BAAD400869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fr-FR" b="1"/>
              <a:t>Variables</a:t>
            </a:r>
            <a:r>
              <a:rPr lang="fr-FR"/>
              <a:t> : zones mémoire stockant des valeurs</a:t>
            </a:r>
          </a:p>
          <a:p>
            <a:pPr lvl="0"/>
            <a:r>
              <a:rPr lang="fr-FR"/>
              <a:t>	respect des </a:t>
            </a:r>
            <a:r>
              <a:rPr lang="fr-FR" b="1"/>
              <a:t>majuscules et minuscules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317FE8D-F91C-4299-8DD1-DD16F78A6874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225D8E0-1A77-436D-ABEC-3F29802F42E1}" type="slidenum">
              <a:t>91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BA8034A-BBD3-41DF-854C-9EA8C73A48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6E1EAF11-D428-4FBA-875B-FDEAF882154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fr-CH" b="1"/>
              <a:t>click</a:t>
            </a:r>
            <a:r>
              <a:rPr lang="fr-CH"/>
              <a:t>, </a:t>
            </a:r>
            <a:r>
              <a:rPr lang="fr-CH" b="1"/>
              <a:t>mouvement</a:t>
            </a:r>
            <a:r>
              <a:rPr lang="fr-CH"/>
              <a:t> </a:t>
            </a:r>
            <a:r>
              <a:rPr lang="fr-CH" b="1"/>
              <a:t>de</a:t>
            </a:r>
            <a:r>
              <a:rPr lang="fr-CH"/>
              <a:t> </a:t>
            </a:r>
            <a:r>
              <a:rPr lang="fr-CH" b="1"/>
              <a:t>souris</a:t>
            </a:r>
            <a:r>
              <a:rPr lang="fr-CH"/>
              <a:t>, etc</a:t>
            </a:r>
          </a:p>
          <a:p>
            <a:pPr lvl="0"/>
            <a:r>
              <a:rPr lang="fr-CH"/>
              <a:t>Traités par des </a:t>
            </a:r>
            <a:r>
              <a:rPr lang="fr-CH" b="1"/>
              <a:t>gestionnaires</a:t>
            </a:r>
            <a:r>
              <a:rPr lang="fr-CH"/>
              <a:t> </a:t>
            </a:r>
            <a:r>
              <a:rPr lang="fr-CH" b="1"/>
              <a:t>d’événements</a:t>
            </a:r>
            <a:r>
              <a:rPr lang="fr-CH"/>
              <a:t> (event Handler)</a:t>
            </a:r>
          </a:p>
          <a:p>
            <a:pPr lvl="0"/>
            <a:endParaRPr lang="fr-FR" b="1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56DC5B6-DA48-46C6-8FA6-E396A8FD2222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46706B0-BD3F-41BB-BA3A-C1B54E86DA28}" type="slidenum">
              <a:t>92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94BCCCB-4159-4692-A3CF-BA3048F23E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7D631DF6-3C07-43E2-A8AD-CA921D51246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 fontAlgn="t"/>
            <a:r>
              <a:rPr lang="fr-FR" b="1"/>
              <a:t>Click</a:t>
            </a:r>
            <a:r>
              <a:rPr lang="fr-FR"/>
              <a:t>		Cliquer (appuyer puis relâcher) sur l'élément</a:t>
            </a:r>
          </a:p>
          <a:p>
            <a:pPr lvl="0" fontAlgn="t"/>
            <a:r>
              <a:rPr lang="fr-FR" b="1"/>
              <a:t>Dblclick</a:t>
            </a:r>
            <a:r>
              <a:rPr lang="fr-FR"/>
              <a:t>		Double-cliquer sur l'élément</a:t>
            </a:r>
          </a:p>
          <a:p>
            <a:pPr lvl="0" fontAlgn="t"/>
            <a:r>
              <a:rPr lang="fr-FR" b="1"/>
              <a:t>Mouseover</a:t>
            </a:r>
            <a:r>
              <a:rPr lang="fr-FR"/>
              <a:t>	Faire entrer le curseur sur l'élément</a:t>
            </a:r>
          </a:p>
          <a:p>
            <a:pPr lvl="0" fontAlgn="t"/>
            <a:r>
              <a:rPr lang="fr-FR" b="1"/>
              <a:t>Mouseout</a:t>
            </a:r>
            <a:r>
              <a:rPr lang="fr-FR"/>
              <a:t>		Faire sortir le curseur de l'élément</a:t>
            </a:r>
          </a:p>
          <a:p>
            <a:pPr lvl="0" fontAlgn="t"/>
            <a:r>
              <a:rPr lang="fr-FR" b="1"/>
              <a:t>Change</a:t>
            </a:r>
            <a:r>
              <a:rPr lang="fr-FR"/>
              <a:t>		Changer la valeur d'un élément spécifique aux formulaires (input, checkbox, etc.)</a:t>
            </a:r>
          </a:p>
          <a:p>
            <a:pPr lvl="0" fontAlgn="t"/>
            <a:r>
              <a:rPr lang="fr-FR" b="1"/>
              <a:t>Select</a:t>
            </a:r>
            <a:r>
              <a:rPr lang="fr-FR"/>
              <a:t>		Sélectionner le contenu d'un champ de texte (input, textarea, etc.)</a:t>
            </a:r>
          </a:p>
          <a:p>
            <a:pPr lvl="0" fontAlgn="t"/>
            <a:endParaRPr lang="fr-FR"/>
          </a:p>
          <a:p>
            <a:pPr lvl="0" fontAlgn="t"/>
            <a:r>
              <a:rPr lang="fr-FR" b="1"/>
              <a:t>Mousedown</a:t>
            </a:r>
            <a:r>
              <a:rPr lang="fr-FR"/>
              <a:t>	Appuyer (sans relâcher) sur le bouton gauche de la souris sur l'élément</a:t>
            </a:r>
          </a:p>
          <a:p>
            <a:pPr lvl="0" fontAlgn="t"/>
            <a:r>
              <a:rPr lang="fr-FR" b="1"/>
              <a:t>Mouseup</a:t>
            </a:r>
            <a:r>
              <a:rPr lang="fr-FR"/>
              <a:t>		Relâcher le bouton gauche de la souris sur l'élément</a:t>
            </a:r>
          </a:p>
          <a:p>
            <a:pPr lvl="0" fontAlgn="t"/>
            <a:r>
              <a:rPr lang="fr-FR" b="1"/>
              <a:t>Keydown</a:t>
            </a:r>
            <a:r>
              <a:rPr lang="fr-FR"/>
              <a:t>		Appuyer (sans relâcher) sur une touche de clavier sur l'élément</a:t>
            </a:r>
          </a:p>
          <a:p>
            <a:pPr lvl="0" fontAlgn="t"/>
            <a:r>
              <a:rPr lang="fr-FR" b="1"/>
              <a:t>Keyup	</a:t>
            </a:r>
            <a:r>
              <a:rPr lang="fr-FR"/>
              <a:t>	Relâcher une touche de clavier sur l'élément</a:t>
            </a:r>
          </a:p>
          <a:p>
            <a:pPr lvl="0" fontAlgn="t"/>
            <a:r>
              <a:rPr lang="fr-FR" b="1"/>
              <a:t>Keypress</a:t>
            </a:r>
            <a:r>
              <a:rPr lang="fr-FR"/>
              <a:t>		Frapper (appuyer puis relâcher) une touche de clavier sur l'élément</a:t>
            </a:r>
          </a:p>
          <a:p>
            <a:pPr lvl="0" fontAlgn="t"/>
            <a:endParaRPr lang="fr-FR" b="1"/>
          </a:p>
          <a:p>
            <a:pPr lvl="0" fontAlgn="t"/>
            <a:r>
              <a:rPr lang="fr-FR" b="1"/>
              <a:t>Submit</a:t>
            </a:r>
            <a:r>
              <a:rPr lang="fr-FR"/>
              <a:t>		Envoyer le formulaire</a:t>
            </a:r>
          </a:p>
          <a:p>
            <a:pPr lvl="0" fontAlgn="t"/>
            <a:r>
              <a:rPr lang="fr-FR" b="1"/>
              <a:t>Reset	</a:t>
            </a:r>
            <a:r>
              <a:rPr lang="fr-FR"/>
              <a:t>	Réinitialiser le formulaire</a:t>
            </a:r>
            <a:br>
              <a:rPr lang="fr-FR"/>
            </a:br>
            <a:endParaRPr lang="fr-FR" b="1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1472B8F-AF22-4CFA-8CF8-26E8064DC5C5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9FEA3C-4719-4C43-8058-5859DEF8CFA1}" type="slidenum">
              <a:t>93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0EFCD3E-7B7F-4777-83C9-F61EF2FC9B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DEAAB5E3-2E09-4847-ACA6-D2ECFB84D2F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D0221FD-A38A-46B1-99B6-BA811856BF9F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ACE005C-8D9B-45ED-8A42-F2295A449EAD}" type="slidenum">
              <a:t>94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F2FB8E0-17F1-42A8-9139-E43C877E71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4815AFAB-82FC-4E14-959F-052578E7416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2BB2B80-FCBA-4FE8-A5F9-88169D35D835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719CD3D-018D-4AE1-BE5C-05C2DC1AE416}" type="slidenum">
              <a:t>95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DB7E3A5-0225-4E5F-AE44-24871CD3C9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696D47DE-C63D-407A-85F1-BD5EF35FD85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514E477-3CD1-40EA-AAF5-873EE067D929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F8EDF14-AC60-456C-818D-CCD2576352FF}" type="slidenum">
              <a:t>96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E49AA51-AB0A-414C-9A3A-312121C636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8F42F37C-211A-41A2-8604-EE624894947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6AC4C83-328A-4523-BB91-57FE43959273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5C92B5F-92F9-4C49-9150-F7878A7D7C38}" type="slidenum">
              <a:t>97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31FD798-B143-4AB4-AC69-3892BF5552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A0AB3023-7805-4751-98ED-F2A65757DA8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0165D9-7C72-4BFF-AF8B-7B4F9420A8CB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C4CAB7C-A810-4F1B-AA96-23AF28310759}" type="slidenum">
              <a:t>98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35A7D94E-0954-4053-832A-432F8DF42BAE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D379D5C-5F5D-4BD4-B4CB-2866808B7E13}" type="slidenum">
              <a:t>99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84596C45-B13D-4FBA-B932-F18339A402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Espace réservé des commentaires 2">
            <a:extLst>
              <a:ext uri="{FF2B5EF4-FFF2-40B4-BE49-F238E27FC236}">
                <a16:creationId xmlns:a16="http://schemas.microsoft.com/office/drawing/2014/main" id="{49E5AD6C-1F6F-4E84-B033-E3595A7D564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721038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57D9F44-9A62-4CF9-BDE8-81307E4476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D8EB5F14-1A78-4082-8D4C-4BB44DBA78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215563E-3B92-4A2F-8FD8-AA32BD258AE1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83489C9-1B39-413A-8D2C-32BE93E9311D}" type="slidenum">
              <a:t>100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B45EB1-8C0F-4F2D-A3E6-6C4BDDB7435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F16E307-A347-4136-B029-F36BB683411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buNone/>
              <a:defRPr sz="2400"/>
            </a:lvl1pPr>
          </a:lstStyle>
          <a:p>
            <a:pPr lvl="0"/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BBF02D-0FD8-487C-8757-B2ADAF614E5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5B4AC2F-92A8-4B0E-BCA5-47F159EDF0F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9488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1FC222-AF80-4287-8D02-AFDBD4A55EE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5CB2D17-134C-4274-AB25-FF5E36A598EE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070E444-0762-4538-8674-85676E71865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829AAA6-1C28-464D-8271-C66BCA4CD73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2006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EFC40D1-05A0-406C-8AC4-B2A2F6090CB2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380286" y="179386"/>
            <a:ext cx="2339977" cy="6578595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8003C3C-E7B3-432E-BF6F-2E1663EFDE45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360365" y="179386"/>
            <a:ext cx="6867528" cy="657859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3501F32-D7AE-4339-AD75-E3043DB4608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A059732-7AC2-41D3-954D-991BA40F906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3199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95F313-9B9D-4F85-BB08-F950CAD3C6B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8F0363-9F2E-4A69-89B2-A501DB9EBE11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FB0208F-17CA-4516-988F-0033E825AEE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68AFBCC-E2C8-457D-B441-2EE031053AC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15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6E9AB6-1A9C-432D-BDA4-45D0CA3B5F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34BBB85-315B-4667-8C42-AF7FF6BE73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24C601B-5E09-4312-B992-64114C84704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71DC507-AD7C-4045-B749-FE153735160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9138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E8EDE8-A26D-435A-955D-14DFE8E9A47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C246B0-3557-4FD1-BBBB-0E0FB6E595A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4603747" cy="513873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38743FB-202D-4A2F-BD30-E5B9177277D7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116516" y="1619246"/>
            <a:ext cx="4603747" cy="513873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B5AF277-DBC7-420A-9513-839397E4E52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513D34C-314B-48A6-9BCD-351684D139E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32451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0740D3-7F5D-4228-A627-F7CA791746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A47D37B-50A7-4702-AE31-94BBB188F5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buNone/>
              <a:defRPr sz="2400" b="1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347CCB4-C583-4FB0-9BF0-C3AD19EC7F8E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182D137-D1EE-4339-B1B4-DDB03F9BBF7E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buNone/>
              <a:defRPr sz="2400" b="1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5A854FE-2F10-431A-BC5B-2FE1A1FB6EBF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4872340-DAC5-492A-BAA2-FCDAA05B4C6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61BA53B-7153-4855-82DB-CF955E1ABBB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8926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065A07-2658-4EA1-8298-3E460B3DD88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CD6F8BB-9689-4E2F-A567-F27C54BA83F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C354A84-B1B3-477D-9BB3-0604D1B7697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3472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6DED72A-A906-4875-8EB5-0328068AEA0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A10535C-8DF6-4339-B556-30022504249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005416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4B704B-D1A9-4672-855E-9169622ED3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B0A8D6-967C-4F7C-9451-6EAF9A80B2B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C038127-FE2E-4642-9D9E-AAE4FD1579E9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buNone/>
              <a:defRPr sz="160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4C9CFD3-4FD7-457D-8855-DBA45E7BCE9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5A3F19D-CDC0-4AAE-8F55-E27CB9963AB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7010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599D03-803C-4F77-A674-68D01C38FD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5ABD4C1-6E16-4031-92C8-10730753E062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D2ECE86-AAAD-4B88-AFED-38334119D7E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buNone/>
              <a:defRPr sz="160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F10504E-C8BE-48B0-B358-D6145AB49F2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3A7652F-97E6-4E9C-B53C-EE6D2E3A299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1195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D1BE590-C55F-4EA3-8B8F-40D78F1C39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9999" y="179999"/>
            <a:ext cx="8460001" cy="125999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C9E8266-103A-45FC-BA13-5241CAAA4DC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59999" y="1619996"/>
            <a:ext cx="9359999" cy="513827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fr-FR"/>
              <a:t>Cliquez pour éditer le format du plan de texte</a:t>
            </a:r>
          </a:p>
          <a:p>
            <a:pPr lvl="1"/>
            <a:r>
              <a:rPr lang="fr-FR"/>
              <a:t>Second niveau de plan</a:t>
            </a:r>
          </a:p>
          <a:p>
            <a:pPr lvl="2"/>
            <a:r>
              <a:rPr lang="fr-FR"/>
              <a:t>Troisième niveau de plan</a:t>
            </a:r>
          </a:p>
          <a:p>
            <a:pPr lvl="3"/>
            <a:r>
              <a:rPr lang="fr-FR"/>
              <a:t>Quatrième niveau de plan</a:t>
            </a:r>
          </a:p>
          <a:p>
            <a:pPr lvl="4"/>
            <a:r>
              <a:rPr lang="fr-FR"/>
              <a:t>Cinquième niveau de plan</a:t>
            </a:r>
          </a:p>
          <a:p>
            <a:pPr lvl="5"/>
            <a:r>
              <a:rPr lang="fr-FR"/>
              <a:t>Sixième niveau de plan</a:t>
            </a:r>
          </a:p>
          <a:p>
            <a:pPr lvl="6"/>
            <a:r>
              <a:rPr lang="fr-FR"/>
              <a:t>Septième niveau de plan</a:t>
            </a:r>
          </a:p>
          <a:p>
            <a:pPr lvl="7"/>
            <a:r>
              <a:rPr lang="fr-FR"/>
              <a:t>Huitième niveau de plan</a:t>
            </a:r>
          </a:p>
          <a:p>
            <a:pPr lvl="8"/>
            <a:r>
              <a:rPr lang="fr-FR"/>
              <a:t>Neuvième niveau de plan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BA4D61-2F3A-4294-9B45-4A7443AC21B1}"/>
              </a:ext>
            </a:extLst>
          </p:cNvPr>
          <p:cNvSpPr/>
          <p:nvPr/>
        </p:nvSpPr>
        <p:spPr>
          <a:xfrm>
            <a:off x="-179999" y="7020004"/>
            <a:ext cx="10439997" cy="359999"/>
          </a:xfrm>
          <a:prstGeom prst="rect">
            <a:avLst/>
          </a:prstGeom>
          <a:noFill/>
          <a:ln w="18004" cap="flat">
            <a:solidFill>
              <a:srgbClr val="41719C"/>
            </a:solidFill>
            <a:prstDash val="solid"/>
            <a:miter/>
          </a:ln>
        </p:spPr>
        <p:txBody>
          <a:bodyPr vert="horz" wrap="square" lIns="8997" tIns="8997" rIns="8997" bIns="8997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1200" cap="none" spc="0" baseline="0">
                <a:solidFill>
                  <a:srgbClr val="F20000"/>
                </a:solidFill>
                <a:uFillTx/>
                <a:latin typeface="Trebuchet MS" pitchFamily="34"/>
                <a:ea typeface="Arial Unicode MS" pitchFamily="2"/>
                <a:cs typeface="Tahoma" pitchFamily="2"/>
              </a:rPr>
              <a:t>DAWAN</a:t>
            </a:r>
            <a:r>
              <a: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Trebuchet MS" pitchFamily="34"/>
                <a:ea typeface="Arial Unicode MS" pitchFamily="2"/>
                <a:cs typeface="Tahoma" pitchFamily="2"/>
              </a:rPr>
              <a:t> – Reproduction interdite sans autorisation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FB978A1-9467-4F14-857C-A84E173078B0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359999" y="7128004"/>
            <a:ext cx="359999" cy="38843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Arial Unicode MS" pitchFamily="2"/>
                <a:cs typeface="Tahoma" pitchFamily="2"/>
              </a:defRPr>
            </a:lvl1pPr>
          </a:lstStyle>
          <a:p>
            <a:pPr lvl="0"/>
            <a:fld id="{86668EB2-A3E0-41C1-8F24-AAECDD3DD59B}" type="slidenum">
              <a:t>‹N°›</a:t>
            </a:fld>
            <a:endParaRPr lang="fr-FR"/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65CC5E54-B1C6-48C6-87D2-3D3438EC99E2}"/>
              </a:ext>
            </a:extLst>
          </p:cNvPr>
          <p:cNvSpPr/>
          <p:nvPr/>
        </p:nvSpPr>
        <p:spPr>
          <a:xfrm>
            <a:off x="0" y="1439997"/>
            <a:ext cx="10076761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35999" cap="flat">
            <a:solidFill>
              <a:srgbClr val="41719C"/>
            </a:solidFill>
            <a:prstDash val="solid"/>
            <a:miter/>
          </a:ln>
        </p:spPr>
        <p:txBody>
          <a:bodyPr vert="horz" wrap="square" lIns="17638" tIns="17638" rIns="17638" bIns="17638" anchor="ctr" anchorCtr="1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1F7A490-5F3B-4DA1-9972-791F3B623BB4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8820000" y="179999"/>
            <a:ext cx="1081799" cy="1085036"/>
          </a:xfrm>
          <a:prstGeom prst="rect">
            <a:avLst/>
          </a:prstGeom>
          <a:noFill/>
          <a:ln cap="flat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fr-FR" sz="4800" b="0" i="0" u="none" strike="noStrike" kern="1200" cap="none" spc="0" baseline="0">
          <a:solidFill>
            <a:srgbClr val="F20000"/>
          </a:solidFill>
          <a:effectLst>
            <a:outerShdw dist="17962" dir="2700000">
              <a:srgbClr val="000000"/>
            </a:outerShdw>
          </a:effectLst>
          <a:uFillTx/>
          <a:latin typeface="Trebuchet MS" pitchFamily="34"/>
          <a:ea typeface="MS Gothic" pitchFamily="2"/>
          <a:cs typeface="Tahoma" pitchFamily="2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0"/>
        </a:spcBef>
        <a:spcAft>
          <a:spcPts val="1435"/>
        </a:spcAft>
        <a:buSzPct val="45000"/>
        <a:buFont typeface="StarSymbol"/>
        <a:buChar char="●"/>
        <a:tabLst/>
        <a:defRPr lang="fr-FR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MS Gothic" pitchFamily="2"/>
          <a:cs typeface="Tahoma" pitchFamily="2"/>
        </a:defRPr>
      </a:lvl1pPr>
      <a:lvl2pPr marL="0" marR="0" lvl="1" indent="0" defTabSz="914400" rtl="0" fontAlgn="auto" hangingPunct="0">
        <a:lnSpc>
          <a:spcPct val="100000"/>
        </a:lnSpc>
        <a:spcBef>
          <a:spcPts val="0"/>
        </a:spcBef>
        <a:spcAft>
          <a:spcPts val="1435"/>
        </a:spcAft>
        <a:buSzPct val="75000"/>
        <a:buFont typeface="StarSymbol"/>
        <a:buChar char="–"/>
        <a:tabLst/>
        <a:defRPr lang="fr-FR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MS Gothic" pitchFamily="2"/>
          <a:cs typeface="Tahoma" pitchFamily="2"/>
        </a:defRPr>
      </a:lvl2pPr>
      <a:lvl3pPr marL="0" marR="0" lvl="2" indent="0" defTabSz="914400" rtl="0" fontAlgn="auto" hangingPunct="0">
        <a:lnSpc>
          <a:spcPct val="100000"/>
        </a:lnSpc>
        <a:spcBef>
          <a:spcPts val="0"/>
        </a:spcBef>
        <a:spcAft>
          <a:spcPts val="1435"/>
        </a:spcAft>
        <a:buSzPct val="45000"/>
        <a:buFont typeface="StarSymbol"/>
        <a:buChar char="●"/>
        <a:tabLst/>
        <a:defRPr lang="fr-FR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MS Gothic" pitchFamily="2"/>
          <a:cs typeface="Tahoma" pitchFamily="2"/>
        </a:defRPr>
      </a:lvl3pPr>
      <a:lvl4pPr marL="0" marR="0" lvl="3" indent="0" defTabSz="914400" rtl="0" fontAlgn="auto" hangingPunct="0">
        <a:lnSpc>
          <a:spcPct val="100000"/>
        </a:lnSpc>
        <a:spcBef>
          <a:spcPts val="0"/>
        </a:spcBef>
        <a:spcAft>
          <a:spcPts val="1435"/>
        </a:spcAft>
        <a:buSzPct val="75000"/>
        <a:buFont typeface="StarSymbol"/>
        <a:buChar char="–"/>
        <a:tabLst/>
        <a:defRPr lang="fr-FR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MS Gothic" pitchFamily="2"/>
          <a:cs typeface="Tahoma" pitchFamily="2"/>
        </a:defRPr>
      </a:lvl4pPr>
      <a:lvl5pPr marL="0" marR="0" lvl="4" indent="0" defTabSz="914400" rtl="0" fontAlgn="auto" hangingPunct="0">
        <a:lnSpc>
          <a:spcPct val="100000"/>
        </a:lnSpc>
        <a:spcBef>
          <a:spcPts val="0"/>
        </a:spcBef>
        <a:spcAft>
          <a:spcPts val="1435"/>
        </a:spcAft>
        <a:buSzPct val="45000"/>
        <a:buFont typeface="StarSymbol"/>
        <a:buChar char="●"/>
        <a:tabLst/>
        <a:defRPr lang="fr-FR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MS Gothic" pitchFamily="2"/>
          <a:cs typeface="Tahoma" pitchFamily="2"/>
        </a:defRPr>
      </a:lvl5pPr>
      <a:lvl6pPr marL="0" marR="0" lvl="5" indent="0" defTabSz="914400" rtl="0" fontAlgn="auto" hangingPunct="0">
        <a:lnSpc>
          <a:spcPct val="100000"/>
        </a:lnSpc>
        <a:spcBef>
          <a:spcPts val="0"/>
        </a:spcBef>
        <a:spcAft>
          <a:spcPts val="1435"/>
        </a:spcAft>
        <a:buSzPct val="45000"/>
        <a:buFont typeface="StarSymbol"/>
        <a:buChar char="●"/>
        <a:tabLst/>
        <a:defRPr lang="fr-FR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MS Gothic" pitchFamily="2"/>
          <a:cs typeface="Tahoma" pitchFamily="2"/>
        </a:defRPr>
      </a:lvl6pPr>
      <a:lvl7pPr marL="0" marR="0" lvl="6" indent="0" defTabSz="914400" rtl="0" fontAlgn="auto" hangingPunct="0">
        <a:lnSpc>
          <a:spcPct val="100000"/>
        </a:lnSpc>
        <a:spcBef>
          <a:spcPts val="0"/>
        </a:spcBef>
        <a:spcAft>
          <a:spcPts val="1435"/>
        </a:spcAft>
        <a:buSzPct val="45000"/>
        <a:buFont typeface="StarSymbol"/>
        <a:buChar char="●"/>
        <a:tabLst/>
        <a:defRPr lang="fr-FR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MS Gothic" pitchFamily="2"/>
          <a:cs typeface="Tahoma" pitchFamily="2"/>
        </a:defRPr>
      </a:lvl7pPr>
      <a:lvl8pPr marL="0" marR="0" lvl="7" indent="0" defTabSz="914400" rtl="0" fontAlgn="auto" hangingPunct="0">
        <a:lnSpc>
          <a:spcPct val="100000"/>
        </a:lnSpc>
        <a:spcBef>
          <a:spcPts val="0"/>
        </a:spcBef>
        <a:spcAft>
          <a:spcPts val="1435"/>
        </a:spcAft>
        <a:buSzPct val="45000"/>
        <a:buFont typeface="StarSymbol"/>
        <a:buChar char="●"/>
        <a:tabLst/>
        <a:defRPr lang="fr-FR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MS Gothic" pitchFamily="2"/>
          <a:cs typeface="Tahoma" pitchFamily="2"/>
        </a:defRPr>
      </a:lvl8pPr>
      <a:lvl9pPr marL="0" marR="0" lvl="8" indent="0" defTabSz="914400" rtl="0" fontAlgn="auto" hangingPunct="0">
        <a:lnSpc>
          <a:spcPct val="100000"/>
        </a:lnSpc>
        <a:spcBef>
          <a:spcPts val="0"/>
        </a:spcBef>
        <a:spcAft>
          <a:spcPts val="1435"/>
        </a:spcAft>
        <a:buSzPct val="45000"/>
        <a:buFont typeface="StarSymbol"/>
        <a:buChar char="●"/>
        <a:tabLst/>
        <a:defRPr lang="fr-FR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MS Gothic" pitchFamily="2"/>
          <a:cs typeface="Tahoma" pitchFamily="2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4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4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4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4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4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4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validator.w3.org/" TargetMode="Externa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hyperlink" Target="http://getbootstrap.com/getting-started/#download" TargetMode="External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4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4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4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4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4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tml.com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wan.fr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ref/default.asp" TargetMode="Externa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exercice_positions/position.html" TargetMode="External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demo.dawan.biz/webmaster/exercice4/" TargetMode="Externa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http://demo.dawan.biz/webmaster/exercice4/" TargetMode="External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C537E77-6500-436B-AFAA-13ABF8B8CB11}"/>
              </a:ext>
            </a:extLst>
          </p:cNvPr>
          <p:cNvSpPr txBox="1"/>
          <p:nvPr/>
        </p:nvSpPr>
        <p:spPr>
          <a:xfrm>
            <a:off x="9359999" y="7128004"/>
            <a:ext cx="359999" cy="3884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2667837-FE9A-4FEF-9053-37F46A1C283C}" type="slidenum">
              <a:t>1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 Unicode MS" pitchFamily="2"/>
              <a:cs typeface="Tahoma" pitchFamily="2"/>
            </a:endParaRPr>
          </a:p>
        </p:txBody>
      </p:sp>
      <p:sp>
        <p:nvSpPr>
          <p:cNvPr id="3" name="ZoneTexte 1">
            <a:extLst>
              <a:ext uri="{FF2B5EF4-FFF2-40B4-BE49-F238E27FC236}">
                <a16:creationId xmlns:a16="http://schemas.microsoft.com/office/drawing/2014/main" id="{E0867E91-754C-4E1B-AF61-751D76E50AE3}"/>
              </a:ext>
            </a:extLst>
          </p:cNvPr>
          <p:cNvSpPr txBox="1"/>
          <p:nvPr/>
        </p:nvSpPr>
        <p:spPr>
          <a:xfrm>
            <a:off x="1596588" y="2125961"/>
            <a:ext cx="7426829" cy="3345158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ctr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1190"/>
              </a:spcBef>
              <a:spcAft>
                <a:spcPts val="595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6000" b="1" i="0" u="none" strike="noStrike" kern="1200" cap="none" spc="0" baseline="0" dirty="0">
                <a:solidFill>
                  <a:srgbClr val="00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  <a:ea typeface="Times New Roman" pitchFamily="18"/>
                <a:cs typeface="Arial" pitchFamily="34"/>
              </a:rPr>
              <a:t>Webmaster Avancée</a:t>
            </a:r>
            <a:endParaRPr lang="fr-FR" sz="6000" b="1" i="0" u="none" strike="noStrike" kern="1200" cap="none" spc="0" baseline="0" dirty="0">
              <a:solidFill>
                <a:srgbClr val="F20000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Trebuchet MS" pitchFamily="34"/>
              <a:ea typeface="Times New Roman" pitchFamily="18"/>
              <a:cs typeface="Arial" pitchFamily="34"/>
            </a:endParaRP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1190"/>
              </a:spcBef>
              <a:spcAft>
                <a:spcPts val="595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HTML5 - CSS3 - JavaScript - Responsive Design</a:t>
            </a:r>
            <a:endParaRPr lang="fr-FR" sz="2200" b="1" i="0" u="none" strike="noStrike" kern="1200" cap="none" spc="0" baseline="0" dirty="0">
              <a:solidFill>
                <a:srgbClr val="000000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Trebuchet MS" pitchFamily="34"/>
              <a:ea typeface="Arial" pitchFamily="34"/>
              <a:cs typeface="Arial" pitchFamily="34"/>
            </a:endParaRP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1190"/>
              </a:spcBef>
              <a:spcAft>
                <a:spcPts val="595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F20000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1190"/>
              </a:spcBef>
              <a:spcAft>
                <a:spcPts val="595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br>
              <a:rPr lang="fr-FR" sz="1800" b="0" i="0" u="none" strike="noStrike" kern="1200" cap="none" spc="0" baseline="0" dirty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rial" pitchFamily="34"/>
                <a:ea typeface="Arial" pitchFamily="34"/>
                <a:cs typeface="Arial" pitchFamily="34"/>
              </a:rPr>
            </a:br>
            <a:r>
              <a:rPr lang="fr-FR" sz="1800" b="0" i="0" u="none" strike="noStrike" kern="1200" cap="none" spc="0" baseline="0" dirty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rial" pitchFamily="34"/>
                <a:ea typeface="Arial" pitchFamily="34"/>
                <a:cs typeface="Arial" pitchFamily="34"/>
              </a:rPr>
              <a:t>Thomas Aldaitz</a:t>
            </a: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1190"/>
              </a:spcBef>
              <a:spcAft>
                <a:spcPts val="595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0" cap="none" spc="0" baseline="0" dirty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rial" pitchFamily="34"/>
                <a:ea typeface="Arial" pitchFamily="34"/>
                <a:cs typeface="Arial" pitchFamily="34"/>
              </a:rPr>
              <a:t>taldaitz@dawan.fr</a:t>
            </a:r>
            <a:endParaRPr lang="fr-FR" sz="1800" b="0" i="0" u="none" strike="noStrike" kern="1200" cap="none" spc="0" baseline="0" dirty="0">
              <a:solidFill>
                <a:srgbClr val="F20000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4" name="Connecteur droit 3">
            <a:extLst>
              <a:ext uri="{FF2B5EF4-FFF2-40B4-BE49-F238E27FC236}">
                <a16:creationId xmlns:a16="http://schemas.microsoft.com/office/drawing/2014/main" id="{A4C19806-94A0-4533-876F-C81A1B98DF11}"/>
              </a:ext>
            </a:extLst>
          </p:cNvPr>
          <p:cNvSpPr/>
          <p:nvPr/>
        </p:nvSpPr>
        <p:spPr>
          <a:xfrm>
            <a:off x="0" y="6119996"/>
            <a:ext cx="10079998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18004" cap="flat">
            <a:solidFill>
              <a:srgbClr val="000000"/>
            </a:solidFill>
            <a:prstDash val="solid"/>
            <a:round/>
          </a:ln>
          <a:effectLst>
            <a:outerShdw dist="152734" dir="2700000" algn="tl">
              <a:srgbClr val="808080">
                <a:alpha val="0"/>
              </a:srgbClr>
            </a:outerShdw>
          </a:effectLst>
        </p:spPr>
        <p:txBody>
          <a:bodyPr vert="horz" wrap="none" lIns="99002" tIns="54004" rIns="99002" bIns="54004" anchor="ctr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2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5" name="Connecteur droit 4">
            <a:extLst>
              <a:ext uri="{FF2B5EF4-FFF2-40B4-BE49-F238E27FC236}">
                <a16:creationId xmlns:a16="http://schemas.microsoft.com/office/drawing/2014/main" id="{D28033E1-F7F5-43B1-89E3-2FA2A7963263}"/>
              </a:ext>
            </a:extLst>
          </p:cNvPr>
          <p:cNvSpPr/>
          <p:nvPr/>
        </p:nvSpPr>
        <p:spPr>
          <a:xfrm>
            <a:off x="0" y="6299996"/>
            <a:ext cx="10079998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18004" cap="flat">
            <a:solidFill>
              <a:srgbClr val="000000"/>
            </a:solidFill>
            <a:prstDash val="solid"/>
            <a:round/>
          </a:ln>
          <a:effectLst>
            <a:outerShdw dist="152734" dir="2700000" algn="tl">
              <a:srgbClr val="808080">
                <a:alpha val="0"/>
              </a:srgbClr>
            </a:outerShdw>
          </a:effectLst>
        </p:spPr>
        <p:txBody>
          <a:bodyPr vert="horz" wrap="none" lIns="99002" tIns="54004" rIns="99002" bIns="54004" anchor="ctr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2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966D810B-42A0-48B0-BA43-69B50F3E59DA}"/>
              </a:ext>
            </a:extLst>
          </p:cNvPr>
          <p:cNvSpPr/>
          <p:nvPr/>
        </p:nvSpPr>
        <p:spPr>
          <a:xfrm>
            <a:off x="215999" y="0"/>
            <a:ext cx="0" cy="756000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35999" cap="flat">
            <a:solidFill>
              <a:srgbClr val="000000"/>
            </a:solidFill>
            <a:prstDash val="solid"/>
            <a:round/>
          </a:ln>
          <a:effectLst>
            <a:outerShdw dist="152734" dir="2700000" algn="tl">
              <a:srgbClr val="808080">
                <a:alpha val="0"/>
              </a:srgbClr>
            </a:outerShdw>
          </a:effectLst>
        </p:spPr>
        <p:txBody>
          <a:bodyPr vert="horz" wrap="none" lIns="107999" tIns="63002" rIns="107999" bIns="63002" anchor="ctr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2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764DB4-C139-4D33-A88A-4DF058EB4DBD}"/>
              </a:ext>
            </a:extLst>
          </p:cNvPr>
          <p:cNvSpPr/>
          <p:nvPr/>
        </p:nvSpPr>
        <p:spPr>
          <a:xfrm>
            <a:off x="143999" y="1043997"/>
            <a:ext cx="3780001" cy="35999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107999" tIns="63002" rIns="107999" bIns="63002" anchor="ctr" anchorCtr="1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999999"/>
                </a:solidFill>
                <a:uFillTx/>
                <a:latin typeface="Trebuchet MS" pitchFamily="34"/>
                <a:ea typeface="Trebuchet MS" pitchFamily="34"/>
                <a:cs typeface="Times New Roman" pitchFamily="18"/>
              </a:rPr>
              <a:t>Formation, Conseil, Ingénierie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DD036FE-373D-4F63-ACE1-82EF7E553236}"/>
              </a:ext>
            </a:extLst>
          </p:cNvPr>
          <p:cNvSpPr txBox="1"/>
          <p:nvPr/>
        </p:nvSpPr>
        <p:spPr>
          <a:xfrm>
            <a:off x="1259997" y="5593677"/>
            <a:ext cx="8460001" cy="433078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0" tIns="0" rIns="0" bIns="0" anchor="ctr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rebuchet MS" pitchFamily="34"/>
                <a:ea typeface="Arial Unicode MS" pitchFamily="2"/>
                <a:cs typeface="Arial" pitchFamily="34"/>
              </a:rPr>
              <a:t>Plus d'informations sur </a:t>
            </a:r>
            <a:r>
              <a:rPr lang="en-US" sz="1400" b="0" i="0" u="sng" strike="noStrike" kern="1200" cap="none" spc="0" baseline="0">
                <a:solidFill>
                  <a:srgbClr val="F20000"/>
                </a:solidFill>
                <a:uFillTx/>
                <a:latin typeface="Trebuchet MS" pitchFamily="34"/>
                <a:ea typeface="Arial Unicode MS" pitchFamily="2"/>
                <a:cs typeface="Arial" pitchFamily="34"/>
              </a:rPr>
              <a:t>http://www.dawan.fr</a:t>
            </a: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rebuchet MS" pitchFamily="34"/>
                <a:ea typeface="Arial Unicode MS" pitchFamily="2"/>
                <a:cs typeface="Arial" pitchFamily="34"/>
              </a:rPr>
              <a:t>Contactez notre service commercial au </a:t>
            </a:r>
            <a:r>
              <a:rPr lang="en-US" sz="1500" b="1" i="0" u="none" strike="noStrike" kern="1200" cap="none" spc="0" baseline="0">
                <a:solidFill>
                  <a:srgbClr val="F20000"/>
                </a:solidFill>
                <a:uFillTx/>
                <a:latin typeface="Trebuchet MS" pitchFamily="34"/>
                <a:ea typeface="Arial Unicode MS" pitchFamily="2"/>
                <a:cs typeface="Arial" pitchFamily="34"/>
              </a:rPr>
              <a:t>0800.10.10.97</a:t>
            </a:r>
            <a:r>
              <a: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Trebuchet MS" pitchFamily="34"/>
                <a:ea typeface="Arial Unicode MS" pitchFamily="2"/>
                <a:cs typeface="Arial" pitchFamily="34"/>
              </a:rPr>
              <a:t>(prix d'un appel local)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8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4E8520BF-03D0-4A16-88EB-019B2BADBA41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120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  <a:ea typeface="MS Gothic" pitchFamily="2"/>
                <a:cs typeface="Tahoma" pitchFamily="2"/>
              </a:rPr>
              <a:t>Découverte du HTML5</a:t>
            </a: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2E1EB7B0-3BF1-4DFB-A19D-5DC81F7EDBA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379384" cy="5138735"/>
          </a:xfrm>
        </p:spPr>
        <p:txBody>
          <a:bodyPr/>
          <a:lstStyle/>
          <a:p>
            <a:pPr lvl="0" algn="ctr">
              <a:buNone/>
            </a:pPr>
            <a:r>
              <a:rPr lang="fr-FR">
                <a:solidFill>
                  <a:srgbClr val="FF0000"/>
                </a:solidFill>
              </a:rPr>
              <a:t>Présentation du HTML5</a:t>
            </a:r>
          </a:p>
          <a:p>
            <a:pPr lvl="0">
              <a:buNone/>
            </a:pPr>
            <a:endParaRPr lang="fr-FR" sz="900"/>
          </a:p>
          <a:p>
            <a:pPr marL="457200" lvl="0" indent="-457200">
              <a:buClr>
                <a:srgbClr val="FF0000"/>
              </a:buClr>
              <a:buSzPct val="50000"/>
              <a:buFont typeface="Arial" pitchFamily="34"/>
              <a:buChar char="•"/>
            </a:pPr>
            <a:r>
              <a:rPr lang="fr-FR" sz="3600"/>
              <a:t>Utilisation :</a:t>
            </a:r>
          </a:p>
          <a:p>
            <a:pPr marL="1524003" lvl="2" indent="-457200">
              <a:buClr>
                <a:srgbClr val="FF0000"/>
              </a:buClr>
              <a:buSzPct val="50000"/>
              <a:buFont typeface="Wingdings" pitchFamily="2"/>
              <a:buChar char="Ø"/>
            </a:pPr>
            <a:r>
              <a:rPr lang="fr-FR"/>
              <a:t>Reprise des principes du HTML</a:t>
            </a:r>
          </a:p>
          <a:p>
            <a:pPr marL="1524003" lvl="2" indent="-457200">
              <a:buClr>
                <a:srgbClr val="FF0000"/>
              </a:buClr>
              <a:buSzPct val="50000"/>
              <a:buFont typeface="Wingdings" pitchFamily="2"/>
              <a:buChar char="Ø"/>
            </a:pPr>
            <a:r>
              <a:rPr lang="fr-FR"/>
              <a:t>Feuilles de styles indissociables (CSS3)</a:t>
            </a:r>
          </a:p>
          <a:p>
            <a:pPr marL="1524003" lvl="2" indent="-457200">
              <a:buClr>
                <a:srgbClr val="FF0000"/>
              </a:buClr>
              <a:buSzPct val="50000"/>
              <a:buFont typeface="Wingdings" pitchFamily="2"/>
              <a:buChar char="Ø"/>
            </a:pPr>
            <a:r>
              <a:rPr lang="fr-FR"/>
              <a:t>Code simplifié</a:t>
            </a:r>
          </a:p>
          <a:p>
            <a:pPr marL="1524003" lvl="2" indent="-457200">
              <a:buClr>
                <a:srgbClr val="FF0000"/>
              </a:buClr>
              <a:buSzPct val="50000"/>
              <a:buFont typeface="Wingdings" pitchFamily="2"/>
              <a:buChar char="Ø"/>
            </a:pPr>
            <a:r>
              <a:rPr lang="fr-FR"/>
              <a:t>Plus de plugins (vidéo/audio)</a:t>
            </a:r>
          </a:p>
          <a:p>
            <a:pPr marL="1524003" lvl="2" indent="-457200">
              <a:buClr>
                <a:srgbClr val="FF0000"/>
              </a:buClr>
              <a:buSzPct val="50000"/>
              <a:buFont typeface="Wingdings" pitchFamily="2"/>
              <a:buChar char="Ø"/>
            </a:pPr>
            <a:r>
              <a:rPr lang="fr-FR"/>
              <a:t>JavaScript fortement présent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190E0FC4-B382-4209-AF2E-846A4D84DD7A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173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</a:rPr>
              <a:t>Responsive Web Design</a:t>
            </a: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7F3E1404-AC35-40FC-AA5F-628ACB0545C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332274" cy="5138735"/>
          </a:xfrm>
        </p:spPr>
        <p:txBody>
          <a:bodyPr/>
          <a:lstStyle/>
          <a:p>
            <a:pPr lvl="0" algn="ctr">
              <a:buNone/>
            </a:pPr>
            <a:r>
              <a:rPr lang="fr-FR">
                <a:solidFill>
                  <a:srgbClr val="FF0000"/>
                </a:solidFill>
              </a:rPr>
              <a:t>Présentation</a:t>
            </a:r>
          </a:p>
          <a:p>
            <a:pPr lvl="0">
              <a:buNone/>
            </a:pPr>
            <a:endParaRPr lang="fr-FR" sz="1200"/>
          </a:p>
          <a:p>
            <a:pPr marL="790571" lvl="1" indent="-171450">
              <a:buClr>
                <a:srgbClr val="FF0000"/>
              </a:buClr>
              <a:buFont typeface="Arial" pitchFamily="34"/>
              <a:buChar char="•"/>
            </a:pPr>
            <a:r>
              <a:rPr lang="fr-FR" sz="2800"/>
              <a:t> Responsive Web Design :</a:t>
            </a:r>
          </a:p>
          <a:p>
            <a:pPr marL="619121" lvl="1" algn="just">
              <a:buNone/>
            </a:pPr>
            <a:r>
              <a:rPr lang="fr-FR" sz="2400" i="1"/>
              <a:t>	Série de techniques de conception graphique et développement permettant à un site de s’auto-adapter à la taille de l’écran de l’utilisateur.</a:t>
            </a:r>
          </a:p>
          <a:p>
            <a:pPr marL="619121" lvl="1" algn="just">
              <a:buNone/>
            </a:pPr>
            <a:endParaRPr lang="fr-FR" sz="2800" i="1"/>
          </a:p>
          <a:p>
            <a:pPr marL="619121" lvl="1" algn="just">
              <a:buNone/>
            </a:pPr>
            <a:r>
              <a:rPr lang="fr-FR" sz="2800" i="1"/>
              <a:t>			</a:t>
            </a:r>
            <a:r>
              <a:rPr lang="fr-FR" sz="2800"/>
              <a:t>Techniques utilisées :</a:t>
            </a:r>
          </a:p>
          <a:p>
            <a:pPr marL="619121" lvl="1" algn="just">
              <a:buNone/>
            </a:pPr>
            <a:r>
              <a:rPr lang="fr-FR" sz="2800"/>
              <a:t>				- Grilles fluides</a:t>
            </a:r>
          </a:p>
          <a:p>
            <a:pPr marL="619121" lvl="1" algn="just">
              <a:buNone/>
            </a:pPr>
            <a:r>
              <a:rPr lang="fr-FR" sz="2800"/>
              <a:t>				- Media Queries</a:t>
            </a:r>
            <a:endParaRPr lang="fr-FR" sz="100"/>
          </a:p>
        </p:txBody>
      </p:sp>
      <p:pic>
        <p:nvPicPr>
          <p:cNvPr id="4" name="Picture 2" descr="http://icons.iconarchive.com/icons/icons8/ios7/512/Mobile-Multiple-Devices-icon.png">
            <a:extLst>
              <a:ext uri="{FF2B5EF4-FFF2-40B4-BE49-F238E27FC236}">
                <a16:creationId xmlns:a16="http://schemas.microsoft.com/office/drawing/2014/main" id="{AD6DEF02-977E-4C48-A8A0-0160871A142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41080" y="4876787"/>
            <a:ext cx="1556061" cy="1556071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7D15B4EC-BF31-40EF-8A0F-B0DF48EEE02B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173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</a:rPr>
              <a:t>Responsive Web Design</a:t>
            </a: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D72914B3-91F4-417A-B678-0A4B3940647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498741" cy="5138735"/>
          </a:xfrm>
        </p:spPr>
        <p:txBody>
          <a:bodyPr/>
          <a:lstStyle/>
          <a:p>
            <a:pPr lvl="0" algn="ctr">
              <a:buNone/>
            </a:pPr>
            <a:r>
              <a:rPr lang="fr-FR">
                <a:solidFill>
                  <a:srgbClr val="FF0000"/>
                </a:solidFill>
              </a:rPr>
              <a:t>Les grilles fluides</a:t>
            </a:r>
          </a:p>
          <a:p>
            <a:pPr lvl="0">
              <a:buNone/>
            </a:pPr>
            <a:endParaRPr lang="fr-FR" sz="1200"/>
          </a:p>
          <a:p>
            <a:pPr marL="790571" lvl="1" indent="-171450">
              <a:buClr>
                <a:srgbClr val="FF0000"/>
              </a:buClr>
              <a:buFont typeface="Arial" pitchFamily="34"/>
              <a:buChar char="•"/>
            </a:pPr>
            <a:r>
              <a:rPr lang="fr-FR" sz="2800"/>
              <a:t>Principe d’auto-redimensionnement des éléments :</a:t>
            </a:r>
          </a:p>
          <a:p>
            <a:pPr marL="1787523" lvl="4" indent="-342900">
              <a:buClr>
                <a:srgbClr val="FF0000"/>
              </a:buClr>
              <a:buFont typeface="Wingdings" pitchFamily="2"/>
              <a:buChar char="ü"/>
            </a:pPr>
            <a:r>
              <a:rPr lang="fr-FR" sz="2400" i="1"/>
              <a:t>Création d’une maquette</a:t>
            </a:r>
          </a:p>
          <a:p>
            <a:pPr marL="1787523" lvl="4" indent="-342900">
              <a:buClr>
                <a:srgbClr val="FF0000"/>
              </a:buClr>
              <a:buFont typeface="Wingdings" pitchFamily="2"/>
              <a:buChar char="ü"/>
            </a:pPr>
            <a:r>
              <a:rPr lang="fr-FR" sz="2400" i="1"/>
              <a:t>Calcul des ratios et transformation en pourcentages</a:t>
            </a:r>
          </a:p>
          <a:p>
            <a:pPr marL="1787523" lvl="4" indent="-342900">
              <a:buClr>
                <a:srgbClr val="FF0000"/>
              </a:buClr>
              <a:buFont typeface="Wingdings" pitchFamily="2"/>
              <a:buChar char="ü"/>
            </a:pPr>
            <a:r>
              <a:rPr lang="fr-FR" sz="2400" i="1"/>
              <a:t>Mise en place des dimensions</a:t>
            </a:r>
          </a:p>
          <a:p>
            <a:pPr marL="1787523" lvl="4" indent="-342900">
              <a:buClr>
                <a:srgbClr val="FF0000"/>
              </a:buClr>
              <a:buFont typeface="Wingdings" pitchFamily="2"/>
              <a:buChar char="ü"/>
            </a:pPr>
            <a:endParaRPr lang="fr-FR" sz="2400" i="1"/>
          </a:p>
          <a:p>
            <a:pPr marL="1341433" lvl="3" indent="-342900">
              <a:buClr>
                <a:srgbClr val="FF0000"/>
              </a:buClr>
              <a:buFont typeface="Wingdings" pitchFamily="2"/>
              <a:buChar char="v"/>
            </a:pPr>
            <a:r>
              <a:rPr lang="fr-FR" sz="2400"/>
              <a:t>Dimensions minimes : résultat non désiré</a:t>
            </a:r>
          </a:p>
          <a:p>
            <a:pPr marL="790571" lvl="3" indent="-171450">
              <a:buClr>
                <a:srgbClr val="FF0000"/>
              </a:buClr>
              <a:buFont typeface="Arial" pitchFamily="34"/>
              <a:buChar char="•"/>
            </a:pPr>
            <a:endParaRPr lang="fr-FR" sz="100" i="1"/>
          </a:p>
        </p:txBody>
      </p:sp>
      <p:grpSp>
        <p:nvGrpSpPr>
          <p:cNvPr id="4" name="Groupe 7">
            <a:extLst>
              <a:ext uri="{FF2B5EF4-FFF2-40B4-BE49-F238E27FC236}">
                <a16:creationId xmlns:a16="http://schemas.microsoft.com/office/drawing/2014/main" id="{7D158DFC-AF04-4A7C-A83C-C9C738F00693}"/>
              </a:ext>
            </a:extLst>
          </p:cNvPr>
          <p:cNvGrpSpPr/>
          <p:nvPr/>
        </p:nvGrpSpPr>
        <p:grpSpPr>
          <a:xfrm>
            <a:off x="360365" y="2171699"/>
            <a:ext cx="9334350" cy="4738256"/>
            <a:chOff x="360365" y="2171699"/>
            <a:chExt cx="9334350" cy="4738256"/>
          </a:xfrm>
        </p:grpSpPr>
        <p:grpSp>
          <p:nvGrpSpPr>
            <p:cNvPr id="5" name="Groupe 5">
              <a:extLst>
                <a:ext uri="{FF2B5EF4-FFF2-40B4-BE49-F238E27FC236}">
                  <a16:creationId xmlns:a16="http://schemas.microsoft.com/office/drawing/2014/main" id="{40A7744B-24A0-4BA4-9717-4AA7E9F6E494}"/>
                </a:ext>
              </a:extLst>
            </p:cNvPr>
            <p:cNvGrpSpPr/>
            <p:nvPr/>
          </p:nvGrpSpPr>
          <p:grpSpPr>
            <a:xfrm>
              <a:off x="360365" y="2171699"/>
              <a:ext cx="9334350" cy="4738256"/>
              <a:chOff x="360365" y="2171699"/>
              <a:chExt cx="9334350" cy="4738256"/>
            </a:xfrm>
          </p:grpSpPr>
          <p:sp>
            <p:nvSpPr>
              <p:cNvPr id="6" name="Rectangle 4">
                <a:extLst>
                  <a:ext uri="{FF2B5EF4-FFF2-40B4-BE49-F238E27FC236}">
                    <a16:creationId xmlns:a16="http://schemas.microsoft.com/office/drawing/2014/main" id="{0BD7ED1D-0995-4DCD-B8F4-38188E173C3F}"/>
                  </a:ext>
                </a:extLst>
              </p:cNvPr>
              <p:cNvSpPr/>
              <p:nvPr/>
            </p:nvSpPr>
            <p:spPr>
              <a:xfrm>
                <a:off x="360365" y="2171699"/>
                <a:ext cx="9334350" cy="4738256"/>
              </a:xfrm>
              <a:prstGeom prst="rect">
                <a:avLst/>
              </a:prstGeom>
              <a:solidFill>
                <a:srgbClr val="FFFFFF"/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fr-FR" sz="18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endParaRPr>
              </a:p>
            </p:txBody>
          </p:sp>
          <p:pic>
            <p:nvPicPr>
              <p:cNvPr id="7" name="Image 3">
                <a:extLst>
                  <a:ext uri="{FF2B5EF4-FFF2-40B4-BE49-F238E27FC236}">
                    <a16:creationId xmlns:a16="http://schemas.microsoft.com/office/drawing/2014/main" id="{7D36E74B-570F-4EDB-9227-DB06EC8180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-545" t="-227" r="545" b="6310"/>
              <a:stretch>
                <a:fillRect/>
              </a:stretch>
            </p:blipFill>
            <p:spPr>
              <a:xfrm>
                <a:off x="1923038" y="2304324"/>
                <a:ext cx="5715000" cy="4293903"/>
              </a:xfrm>
              <a:prstGeom prst="rect">
                <a:avLst/>
              </a:prstGeom>
              <a:noFill/>
              <a:ln cap="flat">
                <a:noFill/>
              </a:ln>
            </p:spPr>
          </p:pic>
        </p:grpSp>
        <p:sp>
          <p:nvSpPr>
            <p:cNvPr id="8" name="ZoneTexte 6">
              <a:extLst>
                <a:ext uri="{FF2B5EF4-FFF2-40B4-BE49-F238E27FC236}">
                  <a16:creationId xmlns:a16="http://schemas.microsoft.com/office/drawing/2014/main" id="{559AEA9B-8958-4CC2-8909-5328B381CCCB}"/>
                </a:ext>
              </a:extLst>
            </p:cNvPr>
            <p:cNvSpPr txBox="1"/>
            <p:nvPr/>
          </p:nvSpPr>
          <p:spPr>
            <a:xfrm>
              <a:off x="2140528" y="6483928"/>
              <a:ext cx="5351315" cy="369335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1" compatLnSpc="1">
              <a:sp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800" b="0" i="0" u="none" strike="noStrike" kern="1200" cap="none" spc="0" baseline="0">
                  <a:solidFill>
                    <a:srgbClr val="FF0000"/>
                  </a:solidFill>
                  <a:uFillTx/>
                  <a:latin typeface="Calibri"/>
                </a:rPr>
                <a:t>Ne pas arrondir la valeur en pourcentage !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CADBD90A-9D71-4B00-BE90-C2E9A80435B9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173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</a:rPr>
              <a:t>Responsive Web Design</a:t>
            </a: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72186767-0379-4231-AAEC-7ADA63EC60D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498741" cy="5138735"/>
          </a:xfrm>
        </p:spPr>
        <p:txBody>
          <a:bodyPr/>
          <a:lstStyle/>
          <a:p>
            <a:pPr lvl="0" algn="ctr">
              <a:buNone/>
            </a:pPr>
            <a:r>
              <a:rPr lang="fr-FR">
                <a:solidFill>
                  <a:srgbClr val="FF0000"/>
                </a:solidFill>
              </a:rPr>
              <a:t>Les media queries</a:t>
            </a:r>
          </a:p>
          <a:p>
            <a:pPr lvl="0">
              <a:buNone/>
            </a:pPr>
            <a:endParaRPr lang="fr-FR" sz="1200"/>
          </a:p>
          <a:p>
            <a:pPr marL="788990" lvl="1" indent="-249238">
              <a:buClr>
                <a:srgbClr val="FF0000"/>
              </a:buClr>
              <a:buFont typeface="Arial" pitchFamily="34"/>
              <a:buChar char="•"/>
            </a:pPr>
            <a:r>
              <a:rPr lang="fr-FR" sz="2800"/>
              <a:t>Spécification CSS 3 :</a:t>
            </a:r>
          </a:p>
          <a:p>
            <a:pPr marL="619121" lvl="1">
              <a:buNone/>
            </a:pPr>
            <a:r>
              <a:rPr lang="fr-FR" sz="2800" i="1"/>
              <a:t>	Défini les propriétés CSS à appliquer selon le type de périphérique utilisé pour consulter le site web.</a:t>
            </a:r>
          </a:p>
          <a:p>
            <a:pPr marL="619121" lvl="1">
              <a:buNone/>
            </a:pPr>
            <a:endParaRPr lang="fr-FR" sz="1000"/>
          </a:p>
          <a:p>
            <a:pPr marL="803272" lvl="1" indent="-263520">
              <a:buClr>
                <a:srgbClr val="FF0000"/>
              </a:buClr>
              <a:buFont typeface="Arial" pitchFamily="34"/>
              <a:buChar char="•"/>
            </a:pPr>
            <a:r>
              <a:rPr lang="fr-FR" sz="2800"/>
              <a:t>Types de périphériques :</a:t>
            </a:r>
          </a:p>
          <a:p>
            <a:pPr marL="619121" lvl="1">
              <a:buNone/>
            </a:pPr>
            <a:r>
              <a:rPr lang="fr-FR" sz="2800"/>
              <a:t>		</a:t>
            </a:r>
            <a:r>
              <a:rPr lang="fr-FR" sz="2800">
                <a:solidFill>
                  <a:srgbClr val="4472C4"/>
                </a:solidFill>
              </a:rPr>
              <a:t>screen		braille		tv</a:t>
            </a:r>
          </a:p>
          <a:p>
            <a:pPr marL="619121" lvl="1">
              <a:buNone/>
            </a:pPr>
            <a:r>
              <a:rPr lang="fr-FR" sz="2800">
                <a:solidFill>
                  <a:srgbClr val="4472C4"/>
                </a:solidFill>
              </a:rPr>
              <a:t>		handheld		embossed		all</a:t>
            </a:r>
          </a:p>
          <a:p>
            <a:pPr marL="619121" lvl="1">
              <a:buNone/>
            </a:pPr>
            <a:r>
              <a:rPr lang="fr-FR" sz="2800">
                <a:solidFill>
                  <a:srgbClr val="4472C4"/>
                </a:solidFill>
              </a:rPr>
              <a:t>		print			projection</a:t>
            </a:r>
            <a:endParaRPr lang="fr-FR" sz="100">
              <a:solidFill>
                <a:srgbClr val="4472C4"/>
              </a:solidFill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C96F18A4-66ED-4745-BBB8-06BF7EDC58F8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173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</a:rPr>
              <a:t>Responsive Web Design</a:t>
            </a: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C3DB56E7-6DD6-4EB4-9688-E3BDDE0380A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498741" cy="5138735"/>
          </a:xfrm>
        </p:spPr>
        <p:txBody>
          <a:bodyPr/>
          <a:lstStyle/>
          <a:p>
            <a:pPr lvl="0" algn="ctr">
              <a:buNone/>
            </a:pPr>
            <a:r>
              <a:rPr lang="fr-FR">
                <a:solidFill>
                  <a:srgbClr val="FF0000"/>
                </a:solidFill>
              </a:rPr>
              <a:t>Les media queries</a:t>
            </a:r>
          </a:p>
          <a:p>
            <a:pPr lvl="0">
              <a:buNone/>
            </a:pPr>
            <a:endParaRPr lang="fr-FR" sz="1200"/>
          </a:p>
          <a:p>
            <a:pPr marL="981078" lvl="0" indent="-266703">
              <a:buClr>
                <a:srgbClr val="FF0000"/>
              </a:buClr>
              <a:buFont typeface="Arial" pitchFamily="34"/>
              <a:buChar char="•"/>
            </a:pPr>
            <a:r>
              <a:rPr lang="fr-FR" sz="2800"/>
              <a:t>Syntaxe :</a:t>
            </a:r>
          </a:p>
          <a:p>
            <a:pPr marL="714375" lvl="1">
              <a:buNone/>
            </a:pPr>
            <a:r>
              <a:rPr lang="fr-FR" sz="2400" i="1"/>
              <a:t>		Proche de l’anglais :</a:t>
            </a:r>
          </a:p>
          <a:p>
            <a:pPr marL="714375" lvl="1">
              <a:buNone/>
            </a:pPr>
            <a:r>
              <a:rPr lang="fr-FR" sz="2400" i="1"/>
              <a:t>		Expression dont la valeur est soit vraie, soit fausse</a:t>
            </a:r>
          </a:p>
          <a:p>
            <a:pPr marL="171450" lvl="0" indent="-171450">
              <a:buClr>
                <a:srgbClr val="FF0000"/>
              </a:buClr>
              <a:buFont typeface="Arial" pitchFamily="34"/>
              <a:buChar char="•"/>
            </a:pPr>
            <a:endParaRPr lang="fr-FR" sz="400"/>
          </a:p>
          <a:p>
            <a:pPr lvl="2">
              <a:buNone/>
            </a:pPr>
            <a:r>
              <a:rPr lang="fr-FR" sz="1200"/>
              <a:t>		</a:t>
            </a:r>
            <a:r>
              <a:rPr lang="fr-FR" sz="2400">
                <a:solidFill>
                  <a:srgbClr val="4472C4"/>
                </a:solidFill>
              </a:rPr>
              <a:t>@media screen {</a:t>
            </a:r>
          </a:p>
          <a:p>
            <a:pPr lvl="2">
              <a:buNone/>
            </a:pPr>
            <a:r>
              <a:rPr lang="fr-FR" sz="2400">
                <a:solidFill>
                  <a:srgbClr val="4472C4"/>
                </a:solidFill>
              </a:rPr>
              <a:t>			#element { display: none; }</a:t>
            </a:r>
          </a:p>
          <a:p>
            <a:pPr lvl="2">
              <a:buNone/>
            </a:pPr>
            <a:r>
              <a:rPr lang="fr-FR" sz="2400">
                <a:solidFill>
                  <a:srgbClr val="4472C4"/>
                </a:solidFill>
              </a:rPr>
              <a:t>		}</a:t>
            </a:r>
          </a:p>
          <a:p>
            <a:pPr lvl="0">
              <a:buNone/>
            </a:pPr>
            <a:r>
              <a:rPr lang="fr-FR" sz="4000">
                <a:solidFill>
                  <a:srgbClr val="4472C4"/>
                </a:solidFill>
              </a:rPr>
              <a:t>		</a:t>
            </a:r>
            <a:r>
              <a:rPr lang="en-US" sz="2000">
                <a:solidFill>
                  <a:srgbClr val="4472C4"/>
                </a:solidFill>
              </a:rPr>
              <a:t>@media screen </a:t>
            </a:r>
            <a:r>
              <a:rPr lang="en-US" sz="2000" b="1">
                <a:solidFill>
                  <a:srgbClr val="4472C4"/>
                </a:solidFill>
              </a:rPr>
              <a:t>and</a:t>
            </a:r>
            <a:r>
              <a:rPr lang="en-US" sz="2000">
                <a:solidFill>
                  <a:srgbClr val="4472C4"/>
                </a:solidFill>
              </a:rPr>
              <a:t> (min-width: 200px) </a:t>
            </a:r>
            <a:r>
              <a:rPr lang="en-US" sz="2000" b="1">
                <a:solidFill>
                  <a:srgbClr val="4472C4"/>
                </a:solidFill>
              </a:rPr>
              <a:t>and</a:t>
            </a:r>
            <a:r>
              <a:rPr lang="en-US" sz="2000">
                <a:solidFill>
                  <a:srgbClr val="4472C4"/>
                </a:solidFill>
              </a:rPr>
              <a:t> (max-width: 640px) </a:t>
            </a:r>
            <a:endParaRPr lang="fr-FR" sz="2000">
              <a:solidFill>
                <a:srgbClr val="4472C4"/>
              </a:solidFill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4201EFB6-D768-4683-BD5E-37D4F63CA50D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173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</a:rPr>
              <a:t>Responsive Web Design</a:t>
            </a: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24A77EB7-0B89-4932-B169-B8D519CC15E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498741" cy="5138735"/>
          </a:xfrm>
        </p:spPr>
        <p:txBody>
          <a:bodyPr/>
          <a:lstStyle/>
          <a:p>
            <a:pPr lvl="0" algn="ctr">
              <a:buNone/>
            </a:pPr>
            <a:r>
              <a:rPr lang="fr-FR">
                <a:solidFill>
                  <a:srgbClr val="FF0000"/>
                </a:solidFill>
              </a:rPr>
              <a:t>Les media queries</a:t>
            </a:r>
          </a:p>
          <a:p>
            <a:pPr lvl="0">
              <a:buNone/>
            </a:pPr>
            <a:endParaRPr lang="fr-FR" sz="1200"/>
          </a:p>
          <a:p>
            <a:pPr marL="981078" lvl="0" indent="-266703">
              <a:buClr>
                <a:srgbClr val="FF0000"/>
              </a:buClr>
              <a:buFont typeface="Arial" pitchFamily="34"/>
              <a:buChar char="•"/>
            </a:pPr>
            <a:r>
              <a:rPr lang="fr-FR" sz="2800"/>
              <a:t>Application aux périphériques mobiles :</a:t>
            </a:r>
          </a:p>
          <a:p>
            <a:pPr marL="1979611" lvl="0" indent="-342900">
              <a:buClr>
                <a:srgbClr val="FF0000"/>
              </a:buClr>
              <a:buFont typeface="Wingdings" pitchFamily="2"/>
              <a:buChar char="ü"/>
            </a:pPr>
            <a:r>
              <a:rPr lang="fr-FR" sz="2400" i="1"/>
              <a:t>Agrandir la taille du texte</a:t>
            </a:r>
          </a:p>
          <a:p>
            <a:pPr marL="1979611" lvl="0" indent="-342900">
              <a:buClr>
                <a:srgbClr val="FF0000"/>
              </a:buClr>
              <a:buFont typeface="Wingdings" pitchFamily="2"/>
              <a:buChar char="ü"/>
            </a:pPr>
            <a:r>
              <a:rPr lang="fr-FR" sz="2400" i="1"/>
              <a:t>Agrandir la taille des contrôles et zones cliquables</a:t>
            </a:r>
          </a:p>
          <a:p>
            <a:pPr marL="1979611" lvl="0" indent="-342900">
              <a:buClr>
                <a:srgbClr val="FF0000"/>
              </a:buClr>
              <a:buFont typeface="Wingdings" pitchFamily="2"/>
              <a:buChar char="ü"/>
            </a:pPr>
            <a:r>
              <a:rPr lang="fr-FR" sz="2400" i="1"/>
              <a:t>Masquer ou afficher des éléments</a:t>
            </a:r>
          </a:p>
          <a:p>
            <a:pPr marL="1979611" lvl="0" indent="-342900">
              <a:buClr>
                <a:srgbClr val="FF0000"/>
              </a:buClr>
              <a:buFont typeface="Wingdings" pitchFamily="2"/>
              <a:buChar char="ü"/>
            </a:pPr>
            <a:r>
              <a:rPr lang="fr-FR" sz="2400" i="1"/>
              <a:t>Aligner les blocs sur une colonne</a:t>
            </a:r>
            <a:endParaRPr lang="fr-FR"/>
          </a:p>
          <a:p>
            <a:pPr marL="1979611" lvl="0" indent="-342900">
              <a:buClr>
                <a:srgbClr val="FF0000"/>
              </a:buClr>
              <a:buFont typeface="Wingdings" pitchFamily="2"/>
              <a:buChar char="ü"/>
            </a:pPr>
            <a:r>
              <a:rPr lang="fr-FR" sz="2400" i="1"/>
              <a:t>Ajuster les dimensions et marges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19685256-BB86-47C6-8AB3-DC909B65C9AC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173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</a:rPr>
              <a:t>Responsive Web Design</a:t>
            </a: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323569C2-60C1-4F90-AE37-FA0FD9579BD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720264" cy="5138735"/>
          </a:xfrm>
        </p:spPr>
        <p:txBody>
          <a:bodyPr/>
          <a:lstStyle/>
          <a:p>
            <a:pPr lvl="0" algn="ctr">
              <a:buNone/>
            </a:pPr>
            <a:r>
              <a:rPr lang="fr-FR">
                <a:solidFill>
                  <a:srgbClr val="FF0000"/>
                </a:solidFill>
              </a:rPr>
              <a:t>Limites</a:t>
            </a:r>
          </a:p>
          <a:p>
            <a:pPr lvl="0">
              <a:buNone/>
            </a:pPr>
            <a:endParaRPr lang="fr-FR" sz="1200"/>
          </a:p>
          <a:p>
            <a:pPr marL="804864" lvl="0" indent="-457200">
              <a:buClr>
                <a:srgbClr val="FF0000"/>
              </a:buClr>
              <a:buFont typeface="Wingdings" pitchFamily="2"/>
              <a:buChar char="v"/>
            </a:pPr>
            <a:r>
              <a:rPr lang="fr-FR"/>
              <a:t>La taille des images</a:t>
            </a:r>
          </a:p>
          <a:p>
            <a:pPr marL="347664" lvl="0">
              <a:buNone/>
            </a:pPr>
            <a:endParaRPr lang="fr-FR"/>
          </a:p>
          <a:p>
            <a:pPr marL="531815" lvl="0" indent="-369883">
              <a:buClr>
                <a:srgbClr val="FF0000"/>
              </a:buClr>
              <a:buFont typeface="Wingdings" pitchFamily="2"/>
              <a:buChar char="Ø"/>
            </a:pPr>
            <a:r>
              <a:rPr lang="fr-FR" sz="4800" i="1"/>
              <a:t> </a:t>
            </a:r>
            <a:r>
              <a:rPr lang="fr-FR" i="1"/>
              <a:t>Compression d'images :  étude en cours du W3C</a:t>
            </a:r>
            <a:endParaRPr lang="fr-FR" sz="800" i="1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052A1C2B-50E7-4497-84DA-FC1D1F53585C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173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</a:rPr>
              <a:t>Responsive Web Design</a:t>
            </a: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909BEDC4-F5E5-4280-8666-97A6098791C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379384" cy="5138735"/>
          </a:xfrm>
        </p:spPr>
        <p:txBody>
          <a:bodyPr/>
          <a:lstStyle/>
          <a:p>
            <a:pPr lvl="0" algn="ctr">
              <a:buNone/>
            </a:pPr>
            <a:r>
              <a:rPr lang="fr-FR">
                <a:solidFill>
                  <a:srgbClr val="FF0000"/>
                </a:solidFill>
              </a:rPr>
              <a:t>Atelier 6 :</a:t>
            </a:r>
          </a:p>
          <a:p>
            <a:pPr marL="457200" lvl="0" indent="-457200">
              <a:buClr>
                <a:srgbClr val="FF0000"/>
              </a:buClr>
            </a:pPr>
            <a:endParaRPr lang="fr-FR" sz="1200"/>
          </a:p>
          <a:p>
            <a:pPr marL="457200" lvl="0" indent="-457200">
              <a:buClr>
                <a:srgbClr val="FF0000"/>
              </a:buClr>
            </a:pPr>
            <a:endParaRPr lang="fr-FR" sz="1200"/>
          </a:p>
          <a:p>
            <a:pPr marL="457200" lvl="0" indent="-457200">
              <a:buClr>
                <a:srgbClr val="FF0000"/>
              </a:buClr>
            </a:pPr>
            <a:endParaRPr lang="fr-FR" sz="1200"/>
          </a:p>
          <a:p>
            <a:pPr marL="457200" lvl="0" indent="-457200">
              <a:buClr>
                <a:srgbClr val="FF0000"/>
              </a:buClr>
              <a:buFont typeface="Arial" pitchFamily="34"/>
              <a:buChar char="•"/>
            </a:pPr>
            <a:r>
              <a:rPr lang="fr-FR" sz="3600"/>
              <a:t>Adapter le site « La Réserve Borossa » </a:t>
            </a:r>
          </a:p>
          <a:p>
            <a:pPr lvl="1">
              <a:buNone/>
            </a:pPr>
            <a:r>
              <a:rPr lang="fr-FR" sz="3600"/>
              <a:t>	en multiplateforme (</a:t>
            </a:r>
            <a:r>
              <a:rPr lang="fr-FR" sz="2800" i="1"/>
              <a:t>écran, smartphone…</a:t>
            </a:r>
            <a:r>
              <a:rPr lang="fr-FR" sz="3600"/>
              <a:t>)</a:t>
            </a:r>
          </a:p>
          <a:p>
            <a:pPr marL="457200" lvl="0" indent="-457200">
              <a:buClr>
                <a:srgbClr val="FF0000"/>
              </a:buClr>
              <a:buFont typeface="Arial" pitchFamily="34"/>
              <a:buChar char="•"/>
            </a:pPr>
            <a:endParaRPr lang="fr-FR" sz="3600"/>
          </a:p>
          <a:p>
            <a:pPr lvl="0">
              <a:buNone/>
            </a:pPr>
            <a:r>
              <a:rPr lang="fr-FR" sz="2400" i="1"/>
              <a:t>				</a:t>
            </a:r>
            <a:endParaRPr lang="fr-FR" sz="1200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492EC93-E5C4-447A-AC9A-07CCAD62ED22}"/>
              </a:ext>
            </a:extLst>
          </p:cNvPr>
          <p:cNvSpPr txBox="1"/>
          <p:nvPr/>
        </p:nvSpPr>
        <p:spPr>
          <a:xfrm>
            <a:off x="9359999" y="7128004"/>
            <a:ext cx="359999" cy="3884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8A74A0B-EE00-45F6-A69E-F6980C0D76E9}" type="slidenum">
              <a:t>107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 Unicode MS" pitchFamily="2"/>
              <a:cs typeface="Tahoma" pitchFamily="2"/>
            </a:endParaRPr>
          </a:p>
        </p:txBody>
      </p:sp>
      <p:sp>
        <p:nvSpPr>
          <p:cNvPr id="3" name="Sous-titre 1">
            <a:extLst>
              <a:ext uri="{FF2B5EF4-FFF2-40B4-BE49-F238E27FC236}">
                <a16:creationId xmlns:a16="http://schemas.microsoft.com/office/drawing/2014/main" id="{5AEA3E80-B2F6-4644-9331-A7F32C003F88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59999" y="3130402"/>
            <a:ext cx="8460001" cy="677104"/>
          </a:xfrm>
        </p:spPr>
        <p:txBody>
          <a:bodyPr anchor="ctr" anchorCtr="1">
            <a:spAutoFit/>
          </a:bodyPr>
          <a:lstStyle/>
          <a:p>
            <a:pPr lvl="0" algn="ctr">
              <a:spcBef>
                <a:spcPts val="1730"/>
              </a:spcBef>
              <a:spcAft>
                <a:spcPts val="0"/>
              </a:spcAft>
              <a:buNone/>
            </a:pPr>
            <a:r>
              <a:rPr lang="fr-FR" sz="440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latin typeface="Trebuchet MS" pitchFamily="34"/>
              </a:rPr>
              <a:t>Utiliser Bootstrap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50B9779F-7045-40DE-B00B-7FA7DCB5D22D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173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</a:rPr>
              <a:t>Utiliser Bootstrap</a:t>
            </a: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35503967-0637-4FEF-B7EB-A602D4B3C6B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498741" cy="5138735"/>
          </a:xfrm>
        </p:spPr>
        <p:txBody>
          <a:bodyPr/>
          <a:lstStyle/>
          <a:p>
            <a:pPr lvl="0" algn="ctr">
              <a:buNone/>
            </a:pPr>
            <a:r>
              <a:rPr lang="fr-FR">
                <a:solidFill>
                  <a:srgbClr val="FF0000"/>
                </a:solidFill>
              </a:rPr>
              <a:t>Présentation</a:t>
            </a:r>
          </a:p>
          <a:p>
            <a:pPr lvl="0">
              <a:buNone/>
            </a:pPr>
            <a:endParaRPr lang="fr-FR" sz="1200"/>
          </a:p>
          <a:p>
            <a:pPr lvl="0"/>
            <a:endParaRPr lang="fr-FR"/>
          </a:p>
          <a:p>
            <a:pPr marL="685800" lvl="0" indent="-685800">
              <a:buClr>
                <a:srgbClr val="FF0000"/>
              </a:buClr>
              <a:buFont typeface="Arial" pitchFamily="34"/>
              <a:buChar char="•"/>
            </a:pPr>
            <a:r>
              <a:rPr lang="fr-FR"/>
              <a:t>Framework CSS :</a:t>
            </a:r>
          </a:p>
          <a:p>
            <a:pPr lvl="1">
              <a:buNone/>
            </a:pPr>
            <a:endParaRPr lang="fr-FR" sz="2800"/>
          </a:p>
          <a:p>
            <a:pPr marL="1076321" lvl="1" algn="just">
              <a:buNone/>
            </a:pPr>
            <a:r>
              <a:rPr lang="fr-FR" sz="2800"/>
              <a:t>Permet de définir une architecture de base CSS et aider à la mise en forme des pages web.</a:t>
            </a:r>
          </a:p>
          <a:p>
            <a:pPr marL="1076321" lvl="1" algn="just">
              <a:buNone/>
            </a:pPr>
            <a:r>
              <a:rPr lang="fr-FR" sz="2800" i="1"/>
              <a:t>Sur une base HTML5 et CSS3</a:t>
            </a:r>
            <a:endParaRPr lang="fr-FR" i="1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4E90EF85-2C26-4218-9BBA-2E82BA49EC54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173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</a:rPr>
              <a:t>Utiliser Bootstrap</a:t>
            </a: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3D4FC727-DD48-4734-BDE2-B52A610E97F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498741" cy="5138735"/>
          </a:xfrm>
        </p:spPr>
        <p:txBody>
          <a:bodyPr/>
          <a:lstStyle/>
          <a:p>
            <a:pPr lvl="0" algn="ctr">
              <a:buNone/>
            </a:pPr>
            <a:r>
              <a:rPr lang="fr-FR">
                <a:solidFill>
                  <a:srgbClr val="FF0000"/>
                </a:solidFill>
              </a:rPr>
              <a:t>Présentation</a:t>
            </a:r>
          </a:p>
          <a:p>
            <a:pPr lvl="0">
              <a:buNone/>
            </a:pPr>
            <a:endParaRPr lang="fr-FR" sz="1200"/>
          </a:p>
          <a:p>
            <a:pPr marL="685800" lvl="0" indent="-685800">
              <a:buClr>
                <a:srgbClr val="FF0000"/>
              </a:buClr>
              <a:buFont typeface="Arial" pitchFamily="34"/>
              <a:buChar char="•"/>
            </a:pPr>
            <a:r>
              <a:rPr lang="fr-FR"/>
              <a:t>Avantages :</a:t>
            </a:r>
          </a:p>
          <a:p>
            <a:pPr lvl="1">
              <a:buNone/>
            </a:pPr>
            <a:endParaRPr lang="fr-FR" sz="1000" i="1"/>
          </a:p>
          <a:p>
            <a:pPr marL="1533521" lvl="1" indent="-457200" algn="just">
              <a:buClr>
                <a:srgbClr val="FF0000"/>
              </a:buClr>
            </a:pPr>
            <a:r>
              <a:rPr lang="fr-FR" sz="2800"/>
              <a:t>Mise en page similaire sur tous navigateurs</a:t>
            </a:r>
          </a:p>
          <a:p>
            <a:pPr marL="1533521" lvl="1" indent="-457200" algn="just">
              <a:buClr>
                <a:srgbClr val="FF0000"/>
              </a:buClr>
            </a:pPr>
            <a:r>
              <a:rPr lang="fr-FR" sz="2800"/>
              <a:t>Gain de temps : fondations CSS prêtes</a:t>
            </a:r>
          </a:p>
          <a:p>
            <a:pPr marL="1533521" lvl="1" indent="-457200" algn="just">
              <a:buClr>
                <a:srgbClr val="FF0000"/>
              </a:buClr>
            </a:pPr>
            <a:r>
              <a:rPr lang="fr-FR" sz="2800"/>
              <a:t>Mise en page par grilles</a:t>
            </a:r>
          </a:p>
          <a:p>
            <a:pPr marL="1533521" lvl="1" indent="-457200" algn="just">
              <a:buClr>
                <a:srgbClr val="FF0000"/>
              </a:buClr>
            </a:pPr>
            <a:r>
              <a:rPr lang="fr-FR" sz="2800"/>
              <a:t>Additionnel : boutons &amp; images disponibles</a:t>
            </a:r>
          </a:p>
          <a:p>
            <a:pPr marL="1533521" lvl="1" indent="-457200" algn="just">
              <a:buClr>
                <a:srgbClr val="FF0000"/>
              </a:buClr>
            </a:pPr>
            <a:r>
              <a:rPr lang="fr-FR" sz="2800" b="1"/>
              <a:t>Responsive Design</a:t>
            </a:r>
            <a:r>
              <a:rPr lang="fr-FR" b="1"/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8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BABDFAD1-8552-4669-BEDD-3BA0E1055839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120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  <a:ea typeface="MS Gothic" pitchFamily="2"/>
                <a:cs typeface="Tahoma" pitchFamily="2"/>
              </a:rPr>
              <a:t>Découverte du HTML5</a:t>
            </a: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72E3664E-0B68-413A-BCD8-876D7BA7887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379384" cy="5138735"/>
          </a:xfrm>
        </p:spPr>
        <p:txBody>
          <a:bodyPr/>
          <a:lstStyle/>
          <a:p>
            <a:pPr lvl="0" algn="ctr">
              <a:buNone/>
            </a:pPr>
            <a:r>
              <a:rPr lang="fr-FR" dirty="0">
                <a:solidFill>
                  <a:srgbClr val="FF0000"/>
                </a:solidFill>
              </a:rPr>
              <a:t>Support par les navigateurs</a:t>
            </a:r>
          </a:p>
          <a:p>
            <a:pPr lvl="0">
              <a:buNone/>
            </a:pPr>
            <a:endParaRPr lang="fr-FR" sz="900" dirty="0"/>
          </a:p>
          <a:p>
            <a:pPr marL="457200" lvl="0" indent="-457200">
              <a:buClr>
                <a:srgbClr val="FF0000"/>
              </a:buClr>
              <a:buSzPct val="50000"/>
              <a:buFont typeface="Arial" pitchFamily="34"/>
              <a:buChar char="•"/>
            </a:pPr>
            <a:r>
              <a:rPr lang="fr-FR" sz="3600" dirty="0"/>
              <a:t>Complétement supporté </a:t>
            </a:r>
            <a:endParaRPr lang="fr-FR" dirty="0"/>
          </a:p>
          <a:p>
            <a:pPr marL="457200" lvl="0" indent="-457200">
              <a:buClr>
                <a:srgbClr val="FF0000"/>
              </a:buClr>
              <a:buSzPct val="50000"/>
              <a:buFont typeface="Arial" pitchFamily="34"/>
              <a:buChar char="•"/>
            </a:pPr>
            <a:r>
              <a:rPr lang="fr-FR" dirty="0"/>
              <a:t>Plus d’informations : </a:t>
            </a:r>
            <a:r>
              <a:rPr lang="fr-FR" dirty="0">
                <a:hlinkClick r:id="rId3"/>
              </a:rPr>
              <a:t>www.w3schools.com</a:t>
            </a:r>
            <a:endParaRPr lang="fr-FR" dirty="0"/>
          </a:p>
          <a:p>
            <a:pPr marL="457200" lvl="0" indent="-457200">
              <a:buClr>
                <a:srgbClr val="FF0000"/>
              </a:buClr>
              <a:buSzPct val="50000"/>
              <a:buFont typeface="Arial" pitchFamily="34"/>
              <a:buChar char="•"/>
            </a:pPr>
            <a:r>
              <a:rPr lang="fr-FR" dirty="0"/>
              <a:t>Pour valider le code : </a:t>
            </a:r>
            <a:r>
              <a:rPr lang="fr-FR" dirty="0">
                <a:hlinkClick r:id="rId4"/>
              </a:rPr>
              <a:t>validator.w3.org</a:t>
            </a:r>
            <a:r>
              <a:rPr lang="fr-FR" dirty="0"/>
              <a:t>  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6750E621-7744-487C-B068-AADF73DC118C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173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</a:rPr>
              <a:t>Utiliser Bootstrap</a:t>
            </a: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C7D8035D-F94E-4D6F-AC7C-54ECAB20C16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498741" cy="5138735"/>
          </a:xfrm>
        </p:spPr>
        <p:txBody>
          <a:bodyPr/>
          <a:lstStyle/>
          <a:p>
            <a:pPr lvl="0" algn="ctr">
              <a:buNone/>
            </a:pPr>
            <a:r>
              <a:rPr lang="fr-FR">
                <a:solidFill>
                  <a:srgbClr val="FF0000"/>
                </a:solidFill>
              </a:rPr>
              <a:t>Installation</a:t>
            </a:r>
          </a:p>
          <a:p>
            <a:pPr lvl="0">
              <a:buNone/>
            </a:pPr>
            <a:endParaRPr lang="fr-FR" sz="1200"/>
          </a:p>
          <a:p>
            <a:pPr marL="457200" lvl="0" indent="-457200">
              <a:buClr>
                <a:srgbClr val="FF0000"/>
              </a:buClr>
              <a:buFont typeface="Arial" pitchFamily="34"/>
              <a:buChar char="•"/>
            </a:pPr>
            <a:r>
              <a:rPr lang="fr-FR"/>
              <a:t>Téléchargement du zip :</a:t>
            </a:r>
          </a:p>
          <a:p>
            <a:pPr lvl="0">
              <a:buNone/>
            </a:pPr>
            <a:r>
              <a:rPr lang="fr-FR" sz="2800" i="1"/>
              <a:t>	</a:t>
            </a:r>
            <a:r>
              <a:rPr lang="fr-FR" sz="2800" i="1">
                <a:hlinkClick r:id="rId3"/>
              </a:rPr>
              <a:t>http://getbootstrap.com/getting-started/#download</a:t>
            </a:r>
            <a:endParaRPr lang="fr-FR" sz="2800" i="1"/>
          </a:p>
          <a:p>
            <a:pPr lvl="0">
              <a:buNone/>
            </a:pPr>
            <a:endParaRPr lang="fr-FR" sz="2800" i="1"/>
          </a:p>
          <a:p>
            <a:pPr marL="442917" lvl="0" indent="-442917">
              <a:buClr>
                <a:srgbClr val="FF0000"/>
              </a:buClr>
              <a:buFont typeface="Arial" pitchFamily="34"/>
              <a:buChar char="•"/>
            </a:pPr>
            <a:r>
              <a:rPr lang="fr-FR" sz="2800"/>
              <a:t>Extraire les répertoires et les inclure :</a:t>
            </a:r>
          </a:p>
          <a:p>
            <a:pPr marL="1341433" lvl="1" indent="-457200">
              <a:buClr>
                <a:srgbClr val="FF0000"/>
              </a:buClr>
              <a:buFont typeface="Wingdings" pitchFamily="2"/>
              <a:buChar char="ü"/>
            </a:pPr>
            <a:r>
              <a:rPr lang="fr-FR" sz="2800"/>
              <a:t>Le CSS lié à Bootstrap</a:t>
            </a:r>
          </a:p>
          <a:p>
            <a:pPr marL="1341433" lvl="1" indent="-457200">
              <a:buClr>
                <a:srgbClr val="FF0000"/>
              </a:buClr>
              <a:buFont typeface="Wingdings" pitchFamily="2"/>
              <a:buChar char="ü"/>
            </a:pPr>
            <a:r>
              <a:rPr lang="fr-FR" sz="2800"/>
              <a:t>Le plugin jQuery</a:t>
            </a:r>
          </a:p>
          <a:p>
            <a:pPr marL="1341433" lvl="1" indent="-457200">
              <a:buClr>
                <a:srgbClr val="FF0000"/>
              </a:buClr>
              <a:buFont typeface="Wingdings" pitchFamily="2"/>
              <a:buChar char="ü"/>
            </a:pPr>
            <a:r>
              <a:rPr lang="fr-FR" sz="2800"/>
              <a:t>Le fichier JavaScript Bootstrap.min.js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06103D6C-A340-4CEB-B158-ABB3DA917B20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173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</a:rPr>
              <a:t>Utiliser Bootstrap</a:t>
            </a: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5CC78448-37F3-4E55-AAB2-147E65C56FD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498741" cy="5138735"/>
          </a:xfrm>
        </p:spPr>
        <p:txBody>
          <a:bodyPr/>
          <a:lstStyle/>
          <a:p>
            <a:pPr lvl="0" algn="ctr">
              <a:buNone/>
            </a:pPr>
            <a:r>
              <a:rPr lang="fr-FR">
                <a:solidFill>
                  <a:srgbClr val="FF0000"/>
                </a:solidFill>
              </a:rPr>
              <a:t>Manipulation</a:t>
            </a:r>
          </a:p>
          <a:p>
            <a:pPr lvl="0">
              <a:buNone/>
            </a:pPr>
            <a:endParaRPr lang="fr-FR" sz="1200"/>
          </a:p>
          <a:p>
            <a:pPr marL="457200" lvl="0" indent="-457200">
              <a:buClr>
                <a:srgbClr val="FF0000"/>
              </a:buClr>
              <a:buFont typeface="Arial" pitchFamily="34"/>
              <a:buChar char="•"/>
            </a:pPr>
            <a:r>
              <a:rPr lang="fr-FR" sz="2800"/>
              <a:t>Utilisation de grilles :</a:t>
            </a:r>
          </a:p>
          <a:p>
            <a:pPr lvl="1">
              <a:buNone/>
            </a:pPr>
            <a:r>
              <a:rPr lang="fr-FR" sz="2400"/>
              <a:t>	Une ligne = div de classe « row »</a:t>
            </a:r>
          </a:p>
          <a:p>
            <a:pPr marL="1430341" lvl="1" indent="-457200">
              <a:buClr>
                <a:srgbClr val="FF0000"/>
              </a:buClr>
              <a:buFont typeface="Arial" pitchFamily="34"/>
              <a:buChar char="•"/>
            </a:pPr>
            <a:endParaRPr lang="fr-FR" sz="240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80631DAB-9821-47AB-AC4C-59B92B05C3CC}"/>
              </a:ext>
            </a:extLst>
          </p:cNvPr>
          <p:cNvGraphicFramePr>
            <a:graphicFrameLocks noGrp="1"/>
          </p:cNvGraphicFramePr>
          <p:nvPr/>
        </p:nvGraphicFramePr>
        <p:xfrm>
          <a:off x="1798094" y="3771899"/>
          <a:ext cx="6720391" cy="2986073"/>
        </p:xfrm>
        <a:graphic>
          <a:graphicData uri="http://schemas.openxmlformats.org/drawingml/2006/table">
            <a:tbl>
              <a:tblPr firstRow="1" bandRow="1">
                <a:effectLst/>
                <a:tableStyleId>{8799B23B-EC83-4686-B30A-512413B5E67A}</a:tableStyleId>
              </a:tblPr>
              <a:tblGrid>
                <a:gridCol w="560033">
                  <a:extLst>
                    <a:ext uri="{9D8B030D-6E8A-4147-A177-3AD203B41FA5}">
                      <a16:colId xmlns:a16="http://schemas.microsoft.com/office/drawing/2014/main" val="1761671026"/>
                    </a:ext>
                  </a:extLst>
                </a:gridCol>
                <a:gridCol w="560033">
                  <a:extLst>
                    <a:ext uri="{9D8B030D-6E8A-4147-A177-3AD203B41FA5}">
                      <a16:colId xmlns:a16="http://schemas.microsoft.com/office/drawing/2014/main" val="2567753809"/>
                    </a:ext>
                  </a:extLst>
                </a:gridCol>
                <a:gridCol w="560033">
                  <a:extLst>
                    <a:ext uri="{9D8B030D-6E8A-4147-A177-3AD203B41FA5}">
                      <a16:colId xmlns:a16="http://schemas.microsoft.com/office/drawing/2014/main" val="1091212514"/>
                    </a:ext>
                  </a:extLst>
                </a:gridCol>
                <a:gridCol w="560033">
                  <a:extLst>
                    <a:ext uri="{9D8B030D-6E8A-4147-A177-3AD203B41FA5}">
                      <a16:colId xmlns:a16="http://schemas.microsoft.com/office/drawing/2014/main" val="3990095192"/>
                    </a:ext>
                  </a:extLst>
                </a:gridCol>
                <a:gridCol w="560033">
                  <a:extLst>
                    <a:ext uri="{9D8B030D-6E8A-4147-A177-3AD203B41FA5}">
                      <a16:colId xmlns:a16="http://schemas.microsoft.com/office/drawing/2014/main" val="4169783156"/>
                    </a:ext>
                  </a:extLst>
                </a:gridCol>
                <a:gridCol w="560033">
                  <a:extLst>
                    <a:ext uri="{9D8B030D-6E8A-4147-A177-3AD203B41FA5}">
                      <a16:colId xmlns:a16="http://schemas.microsoft.com/office/drawing/2014/main" val="3398308033"/>
                    </a:ext>
                  </a:extLst>
                </a:gridCol>
                <a:gridCol w="560033">
                  <a:extLst>
                    <a:ext uri="{9D8B030D-6E8A-4147-A177-3AD203B41FA5}">
                      <a16:colId xmlns:a16="http://schemas.microsoft.com/office/drawing/2014/main" val="63242769"/>
                    </a:ext>
                  </a:extLst>
                </a:gridCol>
                <a:gridCol w="560033">
                  <a:extLst>
                    <a:ext uri="{9D8B030D-6E8A-4147-A177-3AD203B41FA5}">
                      <a16:colId xmlns:a16="http://schemas.microsoft.com/office/drawing/2014/main" val="365456676"/>
                    </a:ext>
                  </a:extLst>
                </a:gridCol>
                <a:gridCol w="560033">
                  <a:extLst>
                    <a:ext uri="{9D8B030D-6E8A-4147-A177-3AD203B41FA5}">
                      <a16:colId xmlns:a16="http://schemas.microsoft.com/office/drawing/2014/main" val="1401342501"/>
                    </a:ext>
                  </a:extLst>
                </a:gridCol>
                <a:gridCol w="560033">
                  <a:extLst>
                    <a:ext uri="{9D8B030D-6E8A-4147-A177-3AD203B41FA5}">
                      <a16:colId xmlns:a16="http://schemas.microsoft.com/office/drawing/2014/main" val="3081200184"/>
                    </a:ext>
                  </a:extLst>
                </a:gridCol>
                <a:gridCol w="560033">
                  <a:extLst>
                    <a:ext uri="{9D8B030D-6E8A-4147-A177-3AD203B41FA5}">
                      <a16:colId xmlns:a16="http://schemas.microsoft.com/office/drawing/2014/main" val="4104050396"/>
                    </a:ext>
                  </a:extLst>
                </a:gridCol>
                <a:gridCol w="560033">
                  <a:extLst>
                    <a:ext uri="{9D8B030D-6E8A-4147-A177-3AD203B41FA5}">
                      <a16:colId xmlns:a16="http://schemas.microsoft.com/office/drawing/2014/main" val="3565863894"/>
                    </a:ext>
                  </a:extLst>
                </a:gridCol>
              </a:tblGrid>
              <a:tr h="569652">
                <a:tc>
                  <a:txBody>
                    <a:bodyPr/>
                    <a:lstStyle/>
                    <a:p>
                      <a:pPr lvl="0" algn="ctr"/>
                      <a:r>
                        <a:rPr lang="fr-FR" b="0"/>
                        <a:t>1</a:t>
                      </a:r>
                    </a:p>
                  </a:txBody>
                  <a:tcPr anchor="b"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fr-FR" b="0"/>
                        <a:t>2</a:t>
                      </a:r>
                    </a:p>
                  </a:txBody>
                  <a:tcPr anchor="b"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fr-FR" b="0"/>
                        <a:t>3</a:t>
                      </a:r>
                    </a:p>
                  </a:txBody>
                  <a:tcPr anchor="b"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fr-FR" b="0"/>
                        <a:t>4</a:t>
                      </a:r>
                    </a:p>
                  </a:txBody>
                  <a:tcPr anchor="b"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fr-FR" b="0"/>
                        <a:t>5</a:t>
                      </a:r>
                    </a:p>
                  </a:txBody>
                  <a:tcPr anchor="b"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fr-FR" b="0"/>
                        <a:t>6</a:t>
                      </a:r>
                    </a:p>
                  </a:txBody>
                  <a:tcPr anchor="b"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fr-FR" b="0"/>
                        <a:t>7</a:t>
                      </a:r>
                    </a:p>
                  </a:txBody>
                  <a:tcPr anchor="b"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fr-FR" b="0"/>
                        <a:t>8</a:t>
                      </a:r>
                    </a:p>
                  </a:txBody>
                  <a:tcPr anchor="b"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fr-FR" b="0"/>
                        <a:t>9</a:t>
                      </a:r>
                    </a:p>
                  </a:txBody>
                  <a:tcPr anchor="b"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fr-FR" b="0"/>
                        <a:t>10</a:t>
                      </a:r>
                    </a:p>
                  </a:txBody>
                  <a:tcPr anchor="b"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fr-FR" b="0"/>
                        <a:t>11</a:t>
                      </a:r>
                    </a:p>
                  </a:txBody>
                  <a:tcPr anchor="b"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fr-FR" b="0"/>
                        <a:t>12</a:t>
                      </a:r>
                    </a:p>
                  </a:txBody>
                  <a:tcPr anchor="b"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3733871"/>
                  </a:ext>
                </a:extLst>
              </a:tr>
              <a:tr h="1211278">
                <a:tc gridSpan="3">
                  <a:txBody>
                    <a:bodyPr/>
                    <a:lstStyle/>
                    <a:p>
                      <a:pPr lvl="0" algn="ctr"/>
                      <a:endParaRPr lang="fr-FR"/>
                    </a:p>
                  </a:txBody>
                  <a:tcPr anchor="ctr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vl="0" algn="ctr"/>
                      <a:endParaRPr lang="fr-FR"/>
                    </a:p>
                  </a:txBody>
                  <a:tcPr anchor="ctr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vl="0" algn="ctr"/>
                      <a:endParaRPr lang="fr-FR"/>
                    </a:p>
                  </a:txBody>
                  <a:tcPr anchor="ctr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951344"/>
                  </a:ext>
                </a:extLst>
              </a:tr>
              <a:tr h="1205142">
                <a:tc gridSpan="6">
                  <a:txBody>
                    <a:bodyPr/>
                    <a:lstStyle/>
                    <a:p>
                      <a:pPr lvl="0" algn="ctr"/>
                      <a:endParaRPr lang="fr-FR"/>
                    </a:p>
                  </a:txBody>
                  <a:tcPr anchor="ctr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vl="0" algn="ctr"/>
                      <a:endParaRPr lang="fr-FR"/>
                    </a:p>
                  </a:txBody>
                  <a:tcPr anchor="ctr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232004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70002ED8-BFCC-4DA8-8E06-F5444F5EDA46}"/>
              </a:ext>
            </a:extLst>
          </p:cNvPr>
          <p:cNvGraphicFramePr>
            <a:graphicFrameLocks noGrp="1"/>
          </p:cNvGraphicFramePr>
          <p:nvPr/>
        </p:nvGraphicFramePr>
        <p:xfrm>
          <a:off x="1795799" y="4353787"/>
          <a:ext cx="6720391" cy="2383411"/>
        </p:xfrm>
        <a:graphic>
          <a:graphicData uri="http://schemas.openxmlformats.org/drawingml/2006/table">
            <a:tbl>
              <a:tblPr bandRow="1">
                <a:effectLst/>
                <a:tableStyleId>{0505E3EF-67EA-436B-97B2-0124C06EBD24}</a:tableStyleId>
              </a:tblPr>
              <a:tblGrid>
                <a:gridCol w="561651">
                  <a:extLst>
                    <a:ext uri="{9D8B030D-6E8A-4147-A177-3AD203B41FA5}">
                      <a16:colId xmlns:a16="http://schemas.microsoft.com/office/drawing/2014/main" val="3598667572"/>
                    </a:ext>
                  </a:extLst>
                </a:gridCol>
                <a:gridCol w="558414">
                  <a:extLst>
                    <a:ext uri="{9D8B030D-6E8A-4147-A177-3AD203B41FA5}">
                      <a16:colId xmlns:a16="http://schemas.microsoft.com/office/drawing/2014/main" val="4022938900"/>
                    </a:ext>
                  </a:extLst>
                </a:gridCol>
                <a:gridCol w="560033">
                  <a:extLst>
                    <a:ext uri="{9D8B030D-6E8A-4147-A177-3AD203B41FA5}">
                      <a16:colId xmlns:a16="http://schemas.microsoft.com/office/drawing/2014/main" val="2942286587"/>
                    </a:ext>
                  </a:extLst>
                </a:gridCol>
                <a:gridCol w="560033">
                  <a:extLst>
                    <a:ext uri="{9D8B030D-6E8A-4147-A177-3AD203B41FA5}">
                      <a16:colId xmlns:a16="http://schemas.microsoft.com/office/drawing/2014/main" val="2316334784"/>
                    </a:ext>
                  </a:extLst>
                </a:gridCol>
                <a:gridCol w="560033">
                  <a:extLst>
                    <a:ext uri="{9D8B030D-6E8A-4147-A177-3AD203B41FA5}">
                      <a16:colId xmlns:a16="http://schemas.microsoft.com/office/drawing/2014/main" val="2678845338"/>
                    </a:ext>
                  </a:extLst>
                </a:gridCol>
                <a:gridCol w="560033">
                  <a:extLst>
                    <a:ext uri="{9D8B030D-6E8A-4147-A177-3AD203B41FA5}">
                      <a16:colId xmlns:a16="http://schemas.microsoft.com/office/drawing/2014/main" val="3944042495"/>
                    </a:ext>
                  </a:extLst>
                </a:gridCol>
                <a:gridCol w="560033">
                  <a:extLst>
                    <a:ext uri="{9D8B030D-6E8A-4147-A177-3AD203B41FA5}">
                      <a16:colId xmlns:a16="http://schemas.microsoft.com/office/drawing/2014/main" val="3915891838"/>
                    </a:ext>
                  </a:extLst>
                </a:gridCol>
                <a:gridCol w="560033">
                  <a:extLst>
                    <a:ext uri="{9D8B030D-6E8A-4147-A177-3AD203B41FA5}">
                      <a16:colId xmlns:a16="http://schemas.microsoft.com/office/drawing/2014/main" val="651547637"/>
                    </a:ext>
                  </a:extLst>
                </a:gridCol>
                <a:gridCol w="560033">
                  <a:extLst>
                    <a:ext uri="{9D8B030D-6E8A-4147-A177-3AD203B41FA5}">
                      <a16:colId xmlns:a16="http://schemas.microsoft.com/office/drawing/2014/main" val="1545817199"/>
                    </a:ext>
                  </a:extLst>
                </a:gridCol>
                <a:gridCol w="560033">
                  <a:extLst>
                    <a:ext uri="{9D8B030D-6E8A-4147-A177-3AD203B41FA5}">
                      <a16:colId xmlns:a16="http://schemas.microsoft.com/office/drawing/2014/main" val="1648051633"/>
                    </a:ext>
                  </a:extLst>
                </a:gridCol>
                <a:gridCol w="560033">
                  <a:extLst>
                    <a:ext uri="{9D8B030D-6E8A-4147-A177-3AD203B41FA5}">
                      <a16:colId xmlns:a16="http://schemas.microsoft.com/office/drawing/2014/main" val="446545037"/>
                    </a:ext>
                  </a:extLst>
                </a:gridCol>
                <a:gridCol w="560033">
                  <a:extLst>
                    <a:ext uri="{9D8B030D-6E8A-4147-A177-3AD203B41FA5}">
                      <a16:colId xmlns:a16="http://schemas.microsoft.com/office/drawing/2014/main" val="418987112"/>
                    </a:ext>
                  </a:extLst>
                </a:gridCol>
              </a:tblGrid>
              <a:tr h="1083701">
                <a:tc>
                  <a:txBody>
                    <a:bodyPr/>
                    <a:lstStyle/>
                    <a:p>
                      <a:pPr lvl="0"/>
                      <a:endParaRPr lang="fr-FR"/>
                    </a:p>
                  </a:txBody>
                  <a:tcPr>
                    <a:lnR w="12701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1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endParaRPr lang="fr-FR"/>
                    </a:p>
                  </a:txBody>
                  <a:tcPr>
                    <a:lnL w="12701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1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endParaRPr lang="fr-FR"/>
                    </a:p>
                  </a:txBody>
                  <a:tcPr>
                    <a:lnL w="12701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1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endParaRPr lang="fr-FR"/>
                    </a:p>
                  </a:txBody>
                  <a:tcPr>
                    <a:lnL w="12701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1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endParaRPr lang="fr-FR"/>
                    </a:p>
                  </a:txBody>
                  <a:tcPr>
                    <a:lnL w="12701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1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endParaRPr lang="fr-FR"/>
                    </a:p>
                  </a:txBody>
                  <a:tcPr>
                    <a:lnL w="12701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1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endParaRPr lang="fr-FR"/>
                    </a:p>
                  </a:txBody>
                  <a:tcPr>
                    <a:lnL w="12701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1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endParaRPr lang="fr-FR"/>
                    </a:p>
                  </a:txBody>
                  <a:tcPr>
                    <a:lnL w="12701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1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endParaRPr lang="fr-FR"/>
                    </a:p>
                  </a:txBody>
                  <a:tcPr>
                    <a:lnL w="12701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1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endParaRPr lang="fr-FR"/>
                    </a:p>
                  </a:txBody>
                  <a:tcPr>
                    <a:lnL w="12701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1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endParaRPr lang="fr-FR"/>
                    </a:p>
                  </a:txBody>
                  <a:tcPr>
                    <a:lnL w="12701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1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endParaRPr lang="fr-FR"/>
                    </a:p>
                  </a:txBody>
                  <a:tcPr>
                    <a:lnL w="12701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B w="12701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6525432"/>
                  </a:ext>
                </a:extLst>
              </a:tr>
              <a:tr h="1299709">
                <a:tc>
                  <a:txBody>
                    <a:bodyPr/>
                    <a:lstStyle/>
                    <a:p>
                      <a:pPr lvl="0"/>
                      <a:endParaRPr lang="fr-FR"/>
                    </a:p>
                  </a:txBody>
                  <a:tcPr>
                    <a:lnR w="12701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/>
                      <a:endParaRPr lang="fr-FR"/>
                    </a:p>
                  </a:txBody>
                  <a:tcPr>
                    <a:lnL w="12701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/>
                      <a:endParaRPr lang="fr-FR"/>
                    </a:p>
                  </a:txBody>
                  <a:tcPr>
                    <a:lnL w="12701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/>
                      <a:endParaRPr lang="fr-FR"/>
                    </a:p>
                  </a:txBody>
                  <a:tcPr>
                    <a:lnL w="12701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/>
                      <a:endParaRPr lang="fr-FR"/>
                    </a:p>
                  </a:txBody>
                  <a:tcPr>
                    <a:lnL w="12701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/>
                      <a:endParaRPr lang="fr-FR"/>
                    </a:p>
                  </a:txBody>
                  <a:tcPr>
                    <a:lnL w="12701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/>
                      <a:endParaRPr lang="fr-FR"/>
                    </a:p>
                  </a:txBody>
                  <a:tcPr>
                    <a:lnL w="12701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/>
                      <a:endParaRPr lang="fr-FR"/>
                    </a:p>
                  </a:txBody>
                  <a:tcPr>
                    <a:lnL w="12701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/>
                      <a:endParaRPr lang="fr-FR"/>
                    </a:p>
                  </a:txBody>
                  <a:tcPr>
                    <a:lnL w="12701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/>
                      <a:endParaRPr lang="fr-FR"/>
                    </a:p>
                  </a:txBody>
                  <a:tcPr>
                    <a:lnL w="12701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/>
                      <a:endParaRPr lang="fr-FR"/>
                    </a:p>
                  </a:txBody>
                  <a:tcPr>
                    <a:lnL w="12701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/>
                      <a:endParaRPr lang="fr-FR"/>
                    </a:p>
                  </a:txBody>
                  <a:tcPr>
                    <a:lnL w="12701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1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7375446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3244829B-3040-4CAE-AF23-20D9FB21FAB0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173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</a:rPr>
              <a:t>Utiliser Bootstrap</a:t>
            </a: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63D0AA63-3B66-4119-AB9B-AB53AED2481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498741" cy="5138735"/>
          </a:xfrm>
        </p:spPr>
        <p:txBody>
          <a:bodyPr/>
          <a:lstStyle/>
          <a:p>
            <a:pPr lvl="0" algn="ctr">
              <a:buNone/>
            </a:pPr>
            <a:r>
              <a:rPr lang="fr-FR">
                <a:solidFill>
                  <a:srgbClr val="FF0000"/>
                </a:solidFill>
              </a:rPr>
              <a:t>Manipulation</a:t>
            </a:r>
          </a:p>
          <a:p>
            <a:pPr lvl="0">
              <a:buNone/>
            </a:pPr>
            <a:endParaRPr lang="fr-FR" sz="1200"/>
          </a:p>
          <a:p>
            <a:pPr marL="457200" lvl="0" indent="-457200">
              <a:buClr>
                <a:srgbClr val="FF0000"/>
              </a:buClr>
              <a:buFont typeface="Arial" pitchFamily="34"/>
              <a:buChar char="•"/>
            </a:pPr>
            <a:r>
              <a:rPr lang="fr-FR" sz="2800"/>
              <a:t>Utilisation de classes prédéfinies :</a:t>
            </a:r>
          </a:p>
          <a:p>
            <a:pPr marL="973141" lvl="1">
              <a:buNone/>
            </a:pPr>
            <a:r>
              <a:rPr lang="fr-FR" sz="2400">
                <a:solidFill>
                  <a:srgbClr val="70AD47"/>
                </a:solidFill>
              </a:rPr>
              <a:t>	&lt;div class=‘’col-lg-3’’&gt;…&lt;/div&gt;</a:t>
            </a:r>
          </a:p>
          <a:p>
            <a:pPr lvl="0">
              <a:buNone/>
            </a:pPr>
            <a:r>
              <a:rPr lang="fr-FR" sz="2400">
                <a:solidFill>
                  <a:srgbClr val="FF0000"/>
                </a:solidFill>
              </a:rPr>
              <a:t>		&lt;div class=‘’col-lg-6’’&gt;…&lt;/div&gt;</a:t>
            </a:r>
            <a:endParaRPr lang="fr-FR" sz="2400">
              <a:solidFill>
                <a:srgbClr val="5B9BD5"/>
              </a:solidFill>
            </a:endParaRPr>
          </a:p>
          <a:p>
            <a:pPr marL="973141" lvl="1">
              <a:buNone/>
            </a:pPr>
            <a:r>
              <a:rPr lang="fr-FR" sz="2400">
                <a:solidFill>
                  <a:srgbClr val="5B9BD5"/>
                </a:solidFill>
              </a:rPr>
              <a:t>	&lt;div class=‘’col-lg-3’’&gt;…&lt;/div&gt;</a:t>
            </a:r>
          </a:p>
          <a:p>
            <a:pPr marL="973141" lvl="1">
              <a:buNone/>
            </a:pPr>
            <a:endParaRPr lang="fr-FR" sz="2400">
              <a:solidFill>
                <a:srgbClr val="5B9BD5"/>
              </a:solidFill>
            </a:endParaRPr>
          </a:p>
          <a:p>
            <a:pPr marL="176214" lvl="1">
              <a:buNone/>
            </a:pPr>
            <a:endParaRPr lang="fr-FR"/>
          </a:p>
          <a:p>
            <a:pPr marL="1430341" lvl="1" indent="-457200">
              <a:buClr>
                <a:srgbClr val="FF0000"/>
              </a:buClr>
              <a:buFont typeface="Arial" pitchFamily="34"/>
              <a:buChar char="•"/>
            </a:pPr>
            <a:endParaRPr lang="fr-FR" sz="2400"/>
          </a:p>
        </p:txBody>
      </p:sp>
      <p:graphicFrame>
        <p:nvGraphicFramePr>
          <p:cNvPr id="4" name="Tableau 5">
            <a:extLst>
              <a:ext uri="{FF2B5EF4-FFF2-40B4-BE49-F238E27FC236}">
                <a16:creationId xmlns:a16="http://schemas.microsoft.com/office/drawing/2014/main" id="{46B74214-9D92-44C7-B66E-7F8E0569A9A5}"/>
              </a:ext>
            </a:extLst>
          </p:cNvPr>
          <p:cNvGraphicFramePr>
            <a:graphicFrameLocks noGrp="1"/>
          </p:cNvGraphicFramePr>
          <p:nvPr/>
        </p:nvGraphicFramePr>
        <p:xfrm>
          <a:off x="1827583" y="5029200"/>
          <a:ext cx="6720391" cy="1551800"/>
        </p:xfrm>
        <a:graphic>
          <a:graphicData uri="http://schemas.openxmlformats.org/drawingml/2006/table">
            <a:tbl>
              <a:tblPr firstRow="1" bandRow="1">
                <a:effectLst/>
                <a:tableStyleId>{8799B23B-EC83-4686-B30A-512413B5E67A}</a:tableStyleId>
              </a:tblPr>
              <a:tblGrid>
                <a:gridCol w="560033">
                  <a:extLst>
                    <a:ext uri="{9D8B030D-6E8A-4147-A177-3AD203B41FA5}">
                      <a16:colId xmlns:a16="http://schemas.microsoft.com/office/drawing/2014/main" val="2028684931"/>
                    </a:ext>
                  </a:extLst>
                </a:gridCol>
                <a:gridCol w="560033">
                  <a:extLst>
                    <a:ext uri="{9D8B030D-6E8A-4147-A177-3AD203B41FA5}">
                      <a16:colId xmlns:a16="http://schemas.microsoft.com/office/drawing/2014/main" val="1534843076"/>
                    </a:ext>
                  </a:extLst>
                </a:gridCol>
                <a:gridCol w="560033">
                  <a:extLst>
                    <a:ext uri="{9D8B030D-6E8A-4147-A177-3AD203B41FA5}">
                      <a16:colId xmlns:a16="http://schemas.microsoft.com/office/drawing/2014/main" val="3958718950"/>
                    </a:ext>
                  </a:extLst>
                </a:gridCol>
                <a:gridCol w="560033">
                  <a:extLst>
                    <a:ext uri="{9D8B030D-6E8A-4147-A177-3AD203B41FA5}">
                      <a16:colId xmlns:a16="http://schemas.microsoft.com/office/drawing/2014/main" val="1231066274"/>
                    </a:ext>
                  </a:extLst>
                </a:gridCol>
                <a:gridCol w="560033">
                  <a:extLst>
                    <a:ext uri="{9D8B030D-6E8A-4147-A177-3AD203B41FA5}">
                      <a16:colId xmlns:a16="http://schemas.microsoft.com/office/drawing/2014/main" val="1391295472"/>
                    </a:ext>
                  </a:extLst>
                </a:gridCol>
                <a:gridCol w="560033">
                  <a:extLst>
                    <a:ext uri="{9D8B030D-6E8A-4147-A177-3AD203B41FA5}">
                      <a16:colId xmlns:a16="http://schemas.microsoft.com/office/drawing/2014/main" val="1238621294"/>
                    </a:ext>
                  </a:extLst>
                </a:gridCol>
                <a:gridCol w="560033">
                  <a:extLst>
                    <a:ext uri="{9D8B030D-6E8A-4147-A177-3AD203B41FA5}">
                      <a16:colId xmlns:a16="http://schemas.microsoft.com/office/drawing/2014/main" val="295983199"/>
                    </a:ext>
                  </a:extLst>
                </a:gridCol>
                <a:gridCol w="560033">
                  <a:extLst>
                    <a:ext uri="{9D8B030D-6E8A-4147-A177-3AD203B41FA5}">
                      <a16:colId xmlns:a16="http://schemas.microsoft.com/office/drawing/2014/main" val="648455174"/>
                    </a:ext>
                  </a:extLst>
                </a:gridCol>
                <a:gridCol w="560033">
                  <a:extLst>
                    <a:ext uri="{9D8B030D-6E8A-4147-A177-3AD203B41FA5}">
                      <a16:colId xmlns:a16="http://schemas.microsoft.com/office/drawing/2014/main" val="4102427017"/>
                    </a:ext>
                  </a:extLst>
                </a:gridCol>
                <a:gridCol w="560033">
                  <a:extLst>
                    <a:ext uri="{9D8B030D-6E8A-4147-A177-3AD203B41FA5}">
                      <a16:colId xmlns:a16="http://schemas.microsoft.com/office/drawing/2014/main" val="928291995"/>
                    </a:ext>
                  </a:extLst>
                </a:gridCol>
                <a:gridCol w="560033">
                  <a:extLst>
                    <a:ext uri="{9D8B030D-6E8A-4147-A177-3AD203B41FA5}">
                      <a16:colId xmlns:a16="http://schemas.microsoft.com/office/drawing/2014/main" val="3229514253"/>
                    </a:ext>
                  </a:extLst>
                </a:gridCol>
                <a:gridCol w="560033">
                  <a:extLst>
                    <a:ext uri="{9D8B030D-6E8A-4147-A177-3AD203B41FA5}">
                      <a16:colId xmlns:a16="http://schemas.microsoft.com/office/drawing/2014/main" val="2883935334"/>
                    </a:ext>
                  </a:extLst>
                </a:gridCol>
              </a:tblGrid>
              <a:tr h="496363">
                <a:tc>
                  <a:txBody>
                    <a:bodyPr/>
                    <a:lstStyle/>
                    <a:p>
                      <a:pPr lvl="0" algn="ctr"/>
                      <a:r>
                        <a:rPr lang="fr-FR" b="0"/>
                        <a:t>1</a:t>
                      </a:r>
                    </a:p>
                  </a:txBody>
                  <a:tcPr anchor="b"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fr-FR" b="0"/>
                        <a:t>2</a:t>
                      </a:r>
                    </a:p>
                  </a:txBody>
                  <a:tcPr anchor="b"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fr-FR" b="0"/>
                        <a:t>3</a:t>
                      </a:r>
                    </a:p>
                  </a:txBody>
                  <a:tcPr anchor="b"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fr-FR" b="0"/>
                        <a:t>4</a:t>
                      </a:r>
                    </a:p>
                  </a:txBody>
                  <a:tcPr anchor="b"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fr-FR" b="0"/>
                        <a:t>5</a:t>
                      </a:r>
                    </a:p>
                  </a:txBody>
                  <a:tcPr anchor="b"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fr-FR" b="0"/>
                        <a:t>6</a:t>
                      </a:r>
                    </a:p>
                  </a:txBody>
                  <a:tcPr anchor="b"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fr-FR" b="0"/>
                        <a:t>7</a:t>
                      </a:r>
                    </a:p>
                  </a:txBody>
                  <a:tcPr anchor="b"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fr-FR" b="0"/>
                        <a:t>8</a:t>
                      </a:r>
                    </a:p>
                  </a:txBody>
                  <a:tcPr anchor="b"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fr-FR" b="0"/>
                        <a:t>9</a:t>
                      </a:r>
                    </a:p>
                  </a:txBody>
                  <a:tcPr anchor="b"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fr-FR" b="0"/>
                        <a:t>10</a:t>
                      </a:r>
                    </a:p>
                  </a:txBody>
                  <a:tcPr anchor="b"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fr-FR" b="0"/>
                        <a:t>11</a:t>
                      </a:r>
                    </a:p>
                  </a:txBody>
                  <a:tcPr anchor="b"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fr-FR" b="0"/>
                        <a:t>12</a:t>
                      </a:r>
                    </a:p>
                  </a:txBody>
                  <a:tcPr anchor="b"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0354687"/>
                  </a:ext>
                </a:extLst>
              </a:tr>
              <a:tr h="1055437">
                <a:tc gridSpan="3">
                  <a:txBody>
                    <a:bodyPr/>
                    <a:lstStyle/>
                    <a:p>
                      <a:pPr lvl="0" algn="ctr"/>
                      <a:endParaRPr lang="fr-FR"/>
                    </a:p>
                  </a:txBody>
                  <a:tcPr anchor="ctr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vl="0" algn="ctr"/>
                      <a:endParaRPr lang="fr-FR"/>
                    </a:p>
                  </a:txBody>
                  <a:tcPr anchor="ctr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vl="0" algn="ctr"/>
                      <a:endParaRPr lang="fr-FR"/>
                    </a:p>
                  </a:txBody>
                  <a:tcPr anchor="ctr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604492"/>
                  </a:ext>
                </a:extLst>
              </a:tr>
            </a:tbl>
          </a:graphicData>
        </a:graphic>
      </p:graphicFrame>
      <p:graphicFrame>
        <p:nvGraphicFramePr>
          <p:cNvPr id="5" name="Tableau 6">
            <a:extLst>
              <a:ext uri="{FF2B5EF4-FFF2-40B4-BE49-F238E27FC236}">
                <a16:creationId xmlns:a16="http://schemas.microsoft.com/office/drawing/2014/main" id="{0E04825B-3CAC-434D-916F-5555AFA88088}"/>
              </a:ext>
            </a:extLst>
          </p:cNvPr>
          <p:cNvGraphicFramePr>
            <a:graphicFrameLocks noGrp="1"/>
          </p:cNvGraphicFramePr>
          <p:nvPr/>
        </p:nvGraphicFramePr>
        <p:xfrm>
          <a:off x="1816592" y="5517571"/>
          <a:ext cx="6720391" cy="1061581"/>
        </p:xfrm>
        <a:graphic>
          <a:graphicData uri="http://schemas.openxmlformats.org/drawingml/2006/table">
            <a:tbl>
              <a:tblPr bandRow="1">
                <a:effectLst/>
                <a:tableStyleId>{0505E3EF-67EA-436B-97B2-0124C06EBD24}</a:tableStyleId>
              </a:tblPr>
              <a:tblGrid>
                <a:gridCol w="561651">
                  <a:extLst>
                    <a:ext uri="{9D8B030D-6E8A-4147-A177-3AD203B41FA5}">
                      <a16:colId xmlns:a16="http://schemas.microsoft.com/office/drawing/2014/main" val="2532541590"/>
                    </a:ext>
                  </a:extLst>
                </a:gridCol>
                <a:gridCol w="558414">
                  <a:extLst>
                    <a:ext uri="{9D8B030D-6E8A-4147-A177-3AD203B41FA5}">
                      <a16:colId xmlns:a16="http://schemas.microsoft.com/office/drawing/2014/main" val="1829196816"/>
                    </a:ext>
                  </a:extLst>
                </a:gridCol>
                <a:gridCol w="560033">
                  <a:extLst>
                    <a:ext uri="{9D8B030D-6E8A-4147-A177-3AD203B41FA5}">
                      <a16:colId xmlns:a16="http://schemas.microsoft.com/office/drawing/2014/main" val="1229234351"/>
                    </a:ext>
                  </a:extLst>
                </a:gridCol>
                <a:gridCol w="560033">
                  <a:extLst>
                    <a:ext uri="{9D8B030D-6E8A-4147-A177-3AD203B41FA5}">
                      <a16:colId xmlns:a16="http://schemas.microsoft.com/office/drawing/2014/main" val="3081275880"/>
                    </a:ext>
                  </a:extLst>
                </a:gridCol>
                <a:gridCol w="560033">
                  <a:extLst>
                    <a:ext uri="{9D8B030D-6E8A-4147-A177-3AD203B41FA5}">
                      <a16:colId xmlns:a16="http://schemas.microsoft.com/office/drawing/2014/main" val="223705511"/>
                    </a:ext>
                  </a:extLst>
                </a:gridCol>
                <a:gridCol w="560033">
                  <a:extLst>
                    <a:ext uri="{9D8B030D-6E8A-4147-A177-3AD203B41FA5}">
                      <a16:colId xmlns:a16="http://schemas.microsoft.com/office/drawing/2014/main" val="1933804254"/>
                    </a:ext>
                  </a:extLst>
                </a:gridCol>
                <a:gridCol w="560033">
                  <a:extLst>
                    <a:ext uri="{9D8B030D-6E8A-4147-A177-3AD203B41FA5}">
                      <a16:colId xmlns:a16="http://schemas.microsoft.com/office/drawing/2014/main" val="2809075572"/>
                    </a:ext>
                  </a:extLst>
                </a:gridCol>
                <a:gridCol w="560033">
                  <a:extLst>
                    <a:ext uri="{9D8B030D-6E8A-4147-A177-3AD203B41FA5}">
                      <a16:colId xmlns:a16="http://schemas.microsoft.com/office/drawing/2014/main" val="1446069862"/>
                    </a:ext>
                  </a:extLst>
                </a:gridCol>
                <a:gridCol w="560033">
                  <a:extLst>
                    <a:ext uri="{9D8B030D-6E8A-4147-A177-3AD203B41FA5}">
                      <a16:colId xmlns:a16="http://schemas.microsoft.com/office/drawing/2014/main" val="187479404"/>
                    </a:ext>
                  </a:extLst>
                </a:gridCol>
                <a:gridCol w="560033">
                  <a:extLst>
                    <a:ext uri="{9D8B030D-6E8A-4147-A177-3AD203B41FA5}">
                      <a16:colId xmlns:a16="http://schemas.microsoft.com/office/drawing/2014/main" val="3871768925"/>
                    </a:ext>
                  </a:extLst>
                </a:gridCol>
                <a:gridCol w="560033">
                  <a:extLst>
                    <a:ext uri="{9D8B030D-6E8A-4147-A177-3AD203B41FA5}">
                      <a16:colId xmlns:a16="http://schemas.microsoft.com/office/drawing/2014/main" val="383727409"/>
                    </a:ext>
                  </a:extLst>
                </a:gridCol>
                <a:gridCol w="560033">
                  <a:extLst>
                    <a:ext uri="{9D8B030D-6E8A-4147-A177-3AD203B41FA5}">
                      <a16:colId xmlns:a16="http://schemas.microsoft.com/office/drawing/2014/main" val="1556763052"/>
                    </a:ext>
                  </a:extLst>
                </a:gridCol>
              </a:tblGrid>
              <a:tr h="1061581">
                <a:tc>
                  <a:txBody>
                    <a:bodyPr/>
                    <a:lstStyle/>
                    <a:p>
                      <a:pPr lvl="0"/>
                      <a:endParaRPr lang="fr-FR"/>
                    </a:p>
                  </a:txBody>
                  <a:tcPr>
                    <a:lnR w="12701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1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fr-FR"/>
                    </a:p>
                  </a:txBody>
                  <a:tcPr>
                    <a:lnL w="12701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1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fr-FR"/>
                    </a:p>
                  </a:txBody>
                  <a:tcPr>
                    <a:lnL w="12701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1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fr-FR"/>
                    </a:p>
                  </a:txBody>
                  <a:tcPr>
                    <a:lnL w="12701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1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fr-FR"/>
                    </a:p>
                  </a:txBody>
                  <a:tcPr>
                    <a:lnL w="12701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1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fr-FR"/>
                    </a:p>
                  </a:txBody>
                  <a:tcPr>
                    <a:lnL w="12701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1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fr-FR"/>
                    </a:p>
                  </a:txBody>
                  <a:tcPr>
                    <a:lnL w="12701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1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fr-FR"/>
                    </a:p>
                  </a:txBody>
                  <a:tcPr>
                    <a:lnL w="12701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1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fr-FR"/>
                    </a:p>
                  </a:txBody>
                  <a:tcPr>
                    <a:lnL w="12701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1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fr-FR"/>
                    </a:p>
                  </a:txBody>
                  <a:tcPr>
                    <a:lnL w="12701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1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fr-FR"/>
                    </a:p>
                  </a:txBody>
                  <a:tcPr>
                    <a:lnL w="12701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1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fr-FR" i="1"/>
                    </a:p>
                  </a:txBody>
                  <a:tcPr>
                    <a:lnL w="12701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B w="12701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15043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5AC9E23F-0CC9-454D-BFAA-64F30D77F8BF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173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</a:rPr>
              <a:t>Utiliser Bootstrap</a:t>
            </a: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1B7D2A81-4FC7-4944-AD08-C7DE9C1A163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498741" cy="5138735"/>
          </a:xfrm>
        </p:spPr>
        <p:txBody>
          <a:bodyPr/>
          <a:lstStyle/>
          <a:p>
            <a:pPr lvl="0" algn="ctr">
              <a:buNone/>
            </a:pPr>
            <a:r>
              <a:rPr lang="fr-FR">
                <a:solidFill>
                  <a:srgbClr val="FF0000"/>
                </a:solidFill>
              </a:rPr>
              <a:t>Manipulation</a:t>
            </a:r>
          </a:p>
          <a:p>
            <a:pPr lvl="0">
              <a:buNone/>
            </a:pPr>
            <a:endParaRPr lang="fr-FR" sz="900"/>
          </a:p>
          <a:p>
            <a:pPr marL="457200" lvl="0" indent="-457200">
              <a:buClr>
                <a:srgbClr val="FF0000"/>
              </a:buClr>
              <a:buFont typeface="Arial" pitchFamily="34"/>
              <a:buChar char="•"/>
            </a:pPr>
            <a:r>
              <a:rPr lang="fr-FR" sz="2800"/>
              <a:t>Adapter les colonnes en fonction de la taille :</a:t>
            </a:r>
          </a:p>
          <a:p>
            <a:pPr marL="457200" lvl="0" indent="-457200">
              <a:buClr>
                <a:srgbClr val="FF0000"/>
              </a:buClr>
              <a:buFont typeface="Arial" pitchFamily="34"/>
              <a:buChar char="•"/>
            </a:pPr>
            <a:endParaRPr lang="fr-FR" sz="1000"/>
          </a:p>
          <a:p>
            <a:pPr marL="1316041" lvl="1" indent="-342900">
              <a:buClr>
                <a:srgbClr val="FF0000"/>
              </a:buClr>
              <a:buFont typeface="Wingdings" pitchFamily="2"/>
              <a:buChar char="ü"/>
            </a:pPr>
            <a:r>
              <a:rPr lang="fr-FR" sz="2400" b="1"/>
              <a:t>col-lg-*</a:t>
            </a:r>
            <a:r>
              <a:rPr lang="fr-FR" sz="2400"/>
              <a:t> 		écran bureau larges</a:t>
            </a:r>
          </a:p>
          <a:p>
            <a:pPr marL="1316041" lvl="1" indent="-342900">
              <a:buClr>
                <a:srgbClr val="FF0000"/>
              </a:buClr>
              <a:buFont typeface="Wingdings" pitchFamily="2"/>
              <a:buChar char="ü"/>
            </a:pPr>
            <a:r>
              <a:rPr lang="fr-FR" sz="2400" b="1"/>
              <a:t>col-md-*</a:t>
            </a:r>
            <a:r>
              <a:rPr lang="fr-FR" sz="2400"/>
              <a:t>		écran bureau (basique)</a:t>
            </a:r>
          </a:p>
          <a:p>
            <a:pPr marL="1316041" lvl="1" indent="-342900">
              <a:buClr>
                <a:srgbClr val="FF0000"/>
              </a:buClr>
              <a:buFont typeface="Wingdings" pitchFamily="2"/>
              <a:buChar char="ü"/>
            </a:pPr>
            <a:r>
              <a:rPr lang="fr-FR" sz="2400" b="1"/>
              <a:t>col-sm-*</a:t>
            </a:r>
            <a:r>
              <a:rPr lang="fr-FR" sz="2400"/>
              <a:t>		Tablettes</a:t>
            </a:r>
          </a:p>
          <a:p>
            <a:pPr marL="1316041" lvl="1" indent="-342900">
              <a:buClr>
                <a:srgbClr val="FF0000"/>
              </a:buClr>
              <a:buFont typeface="Wingdings" pitchFamily="2"/>
              <a:buChar char="ü"/>
            </a:pPr>
            <a:r>
              <a:rPr lang="fr-FR" sz="2400" b="1"/>
              <a:t>col-xs-*</a:t>
            </a:r>
            <a:r>
              <a:rPr lang="fr-FR" sz="2400"/>
              <a:t>		Smartphones</a:t>
            </a:r>
          </a:p>
          <a:p>
            <a:pPr lvl="0">
              <a:buNone/>
            </a:pPr>
            <a:endParaRPr lang="fr-FR" sz="900"/>
          </a:p>
          <a:p>
            <a:pPr marL="457200" lvl="0" indent="-457200">
              <a:buClr>
                <a:srgbClr val="FF0000"/>
              </a:buClr>
              <a:buFont typeface="Arial" pitchFamily="34"/>
              <a:buChar char="•"/>
            </a:pPr>
            <a:r>
              <a:rPr lang="fr-FR" sz="2800"/>
              <a:t>Afficher / Masquer selon la taille :	hidden-xs</a:t>
            </a:r>
          </a:p>
          <a:p>
            <a:pPr lvl="1">
              <a:buNone/>
            </a:pPr>
            <a:r>
              <a:rPr lang="fr-FR" sz="2800"/>
              <a:t>							</a:t>
            </a:r>
          </a:p>
          <a:p>
            <a:pPr marL="176214" lvl="1">
              <a:buNone/>
            </a:pPr>
            <a:endParaRPr lang="fr-FR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35EEC167-F39E-44BE-B042-89FECF076572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173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</a:rPr>
              <a:t>Utiliser Bootstrap</a:t>
            </a: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1AE67178-9FE2-4DEF-B9AA-778670E642B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379384" cy="5138735"/>
          </a:xfrm>
        </p:spPr>
        <p:txBody>
          <a:bodyPr/>
          <a:lstStyle/>
          <a:p>
            <a:pPr lvl="0" algn="ctr">
              <a:buNone/>
            </a:pPr>
            <a:r>
              <a:rPr lang="fr-FR">
                <a:solidFill>
                  <a:srgbClr val="FF0000"/>
                </a:solidFill>
              </a:rPr>
              <a:t>Atelier 7 :</a:t>
            </a:r>
          </a:p>
          <a:p>
            <a:pPr marL="457200" lvl="0" indent="-457200">
              <a:buClr>
                <a:srgbClr val="FF0000"/>
              </a:buClr>
            </a:pPr>
            <a:endParaRPr lang="fr-FR" sz="1200"/>
          </a:p>
          <a:p>
            <a:pPr marL="457200" lvl="0" indent="-457200">
              <a:buClr>
                <a:srgbClr val="FF0000"/>
              </a:buClr>
            </a:pPr>
            <a:endParaRPr lang="fr-FR" sz="1200"/>
          </a:p>
          <a:p>
            <a:pPr marL="457200" lvl="0" indent="-457200">
              <a:buClr>
                <a:srgbClr val="FF0000"/>
              </a:buClr>
            </a:pPr>
            <a:endParaRPr lang="fr-FR" sz="1200"/>
          </a:p>
          <a:p>
            <a:pPr marL="457200" lvl="0" indent="-457200">
              <a:buClr>
                <a:srgbClr val="FF0000"/>
              </a:buClr>
              <a:buFont typeface="Arial" pitchFamily="34"/>
              <a:buChar char="•"/>
            </a:pPr>
            <a:r>
              <a:rPr lang="fr-FR" sz="3600"/>
              <a:t>Créer une version Bootstrap du site </a:t>
            </a:r>
          </a:p>
          <a:p>
            <a:pPr lvl="0">
              <a:buNone/>
            </a:pPr>
            <a:r>
              <a:rPr lang="fr-FR" sz="3600"/>
              <a:t>		« La Réserve Borossa »</a:t>
            </a:r>
          </a:p>
          <a:p>
            <a:pPr lvl="0">
              <a:buNone/>
            </a:pPr>
            <a:endParaRPr lang="fr-FR"/>
          </a:p>
          <a:p>
            <a:pPr lvl="0">
              <a:buNone/>
            </a:pPr>
            <a:r>
              <a:rPr lang="fr-FR" sz="2400" i="1"/>
              <a:t>					</a:t>
            </a:r>
            <a:endParaRPr lang="fr-FR" sz="1200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699A49F-C566-4C7B-9D33-EA870D1F1AA0}"/>
              </a:ext>
            </a:extLst>
          </p:cNvPr>
          <p:cNvSpPr txBox="1"/>
          <p:nvPr/>
        </p:nvSpPr>
        <p:spPr>
          <a:xfrm>
            <a:off x="9359999" y="7128004"/>
            <a:ext cx="359999" cy="3884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2DD732C-8AFB-407C-BECA-1437C6C7B4CD}" type="slidenum">
              <a:t>115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 Unicode MS" pitchFamily="2"/>
              <a:cs typeface="Tahoma" pitchFamily="2"/>
            </a:endParaRPr>
          </a:p>
        </p:txBody>
      </p:sp>
      <p:sp>
        <p:nvSpPr>
          <p:cNvPr id="3" name="Connecteur droit 1">
            <a:extLst>
              <a:ext uri="{FF2B5EF4-FFF2-40B4-BE49-F238E27FC236}">
                <a16:creationId xmlns:a16="http://schemas.microsoft.com/office/drawing/2014/main" id="{07C4EC75-F7BC-42C7-954B-2002F3A873C8}"/>
              </a:ext>
            </a:extLst>
          </p:cNvPr>
          <p:cNvSpPr/>
          <p:nvPr/>
        </p:nvSpPr>
        <p:spPr>
          <a:xfrm>
            <a:off x="0" y="6119996"/>
            <a:ext cx="10079998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18004" cap="flat">
            <a:solidFill>
              <a:srgbClr val="000000"/>
            </a:solidFill>
            <a:prstDash val="solid"/>
            <a:round/>
          </a:ln>
          <a:effectLst>
            <a:outerShdw dist="152734" dir="2700000" algn="tl">
              <a:srgbClr val="808080">
                <a:alpha val="0"/>
              </a:srgbClr>
            </a:outerShdw>
          </a:effectLst>
        </p:spPr>
        <p:txBody>
          <a:bodyPr vert="horz" wrap="none" lIns="99002" tIns="54004" rIns="99002" bIns="54004" anchor="ctr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2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Connecteur droit 2">
            <a:extLst>
              <a:ext uri="{FF2B5EF4-FFF2-40B4-BE49-F238E27FC236}">
                <a16:creationId xmlns:a16="http://schemas.microsoft.com/office/drawing/2014/main" id="{FF1BF9AD-03A0-450B-BE79-814AA2C78984}"/>
              </a:ext>
            </a:extLst>
          </p:cNvPr>
          <p:cNvSpPr/>
          <p:nvPr/>
        </p:nvSpPr>
        <p:spPr>
          <a:xfrm>
            <a:off x="0" y="6299996"/>
            <a:ext cx="10079998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18004" cap="flat">
            <a:solidFill>
              <a:srgbClr val="000000"/>
            </a:solidFill>
            <a:prstDash val="solid"/>
            <a:round/>
          </a:ln>
          <a:effectLst>
            <a:outerShdw dist="152734" dir="2700000" algn="tl">
              <a:srgbClr val="808080">
                <a:alpha val="0"/>
              </a:srgbClr>
            </a:outerShdw>
          </a:effectLst>
        </p:spPr>
        <p:txBody>
          <a:bodyPr vert="horz" wrap="none" lIns="99002" tIns="54004" rIns="99002" bIns="54004" anchor="ctr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2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95F58CB-8C15-4F88-A462-7A54A43FC2B6}"/>
              </a:ext>
            </a:extLst>
          </p:cNvPr>
          <p:cNvSpPr/>
          <p:nvPr/>
        </p:nvSpPr>
        <p:spPr>
          <a:xfrm>
            <a:off x="143999" y="1043997"/>
            <a:ext cx="3780001" cy="35999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107999" tIns="63002" rIns="107999" bIns="63002" anchor="ctr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2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6" name="ZoneTexte 4">
            <a:extLst>
              <a:ext uri="{FF2B5EF4-FFF2-40B4-BE49-F238E27FC236}">
                <a16:creationId xmlns:a16="http://schemas.microsoft.com/office/drawing/2014/main" id="{CFFE63DA-055D-4DFF-B8BA-0297EFA28DA2}"/>
              </a:ext>
            </a:extLst>
          </p:cNvPr>
          <p:cNvSpPr txBox="1"/>
          <p:nvPr/>
        </p:nvSpPr>
        <p:spPr>
          <a:xfrm>
            <a:off x="0" y="5341677"/>
            <a:ext cx="10079998" cy="433078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0" tIns="0" rIns="0" bIns="0" anchor="ctr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rebuchet MS" pitchFamily="34"/>
                <a:ea typeface="Arial Unicode MS" pitchFamily="2"/>
                <a:cs typeface="Arial" pitchFamily="34"/>
              </a:rPr>
              <a:t>Plus d'informations sur </a:t>
            </a:r>
            <a:r>
              <a:rPr lang="en-US" sz="1400" b="0" i="0" u="sng" strike="noStrike" kern="1200" cap="none" spc="0" baseline="0">
                <a:solidFill>
                  <a:srgbClr val="F20000"/>
                </a:solidFill>
                <a:uFillTx/>
                <a:latin typeface="Trebuchet MS" pitchFamily="34"/>
                <a:ea typeface="Arial Unicode MS" pitchFamily="2"/>
                <a:cs typeface="Arial" pitchFamily="34"/>
              </a:rPr>
              <a:t>http://www.dawan.fr</a:t>
            </a: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rebuchet MS" pitchFamily="34"/>
                <a:ea typeface="Arial Unicode MS" pitchFamily="2"/>
                <a:cs typeface="Arial" pitchFamily="34"/>
              </a:rPr>
              <a:t>Contactez notre service commercial au </a:t>
            </a:r>
            <a:r>
              <a:rPr lang="en-US" sz="1500" b="1" i="0" u="none" strike="noStrike" kern="1200" cap="none" spc="0" baseline="0">
                <a:solidFill>
                  <a:srgbClr val="F20000"/>
                </a:solidFill>
                <a:uFillTx/>
                <a:latin typeface="Trebuchet MS" pitchFamily="34"/>
                <a:ea typeface="Arial Unicode MS" pitchFamily="2"/>
                <a:cs typeface="Arial" pitchFamily="34"/>
              </a:rPr>
              <a:t>0800.10.10.97</a:t>
            </a:r>
            <a:r>
              <a: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Trebuchet MS" pitchFamily="34"/>
                <a:ea typeface="Arial Unicode MS" pitchFamily="2"/>
                <a:cs typeface="Arial" pitchFamily="34"/>
              </a:rPr>
              <a:t>(prix d'un appel local)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E585FC-4303-47B6-838E-E59E270CDFEC}"/>
              </a:ext>
            </a:extLst>
          </p:cNvPr>
          <p:cNvSpPr/>
          <p:nvPr/>
        </p:nvSpPr>
        <p:spPr>
          <a:xfrm>
            <a:off x="0" y="0"/>
            <a:ext cx="10079998" cy="3960001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4" tIns="44997" rIns="90004" bIns="44997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2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8" name="Connecteur droit 7">
            <a:extLst>
              <a:ext uri="{FF2B5EF4-FFF2-40B4-BE49-F238E27FC236}">
                <a16:creationId xmlns:a16="http://schemas.microsoft.com/office/drawing/2014/main" id="{C4F8A330-A5FB-4D34-A2AB-C82ABE315BBF}"/>
              </a:ext>
            </a:extLst>
          </p:cNvPr>
          <p:cNvSpPr/>
          <p:nvPr/>
        </p:nvSpPr>
        <p:spPr>
          <a:xfrm>
            <a:off x="215999" y="0"/>
            <a:ext cx="0" cy="756000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35999" cap="flat">
            <a:solidFill>
              <a:srgbClr val="000000"/>
            </a:solidFill>
            <a:prstDash val="solid"/>
            <a:round/>
          </a:ln>
          <a:effectLst>
            <a:outerShdw dist="152734" dir="2700000" algn="tl">
              <a:srgbClr val="808080">
                <a:alpha val="0"/>
              </a:srgbClr>
            </a:outerShdw>
          </a:effectLst>
        </p:spPr>
        <p:txBody>
          <a:bodyPr vert="horz" wrap="none" lIns="107999" tIns="63002" rIns="107999" bIns="63002" anchor="ctr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2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FE37571-FD72-4350-B135-41790BC79AD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140000" y="3060359"/>
            <a:ext cx="1799996" cy="180575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0" name="Forme libre 9">
            <a:extLst>
              <a:ext uri="{FF2B5EF4-FFF2-40B4-BE49-F238E27FC236}">
                <a16:creationId xmlns:a16="http://schemas.microsoft.com/office/drawing/2014/main" id="{226A6CB1-ED02-45B4-84BA-B4D11453A77D}"/>
              </a:ext>
            </a:extLst>
          </p:cNvPr>
          <p:cNvSpPr/>
          <p:nvPr/>
        </p:nvSpPr>
        <p:spPr>
          <a:xfrm>
            <a:off x="-111236" y="1248521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1" compatLnSpc="0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173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120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</a:rPr>
              <a:t>Webmaster Avancé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8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1A472984-1907-4513-919C-DF53AC321A8E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120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  <a:ea typeface="MS Gothic" pitchFamily="2"/>
                <a:cs typeface="Tahoma" pitchFamily="2"/>
              </a:rPr>
              <a:t>Découverte du HTML5</a:t>
            </a: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8731C546-4DCE-436E-8182-4FC13D5011A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379384" cy="5138735"/>
          </a:xfrm>
        </p:spPr>
        <p:txBody>
          <a:bodyPr/>
          <a:lstStyle/>
          <a:p>
            <a:pPr lvl="0" algn="ctr">
              <a:buNone/>
            </a:pPr>
            <a:r>
              <a:rPr lang="fr-FR">
                <a:solidFill>
                  <a:srgbClr val="FF0000"/>
                </a:solidFill>
              </a:rPr>
              <a:t>Les balises HTML5</a:t>
            </a:r>
          </a:p>
          <a:p>
            <a:pPr lvl="0">
              <a:buNone/>
            </a:pPr>
            <a:endParaRPr lang="fr-FR" sz="900"/>
          </a:p>
          <a:p>
            <a:pPr marL="457200" lvl="0" indent="-457200">
              <a:buClr>
                <a:srgbClr val="FF0000"/>
              </a:buClr>
              <a:buSzPct val="50000"/>
              <a:buFont typeface="Arial" pitchFamily="34"/>
              <a:buChar char="•"/>
            </a:pPr>
            <a:r>
              <a:rPr lang="fr-FR" sz="2800"/>
              <a:t>Doctype simplifié et unique, entêtes simplifiées</a:t>
            </a:r>
            <a:endParaRPr lang="fr-FR"/>
          </a:p>
          <a:p>
            <a:pPr marL="457200" lvl="0" indent="-457200">
              <a:buClr>
                <a:srgbClr val="FF0000"/>
              </a:buClr>
              <a:buSzPct val="50000"/>
              <a:buFont typeface="Arial" pitchFamily="34"/>
              <a:buChar char="•"/>
            </a:pPr>
            <a:r>
              <a:rPr lang="fr-FR" sz="2800"/>
              <a:t>Suppression de balises et attributs présentation</a:t>
            </a:r>
          </a:p>
          <a:p>
            <a:pPr marL="457200" lvl="0" indent="-457200">
              <a:buClr>
                <a:srgbClr val="FF0000"/>
              </a:buClr>
              <a:buSzPct val="50000"/>
              <a:buFont typeface="Arial" pitchFamily="34"/>
              <a:buChar char="•"/>
            </a:pPr>
            <a:r>
              <a:rPr lang="fr-FR" sz="2800"/>
              <a:t>Nouveaux attributs</a:t>
            </a:r>
          </a:p>
          <a:p>
            <a:pPr marL="457200" lvl="0" indent="-457200">
              <a:buClr>
                <a:srgbClr val="FF0000"/>
              </a:buClr>
              <a:buSzPct val="50000"/>
              <a:buFont typeface="Arial" pitchFamily="34"/>
              <a:buChar char="•"/>
            </a:pPr>
            <a:r>
              <a:rPr lang="fr-FR" sz="2800"/>
              <a:t>Nouvelles balises sémantiques (d’organisation)</a:t>
            </a:r>
          </a:p>
          <a:p>
            <a:pPr marL="457200" lvl="0" indent="-457200">
              <a:buClr>
                <a:srgbClr val="FF0000"/>
              </a:buClr>
              <a:buSzPct val="50000"/>
              <a:buFont typeface="Arial" pitchFamily="34"/>
              <a:buChar char="•"/>
            </a:pPr>
            <a:r>
              <a:rPr lang="fr-FR" sz="2800"/>
              <a:t>Nouvelles balises audio/vidéo</a:t>
            </a:r>
          </a:p>
          <a:p>
            <a:pPr marL="457200" lvl="0" indent="-457200">
              <a:buClr>
                <a:srgbClr val="FF0000"/>
              </a:buClr>
              <a:buSzPct val="50000"/>
              <a:buFont typeface="Arial" pitchFamily="34"/>
              <a:buChar char="•"/>
            </a:pPr>
            <a:r>
              <a:rPr lang="fr-FR" sz="2800"/>
              <a:t>Dessins 2D</a:t>
            </a:r>
          </a:p>
          <a:p>
            <a:pPr marL="457200" lvl="0" indent="-457200">
              <a:buClr>
                <a:srgbClr val="FF0000"/>
              </a:buClr>
              <a:buSzPct val="50000"/>
              <a:buFont typeface="Arial" pitchFamily="34"/>
              <a:buChar char="•"/>
            </a:pPr>
            <a:r>
              <a:rPr lang="fr-FR" sz="2800"/>
              <a:t>Formulaires avancés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6E0F802A-1E11-402D-BFE3-0B9858EC00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359640" y="7128000"/>
            <a:ext cx="353880" cy="3826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defPPr>
              <a:defRPr lang="fr-FR"/>
            </a:defPPr>
            <a:lvl1pPr marL="0" marR="0" lvl="0" indent="0" algn="r" defTabSz="914400" rtl="0" eaLnBrk="1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kern="1200" baseline="0"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C4F09FF-EBE5-4283-BFFD-C577F13A90CB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9C3B16C-9C97-48B7-B570-71C3EDDCF32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225360"/>
            <a:ext cx="8459640" cy="1170360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HyperText Markup Language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5A4F73-CD6F-4F58-962E-CF90F3927F8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619280"/>
            <a:ext cx="9360000" cy="5331600"/>
          </a:xfrm>
        </p:spPr>
        <p:txBody>
          <a:bodyPr wrap="square" tIns="24840" anchor="t" anchorCtr="0">
            <a:spAutoFit/>
          </a:bodyPr>
          <a:lstStyle/>
          <a:p>
            <a:pPr marL="0" lvl="0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Langage à balises (interprété) pour la présentation des données</a:t>
            </a:r>
          </a:p>
          <a:p>
            <a:pPr marL="0" lvl="0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Epilangage</a:t>
            </a:r>
            <a:r>
              <a:rPr lang="en-US" sz="2800"/>
              <a:t> (</a:t>
            </a:r>
            <a:r>
              <a:rPr lang="fr-FR" sz="2800">
                <a:cs typeface="Lucida Sans Unicode" pitchFamily="2"/>
              </a:rPr>
              <a:t>langage</a:t>
            </a:r>
            <a:r>
              <a:rPr lang="en-US" sz="2800">
                <a:cs typeface="Lucida Sans Unicode" pitchFamily="2"/>
              </a:rPr>
              <a:t> </a:t>
            </a:r>
            <a:r>
              <a:rPr lang="fr-FR" sz="2800">
                <a:cs typeface="Lucida Sans Unicode" pitchFamily="2"/>
              </a:rPr>
              <a:t>défini</a:t>
            </a:r>
            <a:r>
              <a:rPr lang="en-US" sz="2800">
                <a:cs typeface="Lucida Sans Unicode" pitchFamily="2"/>
              </a:rPr>
              <a:t> par </a:t>
            </a:r>
            <a:r>
              <a:rPr lang="fr-FR" sz="2800">
                <a:cs typeface="Lucida Sans Unicode" pitchFamily="2"/>
              </a:rPr>
              <a:t>des</a:t>
            </a:r>
            <a:r>
              <a:rPr lang="en-US" sz="2800">
                <a:cs typeface="Lucida Sans Unicode" pitchFamily="2"/>
              </a:rPr>
              <a:t> méta-</a:t>
            </a:r>
            <a:r>
              <a:rPr lang="fr-FR" sz="2800">
                <a:cs typeface="Lucida Sans Unicode" pitchFamily="2"/>
              </a:rPr>
              <a:t>langages</a:t>
            </a:r>
            <a:r>
              <a:rPr lang="en-US" sz="2800">
                <a:cs typeface="Lucida Sans Unicode" pitchFamily="2"/>
              </a:rPr>
              <a:t> : SGML,XML)</a:t>
            </a:r>
          </a:p>
          <a:p>
            <a:pPr marL="0" lvl="0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>
                <a:cs typeface="Lucida Sans Unicode" pitchFamily="2"/>
              </a:rPr>
              <a:t>Ne permet pas de faire des traitements (pas de structures itératives ni conditionnelles)</a:t>
            </a:r>
          </a:p>
          <a:p>
            <a:pPr marL="0" lvl="0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Ne</a:t>
            </a:r>
            <a:r>
              <a:rPr lang="ca-ES" sz="2800"/>
              <a:t> </a:t>
            </a:r>
            <a:r>
              <a:rPr lang="fr-FR" sz="2800"/>
              <a:t>possède</a:t>
            </a:r>
            <a:r>
              <a:rPr lang="ca-ES" sz="2800"/>
              <a:t> pas de </a:t>
            </a:r>
            <a:r>
              <a:rPr lang="fr-FR" sz="2800"/>
              <a:t>système</a:t>
            </a:r>
            <a:r>
              <a:rPr lang="ca-ES" sz="2800"/>
              <a:t> </a:t>
            </a:r>
            <a:r>
              <a:rPr lang="fr-FR" sz="2800"/>
              <a:t>à</a:t>
            </a:r>
            <a:r>
              <a:rPr lang="ca-ES" sz="2800"/>
              <a:t> </a:t>
            </a:r>
            <a:r>
              <a:rPr lang="fr-FR" sz="2800"/>
              <a:t>état</a:t>
            </a:r>
            <a:r>
              <a:rPr lang="ca-ES" sz="2800"/>
              <a:t> (pas de variables / </a:t>
            </a:r>
            <a:r>
              <a:rPr lang="fr-FR" sz="2800"/>
              <a:t>constantes</a:t>
            </a:r>
            <a:r>
              <a:rPr lang="ca-ES" sz="2800"/>
              <a:t>)</a:t>
            </a:r>
          </a:p>
          <a:p>
            <a:pPr marL="426960" lvl="0" indent="-322200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ca-ES" sz="2800" b="1">
                <a:solidFill>
                  <a:srgbClr val="008000"/>
                </a:solidFill>
              </a:rPr>
              <a:t>XHTML</a:t>
            </a:r>
            <a:r>
              <a:rPr lang="ca-ES" sz="2800"/>
              <a:t> = </a:t>
            </a:r>
            <a:r>
              <a:rPr lang="en-GB" sz="2800"/>
              <a:t>eXtensible Hyper Text Markup Language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/>
              <a:t>Évolution du HTML; il présente de nombreuses différences dans l'écriture du code par rapport au HTML.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F52862BF-515B-433D-917D-027B7E79DF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359640" y="7128000"/>
            <a:ext cx="353880" cy="3826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defPPr>
              <a:defRPr lang="fr-FR"/>
            </a:defPPr>
            <a:lvl1pPr marL="0" marR="0" lvl="0" indent="0" algn="r" defTabSz="914400" rtl="0" eaLnBrk="1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kern="1200" baseline="0"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C4F09FF-EBE5-4283-BFFD-C577F13A90CB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74B0BB9-D74D-4C9B-B125-82720EF7F74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225360"/>
            <a:ext cx="8459640" cy="1170360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Balises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20F59A6-C108-46F5-95A1-6BB2DFF7728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618920"/>
            <a:ext cx="9360000" cy="5048640"/>
          </a:xfrm>
        </p:spPr>
        <p:txBody>
          <a:bodyPr wrap="square" tIns="24840" anchor="t" anchorCtr="0">
            <a:spAutoFit/>
          </a:bodyPr>
          <a:lstStyle/>
          <a:p>
            <a:pPr marL="0" lvl="0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Élément du langage matérialisé</a:t>
            </a:r>
            <a:r>
              <a:rPr lang="en-GB" sz="2800"/>
              <a:t> par : </a:t>
            </a:r>
            <a:r>
              <a:rPr lang="en-GB" sz="2800">
                <a:cs typeface="Lucida Sans Unicode" pitchFamily="2"/>
              </a:rPr>
              <a:t>&lt;</a:t>
            </a:r>
            <a:r>
              <a:rPr lang="fr-FR" sz="2800">
                <a:cs typeface="Lucida Sans Unicode" pitchFamily="2"/>
              </a:rPr>
              <a:t>nom</a:t>
            </a:r>
            <a:r>
              <a:rPr lang="en-GB" sz="2800">
                <a:cs typeface="Lucida Sans Unicode" pitchFamily="2"/>
              </a:rPr>
              <a:t>_</a:t>
            </a:r>
            <a:r>
              <a:rPr lang="fr-FR" sz="2800">
                <a:cs typeface="Lucida Sans Unicode" pitchFamily="2"/>
              </a:rPr>
              <a:t>élément</a:t>
            </a:r>
            <a:r>
              <a:rPr lang="en-GB" sz="2800">
                <a:cs typeface="Lucida Sans Unicode" pitchFamily="2"/>
              </a:rPr>
              <a:t>&gt;</a:t>
            </a:r>
          </a:p>
          <a:p>
            <a:pPr marL="0" lvl="0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2 formats :</a:t>
            </a:r>
          </a:p>
          <a:p>
            <a:pPr marL="426960" lvl="0" indent="-322200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/>
              <a:t>- balise avec contenu :</a:t>
            </a:r>
          </a:p>
          <a:p>
            <a:pPr marL="426960" lvl="0" indent="-322200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/>
              <a:t>  </a:t>
            </a:r>
            <a:r>
              <a:rPr lang="fr-FR" sz="2800">
                <a:solidFill>
                  <a:srgbClr val="007FFF"/>
                </a:solidFill>
              </a:rPr>
              <a:t>&lt;balise&gt;</a:t>
            </a:r>
            <a:r>
              <a:rPr lang="fr-FR" sz="2400"/>
              <a:t>Contenu texte de la balise</a:t>
            </a:r>
            <a:r>
              <a:rPr lang="fr-FR" sz="2800">
                <a:solidFill>
                  <a:srgbClr val="007FFF"/>
                </a:solidFill>
              </a:rPr>
              <a:t>&lt;/balise&gt;</a:t>
            </a:r>
            <a:br>
              <a:rPr lang="fr-FR" sz="2000"/>
            </a:br>
            <a:br>
              <a:rPr lang="fr-FR" sz="2000"/>
            </a:br>
            <a:r>
              <a:rPr lang="fr-FR" sz="2000"/>
              <a:t>exemple: </a:t>
            </a:r>
            <a:r>
              <a:rPr lang="fr-FR" sz="2000">
                <a:solidFill>
                  <a:srgbClr val="007FFF"/>
                </a:solidFill>
              </a:rPr>
              <a:t>&lt;p</a:t>
            </a:r>
            <a:r>
              <a:rPr lang="fr-FR" sz="2000"/>
              <a:t> </a:t>
            </a:r>
            <a:r>
              <a:rPr lang="fr-FR" sz="2000">
                <a:solidFill>
                  <a:srgbClr val="800000"/>
                </a:solidFill>
              </a:rPr>
              <a:t>id</a:t>
            </a:r>
            <a:r>
              <a:rPr lang="fr-FR" sz="2000"/>
              <a:t>=</a:t>
            </a:r>
            <a:r>
              <a:rPr lang="fr-FR" sz="2000">
                <a:solidFill>
                  <a:srgbClr val="7F00FF"/>
                </a:solidFill>
              </a:rPr>
              <a:t>"paragraphe-1"</a:t>
            </a:r>
            <a:r>
              <a:rPr lang="fr-FR" sz="2000">
                <a:solidFill>
                  <a:srgbClr val="007FFF"/>
                </a:solidFill>
              </a:rPr>
              <a:t>&gt;</a:t>
            </a:r>
            <a:r>
              <a:rPr lang="fr-FR" sz="2000"/>
              <a:t>plusieurs lignes</a:t>
            </a:r>
            <a:r>
              <a:rPr lang="fr-FR" sz="2000">
                <a:solidFill>
                  <a:srgbClr val="007FFF"/>
                </a:solidFill>
              </a:rPr>
              <a:t>&lt;/p&gt;</a:t>
            </a:r>
          </a:p>
          <a:p>
            <a:pPr marL="426960" lvl="0" indent="-322200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endParaRPr lang="en-GB" sz="2200">
              <a:solidFill>
                <a:srgbClr val="4D4D4D"/>
              </a:solidFill>
              <a:cs typeface="Lucida Sans Unicode" pitchFamily="2"/>
            </a:endParaRPr>
          </a:p>
          <a:p>
            <a:pPr marL="426960" lvl="0" indent="-322200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/>
              <a:t>- balise sans contenu :</a:t>
            </a:r>
          </a:p>
          <a:p>
            <a:pPr marL="426960" lvl="0" indent="-322200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/>
              <a:t>  </a:t>
            </a:r>
            <a:r>
              <a:rPr lang="fr-FR" sz="2800">
                <a:solidFill>
                  <a:srgbClr val="007FFF"/>
                </a:solidFill>
              </a:rPr>
              <a:t>&lt;balise /&gt;</a:t>
            </a:r>
          </a:p>
          <a:p>
            <a:pPr marL="426960" lvl="0" indent="-322200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endParaRPr lang="fr-FR" sz="2000"/>
          </a:p>
          <a:p>
            <a:pPr lvl="0"/>
            <a:r>
              <a:rPr lang="fr-FR" sz="2000"/>
              <a:t>exemple: </a:t>
            </a:r>
            <a:r>
              <a:rPr lang="fr-FR" sz="2000">
                <a:solidFill>
                  <a:srgbClr val="007FFF"/>
                </a:solidFill>
              </a:rPr>
              <a:t>&lt;img</a:t>
            </a:r>
            <a:r>
              <a:rPr lang="fr-FR" sz="2000"/>
              <a:t> </a:t>
            </a:r>
            <a:r>
              <a:rPr lang="fr-FR" sz="2000">
                <a:solidFill>
                  <a:srgbClr val="800000"/>
                </a:solidFill>
              </a:rPr>
              <a:t>src</a:t>
            </a:r>
            <a:r>
              <a:rPr lang="fr-FR" sz="2000"/>
              <a:t>=</a:t>
            </a:r>
            <a:r>
              <a:rPr lang="fr-FR" sz="2000">
                <a:solidFill>
                  <a:srgbClr val="7F00FF"/>
                </a:solidFill>
              </a:rPr>
              <a:t>"maphoto.jpg"</a:t>
            </a:r>
            <a:r>
              <a:rPr lang="fr-FR" sz="2000"/>
              <a:t> </a:t>
            </a:r>
            <a:r>
              <a:rPr lang="fr-FR" sz="2000">
                <a:solidFill>
                  <a:srgbClr val="007FFF"/>
                </a:solidFill>
              </a:rPr>
              <a:t>/&gt;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627B3EFD-E9A0-4DC5-A699-33165B07A7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359640" y="7128000"/>
            <a:ext cx="353880" cy="3826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defPPr>
              <a:defRPr lang="fr-FR"/>
            </a:defPPr>
            <a:lvl1pPr marL="0" marR="0" lvl="0" indent="0" algn="r" defTabSz="914400" rtl="0" eaLnBrk="1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kern="1200" baseline="0"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C4F09FF-EBE5-4283-BFFD-C577F13A90CB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F1A0FFA-F763-477E-AF9E-EF601C71F2D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225360"/>
            <a:ext cx="8459640" cy="1170360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Types de balises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2A59C54-B47E-4EAF-9643-53CD114C4C2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618920"/>
            <a:ext cx="9360000" cy="5211720"/>
          </a:xfrm>
        </p:spPr>
        <p:txBody>
          <a:bodyPr wrap="square" tIns="24840" anchor="t" anchorCtr="0">
            <a:spAutoFit/>
          </a:bodyPr>
          <a:lstStyle/>
          <a:p>
            <a:pPr marL="0" lvl="0" hangingPunct="1">
              <a:spcAft>
                <a:spcPts val="312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>
                <a:cs typeface="Lucida Sans Unicode" pitchFamily="2"/>
              </a:rPr>
              <a:t>Balises</a:t>
            </a:r>
            <a:r>
              <a:rPr lang="en-GB" sz="2800">
                <a:cs typeface="Lucida Sans Unicode" pitchFamily="2"/>
              </a:rPr>
              <a:t> “Inline” :</a:t>
            </a:r>
          </a:p>
          <a:p>
            <a:pPr marL="426960" lvl="0" indent="-322200" hangingPunct="1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>
                <a:cs typeface="Lucida Sans Unicode" pitchFamily="2"/>
              </a:rPr>
              <a:t>- mise en forme des données</a:t>
            </a:r>
          </a:p>
          <a:p>
            <a:pPr marL="426960" lvl="0" indent="-322200" hangingPunct="1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>
                <a:cs typeface="Lucida Sans Unicode" pitchFamily="2"/>
              </a:rPr>
              <a:t>- </a:t>
            </a:r>
            <a:r>
              <a:rPr lang="fr-FR" sz="2800">
                <a:cs typeface="Lucida Sans Unicode" pitchFamily="2"/>
              </a:rPr>
              <a:t>s’affichent</a:t>
            </a:r>
            <a:r>
              <a:rPr lang="en-GB" sz="2800">
                <a:cs typeface="Lucida Sans Unicode" pitchFamily="2"/>
              </a:rPr>
              <a:t> </a:t>
            </a:r>
            <a:r>
              <a:rPr lang="fr-FR" sz="2800">
                <a:cs typeface="Lucida Sans Unicode" pitchFamily="2"/>
              </a:rPr>
              <a:t>sur</a:t>
            </a:r>
            <a:r>
              <a:rPr lang="en-GB" sz="2800">
                <a:cs typeface="Lucida Sans Unicode" pitchFamily="2"/>
              </a:rPr>
              <a:t> </a:t>
            </a:r>
            <a:r>
              <a:rPr lang="fr-FR" sz="2800">
                <a:cs typeface="Lucida Sans Unicode" pitchFamily="2"/>
              </a:rPr>
              <a:t>un</a:t>
            </a:r>
            <a:r>
              <a:rPr lang="en-GB" sz="2800">
                <a:cs typeface="Lucida Sans Unicode" pitchFamily="2"/>
              </a:rPr>
              <a:t> axe </a:t>
            </a:r>
            <a:r>
              <a:rPr lang="fr-FR" sz="2800">
                <a:cs typeface="Lucida Sans Unicode" pitchFamily="2"/>
              </a:rPr>
              <a:t>horizontal</a:t>
            </a:r>
          </a:p>
          <a:p>
            <a:pPr marL="426960" lvl="0" indent="-322200" hangingPunct="1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>
                <a:cs typeface="Lucida Sans Unicode" pitchFamily="2"/>
              </a:rPr>
              <a:t>- obligatoirement encadrées par des balises de type </a:t>
            </a:r>
            <a:r>
              <a:rPr lang="fr-FR" sz="2800" i="1">
                <a:cs typeface="Lucida Sans Unicode" pitchFamily="2"/>
              </a:rPr>
              <a:t>Block</a:t>
            </a:r>
          </a:p>
          <a:p>
            <a:pPr marL="426960" lvl="0" indent="-322200" hangingPunct="1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>
                <a:cs typeface="Lucida Sans Unicode" pitchFamily="2"/>
              </a:rPr>
              <a:t>Exemple</a:t>
            </a:r>
            <a:r>
              <a:rPr lang="en-GB" sz="2800">
                <a:cs typeface="Lucida Sans Unicode" pitchFamily="2"/>
              </a:rPr>
              <a:t>: </a:t>
            </a:r>
            <a:r>
              <a:rPr lang="en-GB" sz="2800">
                <a:solidFill>
                  <a:srgbClr val="007FFF"/>
                </a:solidFill>
                <a:cs typeface="Lucida Sans Unicode" pitchFamily="2"/>
              </a:rPr>
              <a:t>&lt;span&gt;</a:t>
            </a:r>
            <a:r>
              <a:rPr lang="en-GB" sz="2800">
                <a:cs typeface="Lucida Sans Unicode" pitchFamily="2"/>
              </a:rPr>
              <a:t>, </a:t>
            </a:r>
            <a:r>
              <a:rPr lang="en-GB" sz="2800">
                <a:solidFill>
                  <a:srgbClr val="007FFF"/>
                </a:solidFill>
                <a:cs typeface="Lucida Sans Unicode" pitchFamily="2"/>
              </a:rPr>
              <a:t>&lt;em&gt;</a:t>
            </a:r>
            <a:r>
              <a:rPr lang="en-GB" sz="2800">
                <a:cs typeface="Lucida Sans Unicode" pitchFamily="2"/>
              </a:rPr>
              <a:t>, </a:t>
            </a:r>
            <a:r>
              <a:rPr lang="en-GB" sz="2800">
                <a:solidFill>
                  <a:srgbClr val="007FFF"/>
                </a:solidFill>
                <a:cs typeface="Lucida Sans Unicode" pitchFamily="2"/>
              </a:rPr>
              <a:t>&lt;strong&gt;</a:t>
            </a:r>
            <a:r>
              <a:rPr lang="en-GB" sz="2800">
                <a:cs typeface="Lucida Sans Unicode" pitchFamily="2"/>
              </a:rPr>
              <a:t>, </a:t>
            </a:r>
            <a:r>
              <a:rPr lang="fr-FR" sz="2800">
                <a:cs typeface="Lucida Sans Unicode" pitchFamily="2"/>
              </a:rPr>
              <a:t>etc</a:t>
            </a:r>
            <a:r>
              <a:rPr lang="en-GB" sz="2800">
                <a:cs typeface="Lucida Sans Unicode" pitchFamily="2"/>
              </a:rPr>
              <a:t>…</a:t>
            </a:r>
          </a:p>
          <a:p>
            <a:pPr marL="426960" lvl="0" indent="-322200" hangingPunct="1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endParaRPr lang="en-GB" sz="2800">
              <a:cs typeface="Lucida Sans Unicode" pitchFamily="2"/>
            </a:endParaRPr>
          </a:p>
          <a:p>
            <a:pPr marL="0" lvl="0" hangingPunct="1">
              <a:spcAft>
                <a:spcPts val="312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>
                <a:cs typeface="Lucida Sans Unicode" pitchFamily="2"/>
              </a:rPr>
              <a:t>Balises</a:t>
            </a:r>
            <a:r>
              <a:rPr lang="en-GB" sz="2800">
                <a:cs typeface="Lucida Sans Unicode" pitchFamily="2"/>
              </a:rPr>
              <a:t> “Block” :</a:t>
            </a:r>
          </a:p>
          <a:p>
            <a:pPr marL="426960" lvl="0" indent="-322200" hangingPunct="1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>
                <a:cs typeface="Lucida Sans Unicode" pitchFamily="2"/>
              </a:rPr>
              <a:t>- mise en page des données</a:t>
            </a:r>
          </a:p>
          <a:p>
            <a:pPr marL="426960" lvl="0" indent="-322200" hangingPunct="1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>
                <a:cs typeface="Lucida Sans Unicode" pitchFamily="2"/>
              </a:rPr>
              <a:t>- balise servant à structurer la page en plusieurs "blocs" - s’affichent sur un axe vertical</a:t>
            </a:r>
          </a:p>
          <a:p>
            <a:pPr marL="426960" lvl="0" indent="-322200" hangingPunct="1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>
                <a:cs typeface="Lucida Sans Unicode" pitchFamily="2"/>
              </a:rPr>
              <a:t>Exemple</a:t>
            </a:r>
            <a:r>
              <a:rPr lang="en-GB" sz="2800">
                <a:cs typeface="Lucida Sans Unicode" pitchFamily="2"/>
              </a:rPr>
              <a:t>: </a:t>
            </a:r>
            <a:r>
              <a:rPr lang="en-GB" sz="2800">
                <a:solidFill>
                  <a:srgbClr val="007FFF"/>
                </a:solidFill>
                <a:cs typeface="Lucida Sans Unicode" pitchFamily="2"/>
              </a:rPr>
              <a:t>&lt;p&gt;</a:t>
            </a:r>
            <a:r>
              <a:rPr lang="en-GB" sz="2800">
                <a:cs typeface="Lucida Sans Unicode" pitchFamily="2"/>
              </a:rPr>
              <a:t>, </a:t>
            </a:r>
            <a:r>
              <a:rPr lang="en-GB" sz="2800">
                <a:solidFill>
                  <a:srgbClr val="007FFF"/>
                </a:solidFill>
                <a:cs typeface="Lucida Sans Unicode" pitchFamily="2"/>
              </a:rPr>
              <a:t>&lt;h1&gt;</a:t>
            </a:r>
            <a:r>
              <a:rPr lang="en-GB" sz="2800">
                <a:cs typeface="Lucida Sans Unicode" pitchFamily="2"/>
              </a:rPr>
              <a:t>, </a:t>
            </a:r>
            <a:r>
              <a:rPr lang="en-GB" sz="2800">
                <a:solidFill>
                  <a:srgbClr val="007FFF"/>
                </a:solidFill>
                <a:cs typeface="Lucida Sans Unicode" pitchFamily="2"/>
              </a:rPr>
              <a:t>&lt;h2&gt;</a:t>
            </a:r>
            <a:r>
              <a:rPr lang="en-GB" sz="2800">
                <a:cs typeface="Lucida Sans Unicode" pitchFamily="2"/>
              </a:rPr>
              <a:t>, </a:t>
            </a:r>
            <a:r>
              <a:rPr lang="fr-FR" sz="2800">
                <a:cs typeface="Lucida Sans Unicode" pitchFamily="2"/>
              </a:rPr>
              <a:t>etc</a:t>
            </a:r>
            <a:r>
              <a:rPr lang="en-GB" sz="2800">
                <a:cs typeface="Lucida Sans Unicode" pitchFamily="2"/>
              </a:rPr>
              <a:t>…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endParaRPr lang="en-GB" sz="2800">
              <a:cs typeface="Lucida Sans Unicode" pitchFamily="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5581EAF1-7081-49DE-8504-9532F05EC8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359640" y="7128000"/>
            <a:ext cx="353880" cy="3826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defPPr>
              <a:defRPr lang="fr-FR"/>
            </a:defPPr>
            <a:lvl1pPr marL="0" marR="0" lvl="0" indent="0" algn="r" defTabSz="914400" rtl="0" eaLnBrk="1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kern="1200" baseline="0"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C4F09FF-EBE5-4283-BFFD-C577F13A90CB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E71F932-D21D-44BB-ACE5-B4991D4DE15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225360"/>
            <a:ext cx="8459640" cy="1170360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Attributs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DA088A-96D2-4B4C-8B41-176A90A7BDE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11360"/>
            <a:ext cx="9360000" cy="5048640"/>
          </a:xfrm>
        </p:spPr>
        <p:txBody>
          <a:bodyPr wrap="square" tIns="24840" anchor="t" anchorCtr="0">
            <a:spAutoFit/>
          </a:bodyPr>
          <a:lstStyle/>
          <a:p>
            <a:pPr marL="0" lvl="0" hangingPunct="1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en-GB" sz="2800"/>
              <a:t>Permettent de </a:t>
            </a:r>
            <a:r>
              <a:rPr lang="fr-BE" sz="2800"/>
              <a:t>personnaliser</a:t>
            </a:r>
            <a:r>
              <a:rPr lang="en-GB" sz="2800"/>
              <a:t> le </a:t>
            </a:r>
            <a:r>
              <a:rPr lang="fr-BE" sz="2800"/>
              <a:t>comportement</a:t>
            </a:r>
            <a:r>
              <a:rPr lang="en-GB" sz="2800"/>
              <a:t> </a:t>
            </a:r>
            <a:r>
              <a:rPr lang="fr-FR" sz="2800"/>
              <a:t>d’une</a:t>
            </a:r>
            <a:r>
              <a:rPr lang="en-GB" sz="2800"/>
              <a:t> </a:t>
            </a:r>
            <a:r>
              <a:rPr lang="fr-FR" sz="2800"/>
              <a:t>balise.</a:t>
            </a:r>
          </a:p>
          <a:p>
            <a:pPr marL="0" lvl="0" hangingPunct="1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S'écrivent </a:t>
            </a:r>
            <a:r>
              <a:rPr lang="en-GB" sz="2800"/>
              <a:t>dans la définition d'une balise :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>
                <a:solidFill>
                  <a:srgbClr val="007FFF"/>
                </a:solidFill>
                <a:cs typeface="Lucida Sans Unicode" pitchFamily="2"/>
              </a:rPr>
              <a:t>&lt;balise</a:t>
            </a:r>
            <a:r>
              <a:rPr lang="en-GB" sz="2800">
                <a:cs typeface="Lucida Sans Unicode" pitchFamily="2"/>
              </a:rPr>
              <a:t> </a:t>
            </a:r>
            <a:r>
              <a:rPr lang="en-GB" sz="2800">
                <a:solidFill>
                  <a:srgbClr val="800000"/>
                </a:solidFill>
                <a:cs typeface="Lucida Sans Unicode" pitchFamily="2"/>
              </a:rPr>
              <a:t>attribut</a:t>
            </a:r>
            <a:r>
              <a:rPr lang="en-GB" sz="2800">
                <a:cs typeface="Lucida Sans Unicode" pitchFamily="2"/>
              </a:rPr>
              <a:t>=</a:t>
            </a:r>
            <a:r>
              <a:rPr lang="en-GB" sz="2800">
                <a:solidFill>
                  <a:srgbClr val="7F00FF"/>
                </a:solidFill>
                <a:cs typeface="Lucida Sans Unicode" pitchFamily="2"/>
              </a:rPr>
              <a:t>"valeur"</a:t>
            </a:r>
            <a:r>
              <a:rPr lang="en-GB" sz="2800">
                <a:solidFill>
                  <a:srgbClr val="007FFF"/>
                </a:solidFill>
                <a:cs typeface="Lucida Sans Unicode" pitchFamily="2"/>
              </a:rPr>
              <a:t>&gt;</a:t>
            </a:r>
            <a:r>
              <a:rPr lang="en-GB" sz="2800">
                <a:cs typeface="Lucida Sans Unicode" pitchFamily="2"/>
              </a:rPr>
              <a:t>…</a:t>
            </a:r>
            <a:r>
              <a:rPr lang="en-GB" sz="2800">
                <a:solidFill>
                  <a:srgbClr val="007FFF"/>
                </a:solidFill>
                <a:cs typeface="Lucida Sans Unicode" pitchFamily="2"/>
              </a:rPr>
              <a:t>&lt;/balise&gt;</a:t>
            </a:r>
            <a:br>
              <a:rPr lang="en-GB" sz="2800">
                <a:cs typeface="Lucida Sans Unicode" pitchFamily="2"/>
              </a:rPr>
            </a:br>
            <a:r>
              <a:rPr lang="en-GB" sz="2800">
                <a:cs typeface="Lucida Sans Unicode" pitchFamily="2"/>
              </a:rPr>
              <a:t>ou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>
                <a:solidFill>
                  <a:srgbClr val="007FFF"/>
                </a:solidFill>
                <a:cs typeface="Lucida Sans Unicode" pitchFamily="2"/>
              </a:rPr>
              <a:t>&lt;balise</a:t>
            </a:r>
            <a:r>
              <a:rPr lang="en-GB" sz="2800">
                <a:cs typeface="Lucida Sans Unicode" pitchFamily="2"/>
              </a:rPr>
              <a:t> </a:t>
            </a:r>
            <a:r>
              <a:rPr lang="en-GB" sz="2800">
                <a:solidFill>
                  <a:srgbClr val="800000"/>
                </a:solidFill>
                <a:cs typeface="Lucida Sans Unicode" pitchFamily="2"/>
              </a:rPr>
              <a:t>attribut</a:t>
            </a:r>
            <a:r>
              <a:rPr lang="en-GB" sz="2800">
                <a:cs typeface="Lucida Sans Unicode" pitchFamily="2"/>
              </a:rPr>
              <a:t>=</a:t>
            </a:r>
            <a:r>
              <a:rPr lang="en-GB" sz="2800">
                <a:solidFill>
                  <a:srgbClr val="7F00FF"/>
                </a:solidFill>
                <a:cs typeface="Lucida Sans Unicode" pitchFamily="2"/>
              </a:rPr>
              <a:t>"valeur"</a:t>
            </a:r>
            <a:r>
              <a:rPr lang="en-GB" sz="2800">
                <a:cs typeface="Lucida Sans Unicode" pitchFamily="2"/>
              </a:rPr>
              <a:t> </a:t>
            </a:r>
            <a:r>
              <a:rPr lang="en-GB" sz="2800">
                <a:solidFill>
                  <a:srgbClr val="007FFF"/>
                </a:solidFill>
                <a:cs typeface="Lucida Sans Unicode" pitchFamily="2"/>
              </a:rPr>
              <a:t>/&gt;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637F1E6F-00DC-4370-9E48-57502A377C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359640" y="7128000"/>
            <a:ext cx="353880" cy="3826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defPPr>
              <a:defRPr lang="fr-FR"/>
            </a:defPPr>
            <a:lvl1pPr marL="0" marR="0" lvl="0" indent="0" algn="r" defTabSz="914400" rtl="0" eaLnBrk="1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kern="1200" baseline="0"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C4F09FF-EBE5-4283-BFFD-C577F13A90CB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6980B34-271C-4ED5-808D-B937915CA10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225360"/>
            <a:ext cx="8459640" cy="1170360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Commentaires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519A32-E3F1-436F-9602-7BCE49FE56A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618920"/>
            <a:ext cx="9360000" cy="5048640"/>
          </a:xfrm>
        </p:spPr>
        <p:txBody>
          <a:bodyPr wrap="square" tIns="24840" anchor="t" anchorCtr="0">
            <a:spAutoFit/>
          </a:bodyPr>
          <a:lstStyle/>
          <a:p>
            <a:pPr marL="0" lvl="0" hangingPunct="1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Mettre des informations dans la page HTML qui ne seront pas interprétées par le navigateur</a:t>
            </a:r>
          </a:p>
          <a:p>
            <a:pPr marL="0" lvl="0" hangingPunct="1">
              <a:spcAft>
                <a:spcPts val="312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Utile dans plusieurs cas :</a:t>
            </a:r>
          </a:p>
          <a:p>
            <a:pPr marL="426960" lvl="0" indent="-322200" hangingPunct="1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>
                <a:cs typeface="Lucida Sans Unicode" pitchFamily="2"/>
              </a:rPr>
              <a:t>- Reprise du projet (par vous-même après une longue   durée, ou par un autre développeur)</a:t>
            </a:r>
          </a:p>
          <a:p>
            <a:pPr marL="426960" lvl="0" indent="-322200" hangingPunct="1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>
                <a:cs typeface="Lucida Sans Unicode" pitchFamily="2"/>
              </a:rPr>
              <a:t>- Travail en équipe</a:t>
            </a:r>
          </a:p>
          <a:p>
            <a:pPr marL="426960" lvl="0" indent="-322200" hangingPunct="1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>
                <a:cs typeface="Lucida Sans Unicode" pitchFamily="2"/>
              </a:rPr>
              <a:t>- …</a:t>
            </a:r>
          </a:p>
          <a:p>
            <a:pPr marL="426960" lvl="0" indent="-322200" hangingPunct="1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endParaRPr lang="fr-FR" sz="2800">
              <a:cs typeface="Lucida Sans Unicode" pitchFamily="2"/>
            </a:endParaRPr>
          </a:p>
          <a:p>
            <a:pPr marL="426960" lvl="0" indent="-322200" hangingPunct="1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>
                <a:cs typeface="Lucida Sans Unicode" pitchFamily="2"/>
              </a:rPr>
              <a:t>Exemple :</a:t>
            </a:r>
          </a:p>
          <a:p>
            <a:pPr marL="426960" lvl="0" indent="-322200" hangingPunct="1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>
                <a:solidFill>
                  <a:srgbClr val="008000"/>
                </a:solidFill>
                <a:cs typeface="Lucida Sans Unicode" pitchFamily="2"/>
              </a:rPr>
              <a:t>&lt;!-- ceci est un commentaire --&gt;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u numéro de diapositive 1">
            <a:extLst>
              <a:ext uri="{FF2B5EF4-FFF2-40B4-BE49-F238E27FC236}">
                <a16:creationId xmlns:a16="http://schemas.microsoft.com/office/drawing/2014/main" id="{9FE68941-E7E0-4F0E-BF3B-E992915AE1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359640" y="7128000"/>
            <a:ext cx="353880" cy="3826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defPPr>
              <a:defRPr lang="fr-FR"/>
            </a:defPPr>
            <a:lvl1pPr marL="0" marR="0" lvl="0" indent="0" algn="r" defTabSz="914400" rtl="0" eaLnBrk="1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kern="1200" baseline="0"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C4F09FF-EBE5-4283-BFFD-C577F13A90CB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0F585B1-4BCE-4F60-AFB7-953F9344C2A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225360"/>
            <a:ext cx="8459640" cy="1170360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Structure d'une page web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894F7295-A8E1-4E01-B2EB-4158D42DFB33}"/>
              </a:ext>
            </a:extLst>
          </p:cNvPr>
          <p:cNvGrpSpPr/>
          <p:nvPr/>
        </p:nvGrpSpPr>
        <p:grpSpPr>
          <a:xfrm>
            <a:off x="720000" y="1988639"/>
            <a:ext cx="9179999" cy="4212000"/>
            <a:chOff x="720000" y="1988639"/>
            <a:chExt cx="9179999" cy="4212000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93DD25CB-A2B1-4801-8C96-BF571415F507}"/>
                </a:ext>
              </a:extLst>
            </p:cNvPr>
            <p:cNvSpPr/>
            <p:nvPr/>
          </p:nvSpPr>
          <p:spPr>
            <a:xfrm>
              <a:off x="3490919" y="2023919"/>
              <a:ext cx="6409080" cy="41767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0 f9 1"/>
                <a:gd name="f13" fmla="*/ f10 1 f2"/>
                <a:gd name="f14" fmla="*/ 0 f8 1"/>
                <a:gd name="f15" fmla="*/ 10800 f9 1"/>
                <a:gd name="f16" fmla="*/ 21600 f9 1"/>
                <a:gd name="f17" fmla="*/ 21600 f8 1"/>
                <a:gd name="f18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">
                  <a:pos x="f11" y="f12"/>
                </a:cxn>
                <a:cxn ang="f18">
                  <a:pos x="f14" y="f15"/>
                </a:cxn>
                <a:cxn ang="f18">
                  <a:pos x="f11" y="f16"/>
                </a:cxn>
                <a:cxn ang="f18">
                  <a:pos x="f17" y="f15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DAE6F0">
                <a:alpha val="15000"/>
              </a:srgbClr>
            </a:solidFill>
            <a:ln w="12600">
              <a:solidFill>
                <a:srgbClr val="4D4D4D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1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&lt;!DOCTYPE html&gt;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15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endParaRP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&lt;html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800000"/>
                  </a:solidFill>
                  <a:latin typeface="Verdana" pitchFamily="34"/>
                  <a:ea typeface="MS Gothic" pitchFamily="2"/>
                  <a:cs typeface="MS Gothic" pitchFamily="2"/>
                </a:rPr>
                <a:t>lang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=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"</a:t>
              </a:r>
              <a:r>
                <a:rPr lang="en-GB" sz="1500" b="0" i="1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fr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"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 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&lt;head&gt;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   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Verdana" pitchFamily="34"/>
                  <a:ea typeface="MS Gothic" pitchFamily="2"/>
                  <a:cs typeface="MS Gothic" pitchFamily="2"/>
                </a:rPr>
                <a:t>&lt;!-- entête du document ne s’affiche pas à l’écran --&gt;</a:t>
              </a:r>
              <a:b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</a:b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   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&lt;title&gt;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Dawan : formations informatiques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&lt;/title&gt;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    &lt;meta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800000"/>
                  </a:solidFill>
                  <a:latin typeface="Verdana" pitchFamily="34"/>
                  <a:ea typeface="MS Gothic" pitchFamily="2"/>
                  <a:cs typeface="MS Gothic" pitchFamily="2"/>
                </a:rPr>
                <a:t>name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=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"description"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800000"/>
                  </a:solidFill>
                  <a:latin typeface="Verdana" pitchFamily="34"/>
                  <a:ea typeface="MS Gothic" pitchFamily="2"/>
                  <a:cs typeface="MS Gothic" pitchFamily="2"/>
                </a:rPr>
                <a:t>content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=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"formations"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 /&gt;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   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Verdana" pitchFamily="34"/>
                  <a:ea typeface="MS Gothic" pitchFamily="2"/>
                  <a:cs typeface="MS Gothic" pitchFamily="2"/>
                </a:rPr>
                <a:t>&lt;!-- pour l’affichage des caractères --&gt;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   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&lt;meta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800000"/>
                  </a:solidFill>
                  <a:latin typeface="Verdana" pitchFamily="34"/>
                  <a:ea typeface="MS Gothic" pitchFamily="2"/>
                  <a:cs typeface="MS Gothic" pitchFamily="2"/>
                </a:rPr>
                <a:t>charset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=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"UTF-8"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/&gt;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 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&lt;/head&gt;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 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&lt;body&gt;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   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Verdana" pitchFamily="34"/>
                  <a:ea typeface="MS Gothic" pitchFamily="2"/>
                  <a:cs typeface="MS Gothic" pitchFamily="2"/>
                </a:rPr>
                <a:t>&lt;!-- contenu de la page →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     &lt;p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800000"/>
                  </a:solidFill>
                  <a:latin typeface="Verdana" pitchFamily="34"/>
                  <a:ea typeface="MS Gothic" pitchFamily="2"/>
                  <a:cs typeface="MS Gothic" pitchFamily="2"/>
                </a:rPr>
                <a:t>id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=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"paragraphe-1"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&gt;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une ou plusieurs ligne de texte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&lt;/p&gt;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     &lt;img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800000"/>
                  </a:solidFill>
                  <a:latin typeface="Verdana" pitchFamily="34"/>
                  <a:ea typeface="MS Gothic" pitchFamily="2"/>
                  <a:cs typeface="MS Gothic" pitchFamily="2"/>
                </a:rPr>
                <a:t>src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=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"maphoto.jpg"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800000"/>
                  </a:solidFill>
                  <a:latin typeface="Verdana" pitchFamily="34"/>
                  <a:ea typeface="MS Gothic" pitchFamily="2"/>
                  <a:cs typeface="MS Gothic" pitchFamily="2"/>
                </a:rPr>
                <a:t>width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=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"150"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800000"/>
                  </a:solidFill>
                  <a:latin typeface="Verdana" pitchFamily="34"/>
                  <a:ea typeface="MS Gothic" pitchFamily="2"/>
                  <a:cs typeface="MS Gothic" pitchFamily="2"/>
                </a:rPr>
                <a:t>height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=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"150"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 /&gt;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 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&lt;/body&gt;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15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endParaRP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&lt;/html&gt;</a:t>
              </a:r>
            </a:p>
          </p:txBody>
        </p:sp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3DD32D1F-B5C8-4D2D-AEC6-2FB87E19C5C0}"/>
                </a:ext>
              </a:extLst>
            </p:cNvPr>
            <p:cNvSpPr/>
            <p:nvPr/>
          </p:nvSpPr>
          <p:spPr>
            <a:xfrm>
              <a:off x="720000" y="2492640"/>
              <a:ext cx="2483640" cy="373320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C2">
                <a:alpha val="15000"/>
              </a:srgbClr>
            </a:solidFill>
            <a:ln w="25560">
              <a:solidFill>
                <a:srgbClr val="40404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1">
              <a:spAutoFit/>
            </a:bodyPr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S Gothic" pitchFamily="2"/>
                  <a:cs typeface="MS Gothic" pitchFamily="2"/>
                </a:rPr>
                <a:t>Début de la page HTML</a:t>
              </a:r>
            </a:p>
          </p:txBody>
        </p:sp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CED6DE32-C897-46F6-99E4-32FD61D54E6E}"/>
                </a:ext>
              </a:extLst>
            </p:cNvPr>
            <p:cNvSpPr/>
            <p:nvPr/>
          </p:nvSpPr>
          <p:spPr>
            <a:xfrm>
              <a:off x="720000" y="1988639"/>
              <a:ext cx="2482920" cy="373320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C2">
                <a:alpha val="15000"/>
              </a:srgbClr>
            </a:solidFill>
            <a:ln w="25560">
              <a:solidFill>
                <a:srgbClr val="40404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1">
              <a:spAutoFit/>
            </a:bodyPr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S Gothic" pitchFamily="2"/>
                  <a:cs typeface="MS Gothic" pitchFamily="2"/>
                </a:rPr>
                <a:t>Déclaration du DTD</a:t>
              </a:r>
            </a:p>
          </p:txBody>
        </p:sp>
        <p:sp>
          <p:nvSpPr>
            <p:cNvPr id="7" name="Connecteur droit 6">
              <a:extLst>
                <a:ext uri="{FF2B5EF4-FFF2-40B4-BE49-F238E27FC236}">
                  <a16:creationId xmlns:a16="http://schemas.microsoft.com/office/drawing/2014/main" id="{53BA7D3A-9EAC-41DE-838D-8D9A24DCA71F}"/>
                </a:ext>
              </a:extLst>
            </p:cNvPr>
            <p:cNvSpPr/>
            <p:nvPr/>
          </p:nvSpPr>
          <p:spPr>
            <a:xfrm>
              <a:off x="3240000" y="2664000"/>
              <a:ext cx="287279" cy="1440"/>
            </a:xfrm>
            <a:prstGeom prst="line">
              <a:avLst/>
            </a:prstGeom>
            <a:noFill/>
            <a:ln w="28440">
              <a:solidFill>
                <a:srgbClr val="C95F5F"/>
              </a:solidFill>
              <a:prstDash val="solid"/>
              <a:miter/>
              <a:tailEnd type="arrow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endParaRPr>
            </a:p>
          </p:txBody>
        </p:sp>
        <p:sp>
          <p:nvSpPr>
            <p:cNvPr id="8" name="Forme libre : forme 7">
              <a:extLst>
                <a:ext uri="{FF2B5EF4-FFF2-40B4-BE49-F238E27FC236}">
                  <a16:creationId xmlns:a16="http://schemas.microsoft.com/office/drawing/2014/main" id="{3097EDE5-AE27-4077-A898-0EED7EDC45A8}"/>
                </a:ext>
              </a:extLst>
            </p:cNvPr>
            <p:cNvSpPr/>
            <p:nvPr/>
          </p:nvSpPr>
          <p:spPr>
            <a:xfrm>
              <a:off x="720000" y="3399120"/>
              <a:ext cx="2448720" cy="373320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C2">
                <a:alpha val="15000"/>
              </a:srgbClr>
            </a:solidFill>
            <a:ln w="25560">
              <a:solidFill>
                <a:srgbClr val="40404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1">
              <a:spAutoFit/>
            </a:bodyPr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S Gothic" pitchFamily="2"/>
                  <a:cs typeface="MS Gothic" pitchFamily="2"/>
                </a:rPr>
                <a:t>Définition des en-têtes</a:t>
              </a:r>
            </a:p>
          </p:txBody>
        </p:sp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76E7DD79-ED30-4A28-9238-B0AB9998463B}"/>
                </a:ext>
              </a:extLst>
            </p:cNvPr>
            <p:cNvSpPr/>
            <p:nvPr/>
          </p:nvSpPr>
          <p:spPr>
            <a:xfrm>
              <a:off x="3274920" y="2880000"/>
              <a:ext cx="216000" cy="1440000"/>
            </a:xfrm>
            <a:custGeom>
              <a:avLst>
                <a:gd name="f0" fmla="val 1635"/>
                <a:gd name="f1" fmla="val 10814"/>
              </a:avLst>
              <a:gdLst>
                <a:gd name="f2" fmla="val 10800000"/>
                <a:gd name="f3" fmla="val 5400000"/>
                <a:gd name="f4" fmla="val 180"/>
                <a:gd name="f5" fmla="val w"/>
                <a:gd name="f6" fmla="val h"/>
                <a:gd name="f7" fmla="val 0"/>
                <a:gd name="f8" fmla="val 21600"/>
                <a:gd name="f9" fmla="val -2147483647"/>
                <a:gd name="f10" fmla="val 2147483647"/>
                <a:gd name="f11" fmla="val 5400"/>
                <a:gd name="f12" fmla="val 16200"/>
                <a:gd name="f13" fmla="val 10800"/>
                <a:gd name="f14" fmla="+- 0 0 0"/>
                <a:gd name="f15" fmla="*/ f5 1 21600"/>
                <a:gd name="f16" fmla="*/ f6 1 21600"/>
                <a:gd name="f17" fmla="pin 0 f0 5400"/>
                <a:gd name="f18" fmla="pin 0 f1 21600"/>
                <a:gd name="f19" fmla="*/ f14 f2 1"/>
                <a:gd name="f20" fmla="*/ f17 1 2"/>
                <a:gd name="f21" fmla="val f17"/>
                <a:gd name="f22" fmla="val f18"/>
                <a:gd name="f23" fmla="+- 21600 0 f17"/>
                <a:gd name="f24" fmla="*/ f17 10000 1"/>
                <a:gd name="f25" fmla="*/ 10800 f15 1"/>
                <a:gd name="f26" fmla="*/ f17 f16 1"/>
                <a:gd name="f27" fmla="*/ f7 f15 1"/>
                <a:gd name="f28" fmla="*/ f18 f16 1"/>
                <a:gd name="f29" fmla="*/ 13800 f15 1"/>
                <a:gd name="f30" fmla="*/ 21600 f15 1"/>
                <a:gd name="f31" fmla="*/ 0 f16 1"/>
                <a:gd name="f32" fmla="*/ f19 1 f4"/>
                <a:gd name="f33" fmla="*/ 0 f15 1"/>
                <a:gd name="f34" fmla="*/ 10800 f16 1"/>
                <a:gd name="f35" fmla="*/ 21600 f16 1"/>
                <a:gd name="f36" fmla="+- f22 0 f17"/>
                <a:gd name="f37" fmla="+- f22 0 f20"/>
                <a:gd name="f38" fmla="+- f22 f20 0"/>
                <a:gd name="f39" fmla="+- f22 f17 0"/>
                <a:gd name="f40" fmla="+- 21600 0 f20"/>
                <a:gd name="f41" fmla="*/ f24 1 31953"/>
                <a:gd name="f42" fmla="+- f32 0 f3"/>
                <a:gd name="f43" fmla="+- 21600 0 f41"/>
                <a:gd name="f44" fmla="*/ f41 f16 1"/>
                <a:gd name="f45" fmla="*/ f43 f16 1"/>
              </a:gdLst>
              <a:ahLst>
                <a:ahXY gdRefY="f0" minY="f7" maxY="f11">
                  <a:pos x="f25" y="f26"/>
                </a:ahXY>
                <a:ahXY gdRefY="f1" minY="f7" maxY="f8">
                  <a:pos x="f27" y="f28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2">
                  <a:pos x="f30" y="f31"/>
                </a:cxn>
                <a:cxn ang="f42">
                  <a:pos x="f33" y="f34"/>
                </a:cxn>
                <a:cxn ang="f42">
                  <a:pos x="f30" y="f35"/>
                </a:cxn>
              </a:cxnLst>
              <a:rect l="f29" t="f44" r="f30" b="f45"/>
              <a:pathLst>
                <a:path w="21600" h="21600">
                  <a:moveTo>
                    <a:pt x="f8" y="f7"/>
                  </a:moveTo>
                  <a:cubicBezTo>
                    <a:pt x="f12" y="f7"/>
                    <a:pt x="f13" y="f20"/>
                    <a:pt x="f13" y="f21"/>
                  </a:cubicBezTo>
                  <a:lnTo>
                    <a:pt x="f13" y="f36"/>
                  </a:lnTo>
                  <a:cubicBezTo>
                    <a:pt x="f13" y="f37"/>
                    <a:pt x="f11" y="f22"/>
                    <a:pt x="f7" y="f22"/>
                  </a:cubicBezTo>
                  <a:cubicBezTo>
                    <a:pt x="f11" y="f22"/>
                    <a:pt x="f13" y="f38"/>
                    <a:pt x="f13" y="f39"/>
                  </a:cubicBezTo>
                  <a:lnTo>
                    <a:pt x="f13" y="f23"/>
                  </a:lnTo>
                  <a:cubicBezTo>
                    <a:pt x="f13" y="f40"/>
                    <a:pt x="f12" y="f8"/>
                    <a:pt x="f8" y="f8"/>
                  </a:cubicBezTo>
                </a:path>
              </a:pathLst>
            </a:custGeom>
            <a:noFill/>
            <a:ln w="28440">
              <a:solidFill>
                <a:srgbClr val="C95F5F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>
              <a:noAutofit/>
            </a:bodyPr>
            <a:lstStyle/>
            <a:p>
              <a:pPr marL="0" marR="0" lvl="0" indent="0" algn="l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endParaRPr>
            </a:p>
          </p:txBody>
        </p:sp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FD0E3ADA-8350-4EE1-B520-046E29A89A4E}"/>
                </a:ext>
              </a:extLst>
            </p:cNvPr>
            <p:cNvSpPr/>
            <p:nvPr/>
          </p:nvSpPr>
          <p:spPr>
            <a:xfrm>
              <a:off x="782640" y="4732200"/>
              <a:ext cx="2371680" cy="373320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C2">
                <a:alpha val="15000"/>
              </a:srgbClr>
            </a:solidFill>
            <a:ln w="25560">
              <a:solidFill>
                <a:srgbClr val="40404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1">
              <a:spAutoFit/>
            </a:bodyPr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S Gothic" pitchFamily="2"/>
                  <a:cs typeface="MS Gothic" pitchFamily="2"/>
                </a:rPr>
                <a:t>Corps de la page</a:t>
              </a:r>
            </a:p>
          </p:txBody>
        </p:sp>
        <p:sp>
          <p:nvSpPr>
            <p:cNvPr id="11" name="Forme libre : forme 10">
              <a:extLst>
                <a:ext uri="{FF2B5EF4-FFF2-40B4-BE49-F238E27FC236}">
                  <a16:creationId xmlns:a16="http://schemas.microsoft.com/office/drawing/2014/main" id="{3FEB6E74-8839-4822-9A2A-CA9F8C3E771D}"/>
                </a:ext>
              </a:extLst>
            </p:cNvPr>
            <p:cNvSpPr/>
            <p:nvPr/>
          </p:nvSpPr>
          <p:spPr>
            <a:xfrm>
              <a:off x="3274920" y="4438080"/>
              <a:ext cx="216000" cy="997919"/>
            </a:xfrm>
            <a:custGeom>
              <a:avLst>
                <a:gd name="f0" fmla="val 1635"/>
                <a:gd name="f1" fmla="val 10814"/>
              </a:avLst>
              <a:gdLst>
                <a:gd name="f2" fmla="val 10800000"/>
                <a:gd name="f3" fmla="val 5400000"/>
                <a:gd name="f4" fmla="val 180"/>
                <a:gd name="f5" fmla="val w"/>
                <a:gd name="f6" fmla="val h"/>
                <a:gd name="f7" fmla="val 0"/>
                <a:gd name="f8" fmla="val 21600"/>
                <a:gd name="f9" fmla="val -2147483647"/>
                <a:gd name="f10" fmla="val 2147483647"/>
                <a:gd name="f11" fmla="val 5400"/>
                <a:gd name="f12" fmla="val 16200"/>
                <a:gd name="f13" fmla="val 10800"/>
                <a:gd name="f14" fmla="+- 0 0 0"/>
                <a:gd name="f15" fmla="*/ f5 1 21600"/>
                <a:gd name="f16" fmla="*/ f6 1 21600"/>
                <a:gd name="f17" fmla="pin 0 f0 5400"/>
                <a:gd name="f18" fmla="pin 0 f1 21600"/>
                <a:gd name="f19" fmla="*/ f14 f2 1"/>
                <a:gd name="f20" fmla="*/ f17 1 2"/>
                <a:gd name="f21" fmla="val f17"/>
                <a:gd name="f22" fmla="val f18"/>
                <a:gd name="f23" fmla="+- 21600 0 f17"/>
                <a:gd name="f24" fmla="*/ f17 10000 1"/>
                <a:gd name="f25" fmla="*/ 10800 f15 1"/>
                <a:gd name="f26" fmla="*/ f17 f16 1"/>
                <a:gd name="f27" fmla="*/ f7 f15 1"/>
                <a:gd name="f28" fmla="*/ f18 f16 1"/>
                <a:gd name="f29" fmla="*/ 13800 f15 1"/>
                <a:gd name="f30" fmla="*/ 21600 f15 1"/>
                <a:gd name="f31" fmla="*/ 0 f16 1"/>
                <a:gd name="f32" fmla="*/ f19 1 f4"/>
                <a:gd name="f33" fmla="*/ 0 f15 1"/>
                <a:gd name="f34" fmla="*/ 10800 f16 1"/>
                <a:gd name="f35" fmla="*/ 21600 f16 1"/>
                <a:gd name="f36" fmla="+- f22 0 f17"/>
                <a:gd name="f37" fmla="+- f22 0 f20"/>
                <a:gd name="f38" fmla="+- f22 f20 0"/>
                <a:gd name="f39" fmla="+- f22 f17 0"/>
                <a:gd name="f40" fmla="+- 21600 0 f20"/>
                <a:gd name="f41" fmla="*/ f24 1 31953"/>
                <a:gd name="f42" fmla="+- f32 0 f3"/>
                <a:gd name="f43" fmla="+- 21600 0 f41"/>
                <a:gd name="f44" fmla="*/ f41 f16 1"/>
                <a:gd name="f45" fmla="*/ f43 f16 1"/>
              </a:gdLst>
              <a:ahLst>
                <a:ahXY gdRefY="f0" minY="f7" maxY="f11">
                  <a:pos x="f25" y="f26"/>
                </a:ahXY>
                <a:ahXY gdRefY="f1" minY="f7" maxY="f8">
                  <a:pos x="f27" y="f28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2">
                  <a:pos x="f30" y="f31"/>
                </a:cxn>
                <a:cxn ang="f42">
                  <a:pos x="f33" y="f34"/>
                </a:cxn>
                <a:cxn ang="f42">
                  <a:pos x="f30" y="f35"/>
                </a:cxn>
              </a:cxnLst>
              <a:rect l="f29" t="f44" r="f30" b="f45"/>
              <a:pathLst>
                <a:path w="21600" h="21600">
                  <a:moveTo>
                    <a:pt x="f8" y="f7"/>
                  </a:moveTo>
                  <a:cubicBezTo>
                    <a:pt x="f12" y="f7"/>
                    <a:pt x="f13" y="f20"/>
                    <a:pt x="f13" y="f21"/>
                  </a:cubicBezTo>
                  <a:lnTo>
                    <a:pt x="f13" y="f36"/>
                  </a:lnTo>
                  <a:cubicBezTo>
                    <a:pt x="f13" y="f37"/>
                    <a:pt x="f11" y="f22"/>
                    <a:pt x="f7" y="f22"/>
                  </a:cubicBezTo>
                  <a:cubicBezTo>
                    <a:pt x="f11" y="f22"/>
                    <a:pt x="f13" y="f38"/>
                    <a:pt x="f13" y="f39"/>
                  </a:cubicBezTo>
                  <a:lnTo>
                    <a:pt x="f13" y="f23"/>
                  </a:lnTo>
                  <a:cubicBezTo>
                    <a:pt x="f13" y="f40"/>
                    <a:pt x="f12" y="f8"/>
                    <a:pt x="f8" y="f8"/>
                  </a:cubicBezTo>
                </a:path>
              </a:pathLst>
            </a:custGeom>
            <a:noFill/>
            <a:ln w="28440">
              <a:solidFill>
                <a:srgbClr val="C95F5F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>
              <a:noAutofit/>
            </a:bodyPr>
            <a:lstStyle/>
            <a:p>
              <a:pPr marL="0" marR="0" lvl="0" indent="0" algn="l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endParaRPr>
            </a:p>
          </p:txBody>
        </p: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7483F3C0-7EBF-454F-BF93-9F068CAB4022}"/>
                </a:ext>
              </a:extLst>
            </p:cNvPr>
            <p:cNvSpPr/>
            <p:nvPr/>
          </p:nvSpPr>
          <p:spPr>
            <a:xfrm>
              <a:off x="862559" y="5445360"/>
              <a:ext cx="2292480" cy="373320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C2">
                <a:alpha val="15000"/>
              </a:srgbClr>
            </a:solidFill>
            <a:ln w="25560">
              <a:solidFill>
                <a:srgbClr val="40404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1">
              <a:spAutoFit/>
            </a:bodyPr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S Gothic" pitchFamily="2"/>
                  <a:cs typeface="MS Gothic" pitchFamily="2"/>
                </a:rPr>
                <a:t>Fin de la page HTML</a:t>
              </a:r>
            </a:p>
          </p:txBody>
        </p:sp>
        <p:sp>
          <p:nvSpPr>
            <p:cNvPr id="13" name="Connecteur droit 12">
              <a:extLst>
                <a:ext uri="{FF2B5EF4-FFF2-40B4-BE49-F238E27FC236}">
                  <a16:creationId xmlns:a16="http://schemas.microsoft.com/office/drawing/2014/main" id="{B474D494-BAAB-44F7-9C56-5A9EE008C7BF}"/>
                </a:ext>
              </a:extLst>
            </p:cNvPr>
            <p:cNvSpPr/>
            <p:nvPr/>
          </p:nvSpPr>
          <p:spPr>
            <a:xfrm>
              <a:off x="3203640" y="5617080"/>
              <a:ext cx="287279" cy="1440"/>
            </a:xfrm>
            <a:prstGeom prst="line">
              <a:avLst/>
            </a:prstGeom>
            <a:noFill/>
            <a:ln w="28440">
              <a:solidFill>
                <a:srgbClr val="C95F5F"/>
              </a:solidFill>
              <a:prstDash val="solid"/>
              <a:miter/>
              <a:tailEnd type="arrow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endParaRPr>
            </a:p>
          </p:txBody>
        </p:sp>
        <p:sp>
          <p:nvSpPr>
            <p:cNvPr id="14" name="Connecteur droit 13">
              <a:extLst>
                <a:ext uri="{FF2B5EF4-FFF2-40B4-BE49-F238E27FC236}">
                  <a16:creationId xmlns:a16="http://schemas.microsoft.com/office/drawing/2014/main" id="{12F5ADB0-0049-4C62-8355-BACC880A0870}"/>
                </a:ext>
              </a:extLst>
            </p:cNvPr>
            <p:cNvSpPr/>
            <p:nvPr/>
          </p:nvSpPr>
          <p:spPr>
            <a:xfrm>
              <a:off x="3240000" y="2194560"/>
              <a:ext cx="287279" cy="1440"/>
            </a:xfrm>
            <a:prstGeom prst="line">
              <a:avLst/>
            </a:prstGeom>
            <a:noFill/>
            <a:ln w="28440">
              <a:solidFill>
                <a:srgbClr val="C95F5F"/>
              </a:solidFill>
              <a:prstDash val="solid"/>
              <a:miter/>
              <a:tailEnd type="arrow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1">
            <a:extLst>
              <a:ext uri="{FF2B5EF4-FFF2-40B4-BE49-F238E27FC236}">
                <a16:creationId xmlns:a16="http://schemas.microsoft.com/office/drawing/2014/main" id="{667569C2-BF70-4303-921B-A7F4CB1F92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359640" y="7128000"/>
            <a:ext cx="353880" cy="3826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defPPr>
              <a:defRPr lang="fr-FR"/>
            </a:defPPr>
            <a:lvl1pPr marL="0" marR="0" lvl="0" indent="0" algn="r" defTabSz="914400" rtl="0" eaLnBrk="1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kern="1200" baseline="0"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C4F09FF-EBE5-4283-BFFD-C577F13A90CB}" type="slidenum">
              <a:rPr lang="fr-FR" smtClean="0"/>
              <a:pPr/>
              <a:t>19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D06E58D-F263-48CE-B499-42197D83F18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225360"/>
            <a:ext cx="8459640" cy="1170360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La balise &lt;html&gt;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E48CC01-4B2D-4F12-960F-9F62143D8F8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618920"/>
            <a:ext cx="9360000" cy="5048640"/>
          </a:xfrm>
        </p:spPr>
        <p:txBody>
          <a:bodyPr wrap="square" tIns="24840" anchor="t" anchorCtr="0">
            <a:spAutoFit/>
          </a:bodyPr>
          <a:lstStyle/>
          <a:p>
            <a:pPr lvl="0" indent="-342720" hangingPunct="1"/>
            <a:r>
              <a:rPr lang="fr-FR" sz="2800"/>
              <a:t>Elle définit un document HTML : une page doit commencer par la balise &lt;html&gt; et se terminer par &lt;/html&gt;</a:t>
            </a:r>
          </a:p>
          <a:p>
            <a:pPr lvl="0" indent="-342720" hangingPunct="1"/>
            <a:endParaRPr lang="fr-FR" sz="2800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EB5F4D72-8D81-4D8B-AFF3-C57AA7F5A1AF}"/>
              </a:ext>
            </a:extLst>
          </p:cNvPr>
          <p:cNvGrpSpPr/>
          <p:nvPr/>
        </p:nvGrpSpPr>
        <p:grpSpPr>
          <a:xfrm>
            <a:off x="684359" y="2997360"/>
            <a:ext cx="9215641" cy="2592360"/>
            <a:chOff x="684359" y="2997360"/>
            <a:chExt cx="9215641" cy="2592360"/>
          </a:xfrm>
        </p:grpSpPr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FAE9C014-AEAC-4654-9CC9-B04DB8A004E5}"/>
                </a:ext>
              </a:extLst>
            </p:cNvPr>
            <p:cNvSpPr/>
            <p:nvPr/>
          </p:nvSpPr>
          <p:spPr>
            <a:xfrm>
              <a:off x="3564000" y="2997360"/>
              <a:ext cx="6336000" cy="2592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0 f9 1"/>
                <a:gd name="f13" fmla="*/ f10 1 f2"/>
                <a:gd name="f14" fmla="*/ 0 f8 1"/>
                <a:gd name="f15" fmla="*/ 10800 f9 1"/>
                <a:gd name="f16" fmla="*/ 21600 f9 1"/>
                <a:gd name="f17" fmla="*/ 21600 f8 1"/>
                <a:gd name="f18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">
                  <a:pos x="f11" y="f12"/>
                </a:cxn>
                <a:cxn ang="f18">
                  <a:pos x="f14" y="f15"/>
                </a:cxn>
                <a:cxn ang="f18">
                  <a:pos x="f11" y="f16"/>
                </a:cxn>
                <a:cxn ang="f18">
                  <a:pos x="f17" y="f15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DAE6F0">
                <a:alpha val="15000"/>
              </a:srgbClr>
            </a:solidFill>
            <a:ln w="12600">
              <a:solidFill>
                <a:srgbClr val="4D4D4D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1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&lt;!DOCTYPE html&gt;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15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endParaRP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&lt;html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800000"/>
                  </a:solidFill>
                  <a:latin typeface="Verdana" pitchFamily="34"/>
                  <a:ea typeface="MS Gothic" pitchFamily="2"/>
                  <a:cs typeface="MS Gothic" pitchFamily="2"/>
                </a:rPr>
                <a:t>lang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=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"</a:t>
              </a:r>
              <a:r>
                <a:rPr lang="en-GB" sz="1500" b="0" i="1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fr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"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15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endParaRP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Verdana" pitchFamily="34"/>
                  <a:ea typeface="MS Gothic" pitchFamily="2"/>
                  <a:cs typeface="MS Gothic" pitchFamily="2"/>
                </a:rPr>
                <a:t>  &lt;!-- contenu de la page --&gt;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15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endParaRP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&lt;/html&gt;</a:t>
              </a:r>
            </a:p>
          </p:txBody>
        </p:sp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FEEA2229-3C74-41B4-A7AB-959B9C5CA773}"/>
                </a:ext>
              </a:extLst>
            </p:cNvPr>
            <p:cNvSpPr/>
            <p:nvPr/>
          </p:nvSpPr>
          <p:spPr>
            <a:xfrm>
              <a:off x="684359" y="3249000"/>
              <a:ext cx="2644560" cy="643320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C2">
                <a:alpha val="15000"/>
              </a:srgbClr>
            </a:solidFill>
            <a:ln w="25560">
              <a:solidFill>
                <a:srgbClr val="40404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1">
              <a:spAutoFit/>
            </a:bodyPr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S Gothic" pitchFamily="2"/>
                  <a:cs typeface="MS Gothic" pitchFamily="2"/>
                </a:rPr>
                <a:t>Les attributs définissent la langue du fichier HTML</a:t>
              </a:r>
            </a:p>
          </p:txBody>
        </p:sp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7D3CA3BC-AD04-4832-8CA1-FA396A54D571}"/>
                </a:ext>
              </a:extLst>
            </p:cNvPr>
            <p:cNvSpPr/>
            <p:nvPr/>
          </p:nvSpPr>
          <p:spPr>
            <a:xfrm>
              <a:off x="3348000" y="3430079"/>
              <a:ext cx="216000" cy="502920"/>
            </a:xfrm>
            <a:custGeom>
              <a:avLst>
                <a:gd name="f0" fmla="val 1635"/>
                <a:gd name="f1" fmla="val 10814"/>
              </a:avLst>
              <a:gdLst>
                <a:gd name="f2" fmla="val 10800000"/>
                <a:gd name="f3" fmla="val 5400000"/>
                <a:gd name="f4" fmla="val 180"/>
                <a:gd name="f5" fmla="val w"/>
                <a:gd name="f6" fmla="val h"/>
                <a:gd name="f7" fmla="val 0"/>
                <a:gd name="f8" fmla="val 21600"/>
                <a:gd name="f9" fmla="val -2147483647"/>
                <a:gd name="f10" fmla="val 2147483647"/>
                <a:gd name="f11" fmla="val 5400"/>
                <a:gd name="f12" fmla="val 16200"/>
                <a:gd name="f13" fmla="val 10800"/>
                <a:gd name="f14" fmla="+- 0 0 0"/>
                <a:gd name="f15" fmla="*/ f5 1 21600"/>
                <a:gd name="f16" fmla="*/ f6 1 21600"/>
                <a:gd name="f17" fmla="pin 0 f0 5400"/>
                <a:gd name="f18" fmla="pin 0 f1 21600"/>
                <a:gd name="f19" fmla="*/ f14 f2 1"/>
                <a:gd name="f20" fmla="*/ f17 1 2"/>
                <a:gd name="f21" fmla="val f17"/>
                <a:gd name="f22" fmla="val f18"/>
                <a:gd name="f23" fmla="+- 21600 0 f17"/>
                <a:gd name="f24" fmla="*/ f17 10000 1"/>
                <a:gd name="f25" fmla="*/ 10800 f15 1"/>
                <a:gd name="f26" fmla="*/ f17 f16 1"/>
                <a:gd name="f27" fmla="*/ f7 f15 1"/>
                <a:gd name="f28" fmla="*/ f18 f16 1"/>
                <a:gd name="f29" fmla="*/ 13800 f15 1"/>
                <a:gd name="f30" fmla="*/ 21600 f15 1"/>
                <a:gd name="f31" fmla="*/ 0 f16 1"/>
                <a:gd name="f32" fmla="*/ f19 1 f4"/>
                <a:gd name="f33" fmla="*/ 0 f15 1"/>
                <a:gd name="f34" fmla="*/ 10800 f16 1"/>
                <a:gd name="f35" fmla="*/ 21600 f16 1"/>
                <a:gd name="f36" fmla="+- f22 0 f17"/>
                <a:gd name="f37" fmla="+- f22 0 f20"/>
                <a:gd name="f38" fmla="+- f22 f20 0"/>
                <a:gd name="f39" fmla="+- f22 f17 0"/>
                <a:gd name="f40" fmla="+- 21600 0 f20"/>
                <a:gd name="f41" fmla="*/ f24 1 31953"/>
                <a:gd name="f42" fmla="+- f32 0 f3"/>
                <a:gd name="f43" fmla="+- 21600 0 f41"/>
                <a:gd name="f44" fmla="*/ f41 f16 1"/>
                <a:gd name="f45" fmla="*/ f43 f16 1"/>
              </a:gdLst>
              <a:ahLst>
                <a:ahXY gdRefY="f0" minY="f7" maxY="f11">
                  <a:pos x="f25" y="f26"/>
                </a:ahXY>
                <a:ahXY gdRefY="f1" minY="f7" maxY="f8">
                  <a:pos x="f27" y="f28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2">
                  <a:pos x="f30" y="f31"/>
                </a:cxn>
                <a:cxn ang="f42">
                  <a:pos x="f33" y="f34"/>
                </a:cxn>
                <a:cxn ang="f42">
                  <a:pos x="f30" y="f35"/>
                </a:cxn>
              </a:cxnLst>
              <a:rect l="f29" t="f44" r="f30" b="f45"/>
              <a:pathLst>
                <a:path w="21600" h="21600">
                  <a:moveTo>
                    <a:pt x="f8" y="f7"/>
                  </a:moveTo>
                  <a:cubicBezTo>
                    <a:pt x="f12" y="f7"/>
                    <a:pt x="f13" y="f20"/>
                    <a:pt x="f13" y="f21"/>
                  </a:cubicBezTo>
                  <a:lnTo>
                    <a:pt x="f13" y="f36"/>
                  </a:lnTo>
                  <a:cubicBezTo>
                    <a:pt x="f13" y="f37"/>
                    <a:pt x="f11" y="f22"/>
                    <a:pt x="f7" y="f22"/>
                  </a:cubicBezTo>
                  <a:cubicBezTo>
                    <a:pt x="f11" y="f22"/>
                    <a:pt x="f13" y="f38"/>
                    <a:pt x="f13" y="f39"/>
                  </a:cubicBezTo>
                  <a:lnTo>
                    <a:pt x="f13" y="f23"/>
                  </a:lnTo>
                  <a:cubicBezTo>
                    <a:pt x="f13" y="f40"/>
                    <a:pt x="f12" y="f8"/>
                    <a:pt x="f8" y="f8"/>
                  </a:cubicBezTo>
                </a:path>
              </a:pathLst>
            </a:custGeom>
            <a:noFill/>
            <a:ln w="28440">
              <a:solidFill>
                <a:srgbClr val="C95F5F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>
              <a:noAutofit/>
            </a:bodyPr>
            <a:lstStyle/>
            <a:p>
              <a:pPr marL="0" marR="0" lvl="0" indent="0" algn="l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8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061400C-1158-49D0-8077-34BAFE9C83D5}"/>
              </a:ext>
            </a:extLst>
          </p:cNvPr>
          <p:cNvSpPr txBox="1"/>
          <p:nvPr/>
        </p:nvSpPr>
        <p:spPr>
          <a:xfrm>
            <a:off x="9359999" y="7128004"/>
            <a:ext cx="359999" cy="3884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8D49FC6-2CE8-44A6-AE64-6EF4258686FF}" type="slidenum">
              <a:t>2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 Unicode MS" pitchFamily="2"/>
              <a:cs typeface="Tahoma" pitchFamily="2"/>
            </a:endParaRPr>
          </a:p>
        </p:txBody>
      </p:sp>
      <p:sp>
        <p:nvSpPr>
          <p:cNvPr id="3" name="Espace réservé du texte 1">
            <a:extLst>
              <a:ext uri="{FF2B5EF4-FFF2-40B4-BE49-F238E27FC236}">
                <a16:creationId xmlns:a16="http://schemas.microsoft.com/office/drawing/2014/main" id="{2300C7A6-C6FC-4414-9264-6DCB2637EB4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59999" y="1799996"/>
            <a:ext cx="9359999" cy="4905600"/>
          </a:xfrm>
        </p:spPr>
        <p:txBody>
          <a:bodyPr anchor="ctr"/>
          <a:lstStyle/>
          <a:p>
            <a:pPr marL="457200" lvl="1" indent="-457200"/>
            <a:r>
              <a:rPr lang="fr-FR" sz="2800"/>
              <a:t>Découvrir le potentiel des nouvelles normes HTML5/CSS3</a:t>
            </a:r>
          </a:p>
          <a:p>
            <a:pPr marL="457200" lvl="1" indent="-457200"/>
            <a:r>
              <a:rPr lang="fr-FR" sz="2800"/>
              <a:t>Savoir manipuler le HTML et le CSS via le JavaScript</a:t>
            </a:r>
          </a:p>
          <a:p>
            <a:pPr marL="457200" lvl="1" indent="-457200"/>
            <a:r>
              <a:rPr lang="fr-FR" sz="2800"/>
              <a:t>Apprendre à faire des sites multiplateforme :</a:t>
            </a:r>
          </a:p>
          <a:p>
            <a:pPr lvl="1">
              <a:buNone/>
            </a:pPr>
            <a:r>
              <a:rPr lang="fr-FR" sz="2800"/>
              <a:t>	Smartphones, tablettes, …</a:t>
            </a:r>
          </a:p>
        </p:txBody>
      </p:sp>
      <p:sp>
        <p:nvSpPr>
          <p:cNvPr id="4" name="Forme libre 2">
            <a:extLst>
              <a:ext uri="{FF2B5EF4-FFF2-40B4-BE49-F238E27FC236}">
                <a16:creationId xmlns:a16="http://schemas.microsoft.com/office/drawing/2014/main" id="{CC18E895-7382-45A6-A3F8-F0B7A1FACFAE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120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  <a:ea typeface="MS Gothic" pitchFamily="2"/>
                <a:cs typeface="Tahoma" pitchFamily="2"/>
              </a:rPr>
              <a:t>Objectifs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numéro de diapositive 1">
            <a:extLst>
              <a:ext uri="{FF2B5EF4-FFF2-40B4-BE49-F238E27FC236}">
                <a16:creationId xmlns:a16="http://schemas.microsoft.com/office/drawing/2014/main" id="{BB0C5FF0-200A-4BF1-B724-D769780F64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359640" y="7128000"/>
            <a:ext cx="353880" cy="3826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defPPr>
              <a:defRPr lang="fr-FR"/>
            </a:defPPr>
            <a:lvl1pPr marL="0" marR="0" lvl="0" indent="0" algn="r" defTabSz="914400" rtl="0" eaLnBrk="1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kern="1200" baseline="0"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C4F09FF-EBE5-4283-BFFD-C577F13A90CB}" type="slidenum">
              <a:rPr lang="fr-FR" smtClean="0"/>
              <a:pPr/>
              <a:t>20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A1811BE-45F3-467B-B71A-F005251735B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79280"/>
            <a:ext cx="8459640" cy="1261080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La balise &lt;head&gt;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E13A02D-A7DB-46D5-995B-65D8D060FC5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618920"/>
            <a:ext cx="9360000" cy="5482440"/>
          </a:xfrm>
        </p:spPr>
        <p:txBody>
          <a:bodyPr wrap="square" tIns="24840" anchor="t" anchorCtr="0">
            <a:spAutoFit/>
          </a:bodyPr>
          <a:lstStyle/>
          <a:p>
            <a:pPr lvl="0" indent="-342720"/>
            <a:r>
              <a:rPr lang="fr-FR" sz="2800"/>
              <a:t>Désigne l'entête du document :</a:t>
            </a:r>
          </a:p>
          <a:p>
            <a:pPr lvl="0" indent="-342720"/>
            <a:r>
              <a:rPr lang="fr-FR" sz="2800"/>
              <a:t>elle peut contenir : un titre, des méta-données, des styles, des liens, des scripts...</a:t>
            </a:r>
          </a:p>
          <a:p>
            <a:pPr lvl="0" indent="-342720"/>
            <a:endParaRPr lang="fr-FR" sz="2800"/>
          </a:p>
          <a:p>
            <a:pPr lvl="0" indent="-342720"/>
            <a:endParaRPr lang="fr-FR" sz="2800"/>
          </a:p>
          <a:p>
            <a:pPr lvl="0" indent="-342720"/>
            <a:endParaRPr lang="fr-FR" sz="2800"/>
          </a:p>
          <a:p>
            <a:pPr lvl="0" indent="-342720"/>
            <a:endParaRPr lang="fr-FR" sz="2800"/>
          </a:p>
          <a:p>
            <a:pPr lvl="0" indent="-342720"/>
            <a:endParaRPr lang="fr-FR" sz="2800"/>
          </a:p>
          <a:p>
            <a:pPr lvl="0" indent="-342720"/>
            <a:endParaRPr lang="fr-FR" sz="2800"/>
          </a:p>
          <a:p>
            <a:pPr lvl="0" indent="-342720"/>
            <a:endParaRPr lang="fr-FR" sz="2800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9ED9399C-6466-46A5-849A-DEAFF3CBFA8C}"/>
              </a:ext>
            </a:extLst>
          </p:cNvPr>
          <p:cNvGrpSpPr/>
          <p:nvPr/>
        </p:nvGrpSpPr>
        <p:grpSpPr>
          <a:xfrm>
            <a:off x="522359" y="3419640"/>
            <a:ext cx="8947081" cy="2987640"/>
            <a:chOff x="522359" y="3419640"/>
            <a:chExt cx="8947081" cy="2987640"/>
          </a:xfrm>
        </p:grpSpPr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97B87813-C3A1-43A5-AB6A-0F7A5F39179D}"/>
                </a:ext>
              </a:extLst>
            </p:cNvPr>
            <p:cNvSpPr/>
            <p:nvPr/>
          </p:nvSpPr>
          <p:spPr>
            <a:xfrm>
              <a:off x="3168720" y="3419640"/>
              <a:ext cx="6300720" cy="2987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0 f9 1"/>
                <a:gd name="f13" fmla="*/ f10 1 f2"/>
                <a:gd name="f14" fmla="*/ 0 f8 1"/>
                <a:gd name="f15" fmla="*/ 10800 f9 1"/>
                <a:gd name="f16" fmla="*/ 21600 f9 1"/>
                <a:gd name="f17" fmla="*/ 21600 f8 1"/>
                <a:gd name="f18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">
                  <a:pos x="f11" y="f12"/>
                </a:cxn>
                <a:cxn ang="f18">
                  <a:pos x="f14" y="f15"/>
                </a:cxn>
                <a:cxn ang="f18">
                  <a:pos x="f11" y="f16"/>
                </a:cxn>
                <a:cxn ang="f18">
                  <a:pos x="f17" y="f15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DAE6F0">
                <a:alpha val="15000"/>
              </a:srgbClr>
            </a:solidFill>
            <a:ln w="12600">
              <a:solidFill>
                <a:srgbClr val="4D4D4D"/>
              </a:solidFill>
              <a:prstDash val="solid"/>
              <a:miter/>
            </a:ln>
          </p:spPr>
          <p:txBody>
            <a:bodyPr vert="horz" wrap="square" lIns="90000" tIns="46800" rIns="90000" bIns="46800" anchor="ctr" anchorCtr="0" compatLnSpc="1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&lt;html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800000"/>
                  </a:solidFill>
                  <a:latin typeface="Verdana" pitchFamily="34"/>
                  <a:ea typeface="MS Gothic" pitchFamily="2"/>
                  <a:cs typeface="MS Gothic" pitchFamily="2"/>
                </a:rPr>
                <a:t>lang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=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"</a:t>
              </a:r>
              <a:r>
                <a:rPr lang="en-GB" sz="1500" b="0" i="1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fr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"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 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&lt;head&gt;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   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Verdana" pitchFamily="34"/>
                  <a:ea typeface="MS Gothic" pitchFamily="2"/>
                  <a:cs typeface="MS Gothic" pitchFamily="2"/>
                </a:rPr>
                <a:t>&lt;!-- entête du document ne s’affiche pas à l’écran --&gt;</a:t>
              </a:r>
              <a:b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</a:b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   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&lt;title&gt;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Dawan : formations informatiques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&lt;/title&gt;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    &lt;meta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800000"/>
                  </a:solidFill>
                  <a:latin typeface="Verdana" pitchFamily="34"/>
                  <a:ea typeface="MS Gothic" pitchFamily="2"/>
                  <a:cs typeface="MS Gothic" pitchFamily="2"/>
                </a:rPr>
                <a:t>name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=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"description"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800000"/>
                  </a:solidFill>
                  <a:latin typeface="Verdana" pitchFamily="34"/>
                  <a:ea typeface="MS Gothic" pitchFamily="2"/>
                  <a:cs typeface="MS Gothic" pitchFamily="2"/>
                </a:rPr>
                <a:t>content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=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"formations"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 /&gt;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   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Verdana" pitchFamily="34"/>
                  <a:ea typeface="MS Gothic" pitchFamily="2"/>
                  <a:cs typeface="MS Gothic" pitchFamily="2"/>
                </a:rPr>
                <a:t>&lt;!-- pour l’affichage des caractères --&gt;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   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&lt;meta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800000"/>
                  </a:solidFill>
                  <a:latin typeface="Verdana" pitchFamily="34"/>
                  <a:ea typeface="MS Gothic" pitchFamily="2"/>
                  <a:cs typeface="MS Gothic" pitchFamily="2"/>
                </a:rPr>
                <a:t>charset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=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"UTF-8"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/&gt;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 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&lt;/head&gt;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15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endParaRP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Verdana" pitchFamily="34"/>
                  <a:ea typeface="MS Gothic" pitchFamily="2"/>
                  <a:cs typeface="MS Gothic" pitchFamily="2"/>
                </a:rPr>
                <a:t>&lt;!-- ... --&gt;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&lt;/html&gt;</a:t>
              </a:r>
            </a:p>
          </p:txBody>
        </p:sp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00023684-0538-4B4A-9157-74CD16DE917D}"/>
                </a:ext>
              </a:extLst>
            </p:cNvPr>
            <p:cNvSpPr/>
            <p:nvPr/>
          </p:nvSpPr>
          <p:spPr>
            <a:xfrm>
              <a:off x="646200" y="4329360"/>
              <a:ext cx="2305080" cy="373320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C2">
                <a:alpha val="15000"/>
              </a:srgbClr>
            </a:solidFill>
            <a:ln w="25560">
              <a:solidFill>
                <a:srgbClr val="40404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1">
              <a:spAutoFit/>
            </a:bodyPr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S Gothic" pitchFamily="2"/>
                  <a:cs typeface="MS Gothic" pitchFamily="2"/>
                </a:rPr>
                <a:t>Titre de la page HTML</a:t>
              </a:r>
            </a:p>
          </p:txBody>
        </p:sp>
        <p:sp>
          <p:nvSpPr>
            <p:cNvPr id="7" name="Connecteur droit 6">
              <a:extLst>
                <a:ext uri="{FF2B5EF4-FFF2-40B4-BE49-F238E27FC236}">
                  <a16:creationId xmlns:a16="http://schemas.microsoft.com/office/drawing/2014/main" id="{F70FDA47-4E7F-4EB7-9C07-0988FACD7FDE}"/>
                </a:ext>
              </a:extLst>
            </p:cNvPr>
            <p:cNvSpPr/>
            <p:nvPr/>
          </p:nvSpPr>
          <p:spPr>
            <a:xfrm>
              <a:off x="2951279" y="4545000"/>
              <a:ext cx="215640" cy="1800"/>
            </a:xfrm>
            <a:prstGeom prst="line">
              <a:avLst/>
            </a:prstGeom>
            <a:noFill/>
            <a:ln w="28440">
              <a:solidFill>
                <a:srgbClr val="C95F5F"/>
              </a:solidFill>
              <a:prstDash val="solid"/>
              <a:miter/>
              <a:tailEnd type="arrow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endParaRPr>
            </a:p>
          </p:txBody>
        </p:sp>
        <p:sp>
          <p:nvSpPr>
            <p:cNvPr id="8" name="Forme libre : forme 7">
              <a:extLst>
                <a:ext uri="{FF2B5EF4-FFF2-40B4-BE49-F238E27FC236}">
                  <a16:creationId xmlns:a16="http://schemas.microsoft.com/office/drawing/2014/main" id="{999AB0B7-591B-42EA-872D-93709661F847}"/>
                </a:ext>
              </a:extLst>
            </p:cNvPr>
            <p:cNvSpPr/>
            <p:nvPr/>
          </p:nvSpPr>
          <p:spPr>
            <a:xfrm>
              <a:off x="522359" y="4767120"/>
              <a:ext cx="2428920" cy="912599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C2">
                <a:alpha val="15000"/>
              </a:srgbClr>
            </a:solidFill>
            <a:ln w="25560">
              <a:solidFill>
                <a:srgbClr val="40404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1">
              <a:spAutoFit/>
            </a:bodyPr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S Gothic" pitchFamily="2"/>
                  <a:cs typeface="MS Gothic" pitchFamily="2"/>
                </a:rPr>
                <a:t>Balise obligatoire servant à définir le format d'encodage</a:t>
              </a:r>
            </a:p>
          </p:txBody>
        </p:sp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BDCFD514-D6EE-4806-9211-9D9FA8EB6803}"/>
                </a:ext>
              </a:extLst>
            </p:cNvPr>
            <p:cNvSpPr/>
            <p:nvPr/>
          </p:nvSpPr>
          <p:spPr>
            <a:xfrm>
              <a:off x="2951279" y="4989600"/>
              <a:ext cx="215640" cy="503280"/>
            </a:xfrm>
            <a:custGeom>
              <a:avLst>
                <a:gd name="f0" fmla="val 1635"/>
                <a:gd name="f1" fmla="val 10814"/>
              </a:avLst>
              <a:gdLst>
                <a:gd name="f2" fmla="val 10800000"/>
                <a:gd name="f3" fmla="val 5400000"/>
                <a:gd name="f4" fmla="val 180"/>
                <a:gd name="f5" fmla="val w"/>
                <a:gd name="f6" fmla="val h"/>
                <a:gd name="f7" fmla="val 0"/>
                <a:gd name="f8" fmla="val 21600"/>
                <a:gd name="f9" fmla="val -2147483647"/>
                <a:gd name="f10" fmla="val 2147483647"/>
                <a:gd name="f11" fmla="val 5400"/>
                <a:gd name="f12" fmla="val 16200"/>
                <a:gd name="f13" fmla="val 10800"/>
                <a:gd name="f14" fmla="+- 0 0 0"/>
                <a:gd name="f15" fmla="*/ f5 1 21600"/>
                <a:gd name="f16" fmla="*/ f6 1 21600"/>
                <a:gd name="f17" fmla="pin 0 f0 5400"/>
                <a:gd name="f18" fmla="pin 0 f1 21600"/>
                <a:gd name="f19" fmla="*/ f14 f2 1"/>
                <a:gd name="f20" fmla="*/ f17 1 2"/>
                <a:gd name="f21" fmla="val f17"/>
                <a:gd name="f22" fmla="val f18"/>
                <a:gd name="f23" fmla="+- 21600 0 f17"/>
                <a:gd name="f24" fmla="*/ f17 10000 1"/>
                <a:gd name="f25" fmla="*/ 10800 f15 1"/>
                <a:gd name="f26" fmla="*/ f17 f16 1"/>
                <a:gd name="f27" fmla="*/ f7 f15 1"/>
                <a:gd name="f28" fmla="*/ f18 f16 1"/>
                <a:gd name="f29" fmla="*/ 13800 f15 1"/>
                <a:gd name="f30" fmla="*/ 21600 f15 1"/>
                <a:gd name="f31" fmla="*/ 0 f16 1"/>
                <a:gd name="f32" fmla="*/ f19 1 f4"/>
                <a:gd name="f33" fmla="*/ 0 f15 1"/>
                <a:gd name="f34" fmla="*/ 10800 f16 1"/>
                <a:gd name="f35" fmla="*/ 21600 f16 1"/>
                <a:gd name="f36" fmla="+- f22 0 f17"/>
                <a:gd name="f37" fmla="+- f22 0 f20"/>
                <a:gd name="f38" fmla="+- f22 f20 0"/>
                <a:gd name="f39" fmla="+- f22 f17 0"/>
                <a:gd name="f40" fmla="+- 21600 0 f20"/>
                <a:gd name="f41" fmla="*/ f24 1 31953"/>
                <a:gd name="f42" fmla="+- f32 0 f3"/>
                <a:gd name="f43" fmla="+- 21600 0 f41"/>
                <a:gd name="f44" fmla="*/ f41 f16 1"/>
                <a:gd name="f45" fmla="*/ f43 f16 1"/>
              </a:gdLst>
              <a:ahLst>
                <a:ahXY gdRefY="f0" minY="f7" maxY="f11">
                  <a:pos x="f25" y="f26"/>
                </a:ahXY>
                <a:ahXY gdRefY="f1" minY="f7" maxY="f8">
                  <a:pos x="f27" y="f28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2">
                  <a:pos x="f30" y="f31"/>
                </a:cxn>
                <a:cxn ang="f42">
                  <a:pos x="f33" y="f34"/>
                </a:cxn>
                <a:cxn ang="f42">
                  <a:pos x="f30" y="f35"/>
                </a:cxn>
              </a:cxnLst>
              <a:rect l="f29" t="f44" r="f30" b="f45"/>
              <a:pathLst>
                <a:path w="21600" h="21600">
                  <a:moveTo>
                    <a:pt x="f8" y="f7"/>
                  </a:moveTo>
                  <a:cubicBezTo>
                    <a:pt x="f12" y="f7"/>
                    <a:pt x="f13" y="f20"/>
                    <a:pt x="f13" y="f21"/>
                  </a:cubicBezTo>
                  <a:lnTo>
                    <a:pt x="f13" y="f36"/>
                  </a:lnTo>
                  <a:cubicBezTo>
                    <a:pt x="f13" y="f37"/>
                    <a:pt x="f11" y="f22"/>
                    <a:pt x="f7" y="f22"/>
                  </a:cubicBezTo>
                  <a:cubicBezTo>
                    <a:pt x="f11" y="f22"/>
                    <a:pt x="f13" y="f38"/>
                    <a:pt x="f13" y="f39"/>
                  </a:cubicBezTo>
                  <a:lnTo>
                    <a:pt x="f13" y="f23"/>
                  </a:lnTo>
                  <a:cubicBezTo>
                    <a:pt x="f13" y="f40"/>
                    <a:pt x="f12" y="f8"/>
                    <a:pt x="f8" y="f8"/>
                  </a:cubicBezTo>
                </a:path>
              </a:pathLst>
            </a:custGeom>
            <a:noFill/>
            <a:ln w="28440">
              <a:solidFill>
                <a:srgbClr val="C95F5F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>
              <a:noAutofit/>
            </a:bodyPr>
            <a:lstStyle/>
            <a:p>
              <a:pPr marL="0" marR="0" lvl="0" indent="0" algn="l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1">
            <a:extLst>
              <a:ext uri="{FF2B5EF4-FFF2-40B4-BE49-F238E27FC236}">
                <a16:creationId xmlns:a16="http://schemas.microsoft.com/office/drawing/2014/main" id="{1AB2C5CD-E38E-44DA-8C92-B3BE40116C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359640" y="7128000"/>
            <a:ext cx="353880" cy="3826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defPPr>
              <a:defRPr lang="fr-FR"/>
            </a:defPPr>
            <a:lvl1pPr marL="0" marR="0" lvl="0" indent="0" algn="r" defTabSz="914400" rtl="0" eaLnBrk="1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kern="1200" baseline="0"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C4F09FF-EBE5-4283-BFFD-C577F13A90CB}" type="slidenum">
              <a:rPr lang="fr-FR" smtClean="0"/>
              <a:pPr/>
              <a:t>21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6B262C7-BD1F-4BF3-B69C-E6DBCC7D650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225360"/>
            <a:ext cx="8459640" cy="1170360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La balise body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3728DD-E60E-4978-B498-4AD9602364B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618920"/>
            <a:ext cx="9360000" cy="5048640"/>
          </a:xfrm>
        </p:spPr>
        <p:txBody>
          <a:bodyPr wrap="square" tIns="24840" anchor="t" anchorCtr="0">
            <a:spAutoFit/>
          </a:bodyPr>
          <a:lstStyle/>
          <a:p>
            <a:pPr lvl="0" indent="-342720" hangingPunct="1"/>
            <a:r>
              <a:rPr lang="fr-FR" sz="2800"/>
              <a:t>Elle définit le corps du document : tout ce qui sera visible par l'utilisateur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33580C95-CC70-46B3-8FEB-D965A27E01E8}"/>
              </a:ext>
            </a:extLst>
          </p:cNvPr>
          <p:cNvGrpSpPr/>
          <p:nvPr/>
        </p:nvGrpSpPr>
        <p:grpSpPr>
          <a:xfrm>
            <a:off x="804959" y="2694240"/>
            <a:ext cx="8735039" cy="3745800"/>
            <a:chOff x="804959" y="2694240"/>
            <a:chExt cx="8735039" cy="3745800"/>
          </a:xfrm>
        </p:grpSpPr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C042CEA1-63E3-40AB-85A0-60B7BAEA782F}"/>
                </a:ext>
              </a:extLst>
            </p:cNvPr>
            <p:cNvSpPr/>
            <p:nvPr/>
          </p:nvSpPr>
          <p:spPr>
            <a:xfrm>
              <a:off x="3606479" y="2694240"/>
              <a:ext cx="5933519" cy="37458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0 f9 1"/>
                <a:gd name="f13" fmla="*/ f10 1 f2"/>
                <a:gd name="f14" fmla="*/ 0 f8 1"/>
                <a:gd name="f15" fmla="*/ 10800 f9 1"/>
                <a:gd name="f16" fmla="*/ 21600 f9 1"/>
                <a:gd name="f17" fmla="*/ 21600 f8 1"/>
                <a:gd name="f18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">
                  <a:pos x="f11" y="f12"/>
                </a:cxn>
                <a:cxn ang="f18">
                  <a:pos x="f14" y="f15"/>
                </a:cxn>
                <a:cxn ang="f18">
                  <a:pos x="f11" y="f16"/>
                </a:cxn>
                <a:cxn ang="f18">
                  <a:pos x="f17" y="f15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DAE6F0">
                <a:alpha val="15000"/>
              </a:srgbClr>
            </a:solidFill>
            <a:ln w="12600">
              <a:solidFill>
                <a:srgbClr val="4D4D4D"/>
              </a:solidFill>
              <a:prstDash val="solid"/>
              <a:miter/>
            </a:ln>
          </p:spPr>
          <p:txBody>
            <a:bodyPr vert="horz" wrap="square" lIns="90000" tIns="46800" rIns="90000" bIns="46800" anchor="ctr" anchorCtr="0" compatLnSpc="1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&lt;html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800000"/>
                  </a:solidFill>
                  <a:latin typeface="Verdana" pitchFamily="34"/>
                  <a:ea typeface="MS Gothic" pitchFamily="2"/>
                  <a:cs typeface="MS Gothic" pitchFamily="2"/>
                </a:rPr>
                <a:t>lang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=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"</a:t>
              </a:r>
              <a:r>
                <a:rPr lang="en-GB" sz="1500" b="0" i="1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fr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"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 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&lt;head&gt;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   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Verdana" pitchFamily="34"/>
                  <a:ea typeface="MS Gothic" pitchFamily="2"/>
                  <a:cs typeface="MS Gothic" pitchFamily="2"/>
                </a:rPr>
                <a:t>&lt;!-- entête du document ne s’affiche pas à l’écran --&gt;</a:t>
              </a:r>
              <a:b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</a:b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   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&lt;title&gt;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Dawan : formations informatiques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&lt;/title&gt;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    &lt;meta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800000"/>
                  </a:solidFill>
                  <a:latin typeface="Verdana" pitchFamily="34"/>
                  <a:ea typeface="MS Gothic" pitchFamily="2"/>
                  <a:cs typeface="MS Gothic" pitchFamily="2"/>
                </a:rPr>
                <a:t>name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=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"description"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800000"/>
                  </a:solidFill>
                  <a:latin typeface="Verdana" pitchFamily="34"/>
                  <a:ea typeface="MS Gothic" pitchFamily="2"/>
                  <a:cs typeface="MS Gothic" pitchFamily="2"/>
                </a:rPr>
                <a:t>content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=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"formations"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 /&gt;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   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Verdana" pitchFamily="34"/>
                  <a:ea typeface="MS Gothic" pitchFamily="2"/>
                  <a:cs typeface="MS Gothic" pitchFamily="2"/>
                </a:rPr>
                <a:t>&lt;!-- pour l’affichage des caractères --&gt;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   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&lt;meta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800000"/>
                  </a:solidFill>
                  <a:latin typeface="Verdana" pitchFamily="34"/>
                  <a:ea typeface="MS Gothic" pitchFamily="2"/>
                  <a:cs typeface="MS Gothic" pitchFamily="2"/>
                </a:rPr>
                <a:t>charset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=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"UTF-8"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/&gt;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 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&lt;/head&gt;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 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&lt;body&gt;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   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Verdana" pitchFamily="34"/>
                  <a:ea typeface="MS Gothic" pitchFamily="2"/>
                  <a:cs typeface="MS Gothic" pitchFamily="2"/>
                </a:rPr>
                <a:t>&lt;!-- contenu de la page →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     &lt;p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800000"/>
                  </a:solidFill>
                  <a:latin typeface="Verdana" pitchFamily="34"/>
                  <a:ea typeface="MS Gothic" pitchFamily="2"/>
                  <a:cs typeface="MS Gothic" pitchFamily="2"/>
                </a:rPr>
                <a:t>id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=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"paragraphe-1"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&gt;une ou plusieurs ligne de texte&lt;/p&gt;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     &lt;img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800000"/>
                  </a:solidFill>
                  <a:latin typeface="Verdana" pitchFamily="34"/>
                  <a:ea typeface="MS Gothic" pitchFamily="2"/>
                  <a:cs typeface="MS Gothic" pitchFamily="2"/>
                </a:rPr>
                <a:t>src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=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"maphoto.jpg"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800000"/>
                  </a:solidFill>
                  <a:latin typeface="Verdana" pitchFamily="34"/>
                  <a:ea typeface="MS Gothic" pitchFamily="2"/>
                  <a:cs typeface="MS Gothic" pitchFamily="2"/>
                </a:rPr>
                <a:t>width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=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"150"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800000"/>
                  </a:solidFill>
                  <a:latin typeface="Verdana" pitchFamily="34"/>
                  <a:ea typeface="MS Gothic" pitchFamily="2"/>
                  <a:cs typeface="MS Gothic" pitchFamily="2"/>
                </a:rPr>
                <a:t>height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=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"150"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 /&gt;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 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&lt;/body&gt;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15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endParaRP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&lt;/html&gt;</a:t>
              </a:r>
            </a:p>
          </p:txBody>
        </p:sp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D6DE957D-DBEE-4922-AC0A-DD8A40CE7B24}"/>
                </a:ext>
              </a:extLst>
            </p:cNvPr>
            <p:cNvSpPr/>
            <p:nvPr/>
          </p:nvSpPr>
          <p:spPr>
            <a:xfrm>
              <a:off x="804959" y="5302079"/>
              <a:ext cx="2536920" cy="643320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C2">
                <a:alpha val="15000"/>
              </a:srgbClr>
            </a:solidFill>
            <a:ln w="25560">
              <a:solidFill>
                <a:srgbClr val="40404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1">
              <a:spAutoFit/>
            </a:bodyPr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S Gothic" pitchFamily="2"/>
                  <a:cs typeface="MS Gothic" pitchFamily="2"/>
                </a:rPr>
                <a:t>Le contenu sera visible sur le navigateur.</a:t>
              </a:r>
            </a:p>
          </p:txBody>
        </p:sp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1354B56E-BBD4-414E-AE2B-53186177514F}"/>
                </a:ext>
              </a:extLst>
            </p:cNvPr>
            <p:cNvSpPr/>
            <p:nvPr/>
          </p:nvSpPr>
          <p:spPr>
            <a:xfrm>
              <a:off x="3356640" y="5092560"/>
              <a:ext cx="228240" cy="1073160"/>
            </a:xfrm>
            <a:custGeom>
              <a:avLst>
                <a:gd name="f0" fmla="val 1635"/>
                <a:gd name="f1" fmla="val 10814"/>
              </a:avLst>
              <a:gdLst>
                <a:gd name="f2" fmla="val 10800000"/>
                <a:gd name="f3" fmla="val 5400000"/>
                <a:gd name="f4" fmla="val 180"/>
                <a:gd name="f5" fmla="val w"/>
                <a:gd name="f6" fmla="val h"/>
                <a:gd name="f7" fmla="val 0"/>
                <a:gd name="f8" fmla="val 21600"/>
                <a:gd name="f9" fmla="val -2147483647"/>
                <a:gd name="f10" fmla="val 2147483647"/>
                <a:gd name="f11" fmla="val 5400"/>
                <a:gd name="f12" fmla="val 16200"/>
                <a:gd name="f13" fmla="val 10800"/>
                <a:gd name="f14" fmla="+- 0 0 0"/>
                <a:gd name="f15" fmla="*/ f5 1 21600"/>
                <a:gd name="f16" fmla="*/ f6 1 21600"/>
                <a:gd name="f17" fmla="pin 0 f0 5400"/>
                <a:gd name="f18" fmla="pin 0 f1 21600"/>
                <a:gd name="f19" fmla="*/ f14 f2 1"/>
                <a:gd name="f20" fmla="*/ f17 1 2"/>
                <a:gd name="f21" fmla="val f17"/>
                <a:gd name="f22" fmla="val f18"/>
                <a:gd name="f23" fmla="+- 21600 0 f17"/>
                <a:gd name="f24" fmla="*/ f17 10000 1"/>
                <a:gd name="f25" fmla="*/ 10800 f15 1"/>
                <a:gd name="f26" fmla="*/ f17 f16 1"/>
                <a:gd name="f27" fmla="*/ f7 f15 1"/>
                <a:gd name="f28" fmla="*/ f18 f16 1"/>
                <a:gd name="f29" fmla="*/ 13800 f15 1"/>
                <a:gd name="f30" fmla="*/ 21600 f15 1"/>
                <a:gd name="f31" fmla="*/ 0 f16 1"/>
                <a:gd name="f32" fmla="*/ f19 1 f4"/>
                <a:gd name="f33" fmla="*/ 0 f15 1"/>
                <a:gd name="f34" fmla="*/ 10800 f16 1"/>
                <a:gd name="f35" fmla="*/ 21600 f16 1"/>
                <a:gd name="f36" fmla="+- f22 0 f17"/>
                <a:gd name="f37" fmla="+- f22 0 f20"/>
                <a:gd name="f38" fmla="+- f22 f20 0"/>
                <a:gd name="f39" fmla="+- f22 f17 0"/>
                <a:gd name="f40" fmla="+- 21600 0 f20"/>
                <a:gd name="f41" fmla="*/ f24 1 31953"/>
                <a:gd name="f42" fmla="+- f32 0 f3"/>
                <a:gd name="f43" fmla="+- 21600 0 f41"/>
                <a:gd name="f44" fmla="*/ f41 f16 1"/>
                <a:gd name="f45" fmla="*/ f43 f16 1"/>
              </a:gdLst>
              <a:ahLst>
                <a:ahXY gdRefY="f0" minY="f7" maxY="f11">
                  <a:pos x="f25" y="f26"/>
                </a:ahXY>
                <a:ahXY gdRefY="f1" minY="f7" maxY="f8">
                  <a:pos x="f27" y="f28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2">
                  <a:pos x="f30" y="f31"/>
                </a:cxn>
                <a:cxn ang="f42">
                  <a:pos x="f33" y="f34"/>
                </a:cxn>
                <a:cxn ang="f42">
                  <a:pos x="f30" y="f35"/>
                </a:cxn>
              </a:cxnLst>
              <a:rect l="f29" t="f44" r="f30" b="f45"/>
              <a:pathLst>
                <a:path w="21600" h="21600">
                  <a:moveTo>
                    <a:pt x="f8" y="f7"/>
                  </a:moveTo>
                  <a:cubicBezTo>
                    <a:pt x="f12" y="f7"/>
                    <a:pt x="f13" y="f20"/>
                    <a:pt x="f13" y="f21"/>
                  </a:cubicBezTo>
                  <a:lnTo>
                    <a:pt x="f13" y="f36"/>
                  </a:lnTo>
                  <a:cubicBezTo>
                    <a:pt x="f13" y="f37"/>
                    <a:pt x="f11" y="f22"/>
                    <a:pt x="f7" y="f22"/>
                  </a:cubicBezTo>
                  <a:cubicBezTo>
                    <a:pt x="f11" y="f22"/>
                    <a:pt x="f13" y="f38"/>
                    <a:pt x="f13" y="f39"/>
                  </a:cubicBezTo>
                  <a:lnTo>
                    <a:pt x="f13" y="f23"/>
                  </a:lnTo>
                  <a:cubicBezTo>
                    <a:pt x="f13" y="f40"/>
                    <a:pt x="f12" y="f8"/>
                    <a:pt x="f8" y="f8"/>
                  </a:cubicBezTo>
                </a:path>
              </a:pathLst>
            </a:custGeom>
            <a:noFill/>
            <a:ln w="28440">
              <a:solidFill>
                <a:srgbClr val="C95F5F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>
              <a:noAutofit/>
            </a:bodyPr>
            <a:lstStyle/>
            <a:p>
              <a:pPr marL="0" marR="0" lvl="0" indent="0" algn="l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18D9F09B-7E6E-4E94-9AB2-71601E682443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173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120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</a:rPr>
              <a:t>Découverte du HTML5</a:t>
            </a: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46708B26-3B99-4271-9C35-B5DA45BB19B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406487" cy="5138735"/>
          </a:xfrm>
        </p:spPr>
        <p:txBody>
          <a:bodyPr/>
          <a:lstStyle/>
          <a:p>
            <a:pPr lvl="0" algn="ctr">
              <a:buNone/>
            </a:pPr>
            <a:r>
              <a:rPr lang="fr-FR" dirty="0">
                <a:solidFill>
                  <a:srgbClr val="FF0000"/>
                </a:solidFill>
              </a:rPr>
              <a:t>Atelier 1 :</a:t>
            </a:r>
          </a:p>
          <a:p>
            <a:pPr marL="457200" lvl="0" indent="-457200">
              <a:buClr>
                <a:srgbClr val="FF0000"/>
              </a:buClr>
            </a:pPr>
            <a:endParaRPr lang="fr-FR" sz="500" dirty="0"/>
          </a:p>
          <a:p>
            <a:pPr marL="457200" lvl="0" indent="-457200">
              <a:buClr>
                <a:srgbClr val="FF0000"/>
              </a:buClr>
              <a:buFont typeface="Arial" pitchFamily="34"/>
              <a:buChar char="•"/>
            </a:pPr>
            <a:r>
              <a:rPr lang="fr-FR" dirty="0"/>
              <a:t>Première page </a:t>
            </a:r>
            <a:r>
              <a:rPr lang="fr-FR"/>
              <a:t>web HTML5</a:t>
            </a:r>
          </a:p>
          <a:p>
            <a:pPr lvl="0">
              <a:buClr>
                <a:srgbClr val="FF0000"/>
              </a:buClr>
              <a:buNone/>
            </a:pPr>
            <a:endParaRPr lang="fr-FR" dirty="0"/>
          </a:p>
          <a:p>
            <a:pPr lvl="0">
              <a:buNone/>
            </a:pPr>
            <a:r>
              <a:rPr lang="fr-FR" dirty="0"/>
              <a:t>Conseils : </a:t>
            </a:r>
          </a:p>
          <a:p>
            <a:pPr marL="2605089" lvl="1" indent="-457200">
              <a:buClr>
                <a:srgbClr val="FF0000"/>
              </a:buClr>
            </a:pPr>
            <a:r>
              <a:rPr lang="fr-FR" b="1" dirty="0">
                <a:solidFill>
                  <a:srgbClr val="FF0000"/>
                </a:solidFill>
              </a:rPr>
              <a:t>Bien indenter son code</a:t>
            </a:r>
          </a:p>
          <a:p>
            <a:pPr marL="457200" lvl="0" indent="-457200">
              <a:buClr>
                <a:srgbClr val="FF0000"/>
              </a:buClr>
              <a:buFont typeface="Arial" pitchFamily="34"/>
              <a:buChar char="•"/>
            </a:pPr>
            <a:endParaRPr lang="fr-FR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A67A659-5B95-4331-818E-F5A49D5AEBAB}"/>
              </a:ext>
            </a:extLst>
          </p:cNvPr>
          <p:cNvSpPr txBox="1"/>
          <p:nvPr/>
        </p:nvSpPr>
        <p:spPr>
          <a:xfrm>
            <a:off x="9359999" y="7128004"/>
            <a:ext cx="359999" cy="3884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57A505B-E80E-495A-9BCB-5D3539ACBB60}" type="slidenum">
              <a:t>23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 Unicode MS" pitchFamily="2"/>
              <a:cs typeface="Tahoma" pitchFamily="2"/>
            </a:endParaRPr>
          </a:p>
        </p:txBody>
      </p:sp>
      <p:sp>
        <p:nvSpPr>
          <p:cNvPr id="3" name="Sous-titre 1">
            <a:extLst>
              <a:ext uri="{FF2B5EF4-FFF2-40B4-BE49-F238E27FC236}">
                <a16:creationId xmlns:a16="http://schemas.microsoft.com/office/drawing/2014/main" id="{722DB0B8-7FD6-40F3-B2BA-67F1BF9BC365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899998" y="3342442"/>
            <a:ext cx="8460001" cy="677104"/>
          </a:xfrm>
        </p:spPr>
        <p:txBody>
          <a:bodyPr anchor="ctr" anchorCtr="1">
            <a:spAutoFit/>
          </a:bodyPr>
          <a:lstStyle/>
          <a:p>
            <a:pPr lvl="0" algn="ctr">
              <a:spcBef>
                <a:spcPts val="1730"/>
              </a:spcBef>
              <a:spcAft>
                <a:spcPts val="0"/>
              </a:spcAft>
              <a:buNone/>
            </a:pPr>
            <a:r>
              <a:rPr lang="fr-FR" sz="440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latin typeface="Trebuchet MS" pitchFamily="34"/>
              </a:rPr>
              <a:t>Créer des sites web avec HTML5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55D54A49-54C2-4E61-8EB3-FA6EEE31230C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120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  <a:ea typeface="MS Gothic" pitchFamily="2"/>
                <a:cs typeface="Tahoma" pitchFamily="2"/>
              </a:rPr>
              <a:t>Sites web avec HTML5</a:t>
            </a: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D0E50995-FC58-44A1-8B20-4AFB4B825A3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486003" cy="5138735"/>
          </a:xfrm>
        </p:spPr>
        <p:txBody>
          <a:bodyPr/>
          <a:lstStyle/>
          <a:p>
            <a:pPr lvl="0" algn="ctr">
              <a:buNone/>
            </a:pPr>
            <a:r>
              <a:rPr lang="fr-FR">
                <a:solidFill>
                  <a:srgbClr val="FF0000"/>
                </a:solidFill>
              </a:rPr>
              <a:t>Structure et sémantique</a:t>
            </a:r>
          </a:p>
          <a:p>
            <a:pPr lvl="0">
              <a:buNone/>
            </a:pPr>
            <a:endParaRPr lang="fr-FR" sz="900"/>
          </a:p>
          <a:p>
            <a:pPr marL="457200" lvl="0" indent="-457200">
              <a:buClr>
                <a:srgbClr val="FF0000"/>
              </a:buClr>
              <a:buFont typeface="Arial" pitchFamily="34"/>
              <a:buChar char="•"/>
            </a:pPr>
            <a:r>
              <a:rPr lang="fr-FR">
                <a:solidFill>
                  <a:srgbClr val="4472C4"/>
                </a:solidFill>
              </a:rPr>
              <a:t>&lt;header&gt;	&lt;/header&gt;</a:t>
            </a:r>
          </a:p>
          <a:p>
            <a:pPr marL="457200" lvl="0" indent="-457200">
              <a:buClr>
                <a:srgbClr val="FF0000"/>
              </a:buClr>
              <a:buFont typeface="Arial" pitchFamily="34"/>
              <a:buChar char="•"/>
            </a:pPr>
            <a:r>
              <a:rPr lang="fr-FR">
                <a:solidFill>
                  <a:srgbClr val="4472C4"/>
                </a:solidFill>
              </a:rPr>
              <a:t>&lt;nav&gt;		&lt;/nav&gt;</a:t>
            </a:r>
          </a:p>
          <a:p>
            <a:pPr marL="457200" lvl="0" indent="-457200">
              <a:buClr>
                <a:srgbClr val="FF0000"/>
              </a:buClr>
              <a:buFont typeface="Arial" pitchFamily="34"/>
              <a:buChar char="•"/>
            </a:pPr>
            <a:r>
              <a:rPr lang="fr-FR">
                <a:solidFill>
                  <a:srgbClr val="4472C4"/>
                </a:solidFill>
              </a:rPr>
              <a:t>&lt;section&gt;	&lt;/section&gt;</a:t>
            </a:r>
          </a:p>
          <a:p>
            <a:pPr marL="457200" lvl="0" indent="-457200">
              <a:buClr>
                <a:srgbClr val="FF0000"/>
              </a:buClr>
              <a:buFont typeface="Arial" pitchFamily="34"/>
              <a:buChar char="•"/>
            </a:pPr>
            <a:r>
              <a:rPr lang="fr-FR">
                <a:solidFill>
                  <a:srgbClr val="4472C4"/>
                </a:solidFill>
              </a:rPr>
              <a:t>&lt;article&gt;	&lt;/article&gt;</a:t>
            </a:r>
          </a:p>
          <a:p>
            <a:pPr marL="457200" lvl="0" indent="-457200">
              <a:buClr>
                <a:srgbClr val="FF0000"/>
              </a:buClr>
              <a:buFont typeface="Arial" pitchFamily="34"/>
              <a:buChar char="•"/>
            </a:pPr>
            <a:r>
              <a:rPr lang="fr-FR">
                <a:solidFill>
                  <a:srgbClr val="4472C4"/>
                </a:solidFill>
              </a:rPr>
              <a:t>&lt;aside&gt;	&lt;/aside&gt;</a:t>
            </a:r>
          </a:p>
          <a:p>
            <a:pPr marL="457200" lvl="0" indent="-457200">
              <a:buClr>
                <a:srgbClr val="FF0000"/>
              </a:buClr>
              <a:buFont typeface="Arial" pitchFamily="34"/>
              <a:buChar char="•"/>
            </a:pPr>
            <a:r>
              <a:rPr lang="fr-FR">
                <a:solidFill>
                  <a:srgbClr val="4472C4"/>
                </a:solidFill>
              </a:rPr>
              <a:t>&lt;footer&gt; </a:t>
            </a:r>
            <a:r>
              <a:rPr lang="fr-FR" sz="2800">
                <a:solidFill>
                  <a:srgbClr val="4472C4"/>
                </a:solidFill>
              </a:rPr>
              <a:t>	</a:t>
            </a:r>
            <a:r>
              <a:rPr lang="fr-FR">
                <a:solidFill>
                  <a:srgbClr val="4472C4"/>
                </a:solidFill>
              </a:rPr>
              <a:t>&lt;/footer&gt;</a:t>
            </a:r>
          </a:p>
          <a:p>
            <a:pPr marL="457200" lvl="0" indent="-457200">
              <a:buClr>
                <a:srgbClr val="FF0000"/>
              </a:buClr>
              <a:buSzPct val="50000"/>
              <a:buFont typeface="Arial" pitchFamily="34"/>
              <a:buChar char="•"/>
            </a:pPr>
            <a:endParaRPr lang="fr-FR"/>
          </a:p>
        </p:txBody>
      </p:sp>
      <p:pic>
        <p:nvPicPr>
          <p:cNvPr id="4" name="Picture 2" descr="http://www.alsacreations.com/xmedia/doc/full/schema2.png">
            <a:extLst>
              <a:ext uri="{FF2B5EF4-FFF2-40B4-BE49-F238E27FC236}">
                <a16:creationId xmlns:a16="http://schemas.microsoft.com/office/drawing/2014/main" id="{5807D967-C6E6-4B78-9457-82241DF629F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487067" y="2519766"/>
            <a:ext cx="4359301" cy="4238207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602898F9-3F7C-43DE-B6F6-5A5F3C38EA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359640" y="7128000"/>
            <a:ext cx="353880" cy="3826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defPPr>
              <a:defRPr lang="fr-FR"/>
            </a:defPPr>
            <a:lvl1pPr marL="0" marR="0" lvl="0" indent="0" algn="r" defTabSz="914400" rtl="0" eaLnBrk="1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kern="1200" baseline="0"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C4F09FF-EBE5-4283-BFFD-C577F13A90CB}" type="slidenum">
              <a:rPr lang="fr-FR" smtClean="0"/>
              <a:pPr/>
              <a:t>25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AC9BFAF-C9E8-4EC2-B93F-3ECBC86857E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Principales balises sémantiques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6E44809-962A-4824-8699-59AA5E90246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86120" y="2067120"/>
            <a:ext cx="9713879" cy="4052879"/>
          </a:xfrm>
        </p:spPr>
        <p:txBody>
          <a:bodyPr/>
          <a:lstStyle/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200" dirty="0">
                <a:solidFill>
                  <a:srgbClr val="007FFF"/>
                </a:solidFill>
              </a:rPr>
              <a:t>&lt;article&gt; … &lt;/article&gt;</a:t>
            </a:r>
            <a:r>
              <a:rPr lang="fr-FR" sz="2200" dirty="0"/>
              <a:t> : Délimite un article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200" dirty="0">
                <a:solidFill>
                  <a:srgbClr val="007FFF"/>
                </a:solidFill>
              </a:rPr>
              <a:t>&lt;</a:t>
            </a:r>
            <a:r>
              <a:rPr lang="en-US" sz="2200" dirty="0">
                <a:solidFill>
                  <a:srgbClr val="007FFF"/>
                </a:solidFill>
              </a:rPr>
              <a:t>aside</a:t>
            </a:r>
            <a:r>
              <a:rPr lang="fr-FR" sz="2200" dirty="0">
                <a:solidFill>
                  <a:srgbClr val="007FFF"/>
                </a:solidFill>
              </a:rPr>
              <a:t>&gt; … &lt;/</a:t>
            </a:r>
            <a:r>
              <a:rPr lang="fr-FR" sz="2200" dirty="0" err="1">
                <a:solidFill>
                  <a:srgbClr val="007FFF"/>
                </a:solidFill>
              </a:rPr>
              <a:t>aside</a:t>
            </a:r>
            <a:r>
              <a:rPr lang="fr-FR" sz="2200" dirty="0">
                <a:solidFill>
                  <a:srgbClr val="007FFF"/>
                </a:solidFill>
              </a:rPr>
              <a:t>&gt;</a:t>
            </a:r>
            <a:r>
              <a:rPr lang="fr-FR" sz="2200" dirty="0"/>
              <a:t> : Défini du contenu comme contenu annexe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200" dirty="0">
                <a:solidFill>
                  <a:srgbClr val="007FFF"/>
                </a:solidFill>
              </a:rPr>
              <a:t>&lt;figure&gt; … &lt;/figure&gt;</a:t>
            </a:r>
            <a:r>
              <a:rPr lang="fr-FR" sz="2200" dirty="0"/>
              <a:t> : Encapsule du contenu qui n’est pas du texte (ex : images)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200" dirty="0">
                <a:solidFill>
                  <a:srgbClr val="007FFF"/>
                </a:solidFill>
              </a:rPr>
              <a:t>&lt;</a:t>
            </a:r>
            <a:r>
              <a:rPr lang="en-US" sz="2200" dirty="0">
                <a:solidFill>
                  <a:srgbClr val="007FFF"/>
                </a:solidFill>
              </a:rPr>
              <a:t>footer</a:t>
            </a:r>
            <a:r>
              <a:rPr lang="fr-FR" sz="2200" dirty="0">
                <a:solidFill>
                  <a:srgbClr val="007FFF"/>
                </a:solidFill>
              </a:rPr>
              <a:t>&gt; … &lt;/</a:t>
            </a:r>
            <a:r>
              <a:rPr lang="fr-FR" sz="2200" dirty="0" err="1">
                <a:solidFill>
                  <a:srgbClr val="007FFF"/>
                </a:solidFill>
              </a:rPr>
              <a:t>footer</a:t>
            </a:r>
            <a:r>
              <a:rPr lang="fr-FR" sz="2200" dirty="0">
                <a:solidFill>
                  <a:srgbClr val="007FFF"/>
                </a:solidFill>
              </a:rPr>
              <a:t>&gt;</a:t>
            </a:r>
            <a:r>
              <a:rPr lang="fr-FR" sz="2200" dirty="0"/>
              <a:t> : Pied de page (ou de section, d’article...)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200" dirty="0">
                <a:solidFill>
                  <a:srgbClr val="007FFF"/>
                </a:solidFill>
              </a:rPr>
              <a:t>&lt;</a:t>
            </a:r>
            <a:r>
              <a:rPr lang="en-US" sz="2200" dirty="0">
                <a:solidFill>
                  <a:srgbClr val="007FFF"/>
                </a:solidFill>
              </a:rPr>
              <a:t>header</a:t>
            </a:r>
            <a:r>
              <a:rPr lang="fr-FR" sz="2200" dirty="0">
                <a:solidFill>
                  <a:srgbClr val="007FFF"/>
                </a:solidFill>
              </a:rPr>
              <a:t>&gt; … &lt;/header&gt;</a:t>
            </a:r>
            <a:r>
              <a:rPr lang="fr-FR" sz="2200" dirty="0"/>
              <a:t> : Haut de page (ou de section, d’article...)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200" dirty="0">
                <a:solidFill>
                  <a:srgbClr val="007FFF"/>
                </a:solidFill>
              </a:rPr>
              <a:t>&lt;main&gt; … &lt;/main&gt;</a:t>
            </a:r>
            <a:r>
              <a:rPr lang="fr-FR" sz="2200" dirty="0"/>
              <a:t> : Contenu principal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200" dirty="0">
                <a:solidFill>
                  <a:srgbClr val="007FFF"/>
                </a:solidFill>
              </a:rPr>
              <a:t>&lt;</a:t>
            </a:r>
            <a:r>
              <a:rPr lang="fr-FR" sz="2200" dirty="0" err="1">
                <a:solidFill>
                  <a:srgbClr val="007FFF"/>
                </a:solidFill>
              </a:rPr>
              <a:t>nav</a:t>
            </a:r>
            <a:r>
              <a:rPr lang="fr-FR" sz="2200" dirty="0">
                <a:solidFill>
                  <a:srgbClr val="007FFF"/>
                </a:solidFill>
              </a:rPr>
              <a:t>&gt; … &lt;/</a:t>
            </a:r>
            <a:r>
              <a:rPr lang="fr-FR" sz="2200" dirty="0" err="1">
                <a:solidFill>
                  <a:srgbClr val="007FFF"/>
                </a:solidFill>
              </a:rPr>
              <a:t>nav</a:t>
            </a:r>
            <a:r>
              <a:rPr lang="fr-FR" sz="2200" dirty="0">
                <a:solidFill>
                  <a:srgbClr val="007FFF"/>
                </a:solidFill>
              </a:rPr>
              <a:t>&gt;</a:t>
            </a:r>
            <a:r>
              <a:rPr lang="fr-FR" sz="2200" dirty="0"/>
              <a:t> : Défini une zone de menu de navigation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200" dirty="0">
                <a:solidFill>
                  <a:srgbClr val="007FFF"/>
                </a:solidFill>
              </a:rPr>
              <a:t>&lt;section&gt;  … &lt;/section&gt; </a:t>
            </a:r>
            <a:r>
              <a:rPr lang="fr-FR" sz="2200" dirty="0"/>
              <a:t>: Défini une zone dont les contenus auront un lien entre eux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35F987F5-5B1B-4685-A4D4-725714F837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359640" y="7128000"/>
            <a:ext cx="353880" cy="3826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defPPr>
              <a:defRPr lang="fr-FR"/>
            </a:defPPr>
            <a:lvl1pPr marL="0" marR="0" lvl="0" indent="0" algn="r" defTabSz="914400" rtl="0" eaLnBrk="1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kern="1200" baseline="0"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C4F09FF-EBE5-4283-BFFD-C577F13A90CB}" type="slidenum">
              <a:rPr lang="fr-FR" smtClean="0"/>
              <a:pPr/>
              <a:t>26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A4C54C8-CD6D-48FF-AC12-AFE61189FE6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Mise en forme HTML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9178E2-9765-47DE-AA00-66C94DCEB3D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548000"/>
            <a:ext cx="9353519" cy="5252760"/>
          </a:xfrm>
        </p:spPr>
        <p:txBody>
          <a:bodyPr/>
          <a:lstStyle/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400"/>
              <a:t>Titres : </a:t>
            </a:r>
            <a:r>
              <a:rPr lang="fr-FR" sz="2400">
                <a:solidFill>
                  <a:srgbClr val="007FFF"/>
                </a:solidFill>
              </a:rPr>
              <a:t>&lt;h1&gt;</a:t>
            </a:r>
            <a:r>
              <a:rPr lang="fr-FR" sz="2400"/>
              <a:t> Titre niveau 1 </a:t>
            </a:r>
            <a:r>
              <a:rPr lang="fr-FR" sz="2400">
                <a:solidFill>
                  <a:srgbClr val="007FFF"/>
                </a:solidFill>
              </a:rPr>
              <a:t>&lt;/h1&gt;</a:t>
            </a:r>
            <a:r>
              <a:rPr lang="fr-FR" sz="2400"/>
              <a:t> … </a:t>
            </a:r>
            <a:br>
              <a:rPr lang="fr-FR" sz="2400"/>
            </a:br>
            <a:r>
              <a:rPr lang="fr-FR" sz="2400"/>
              <a:t>			</a:t>
            </a:r>
            <a:r>
              <a:rPr lang="fr-FR" sz="2400">
                <a:solidFill>
                  <a:srgbClr val="007FFF"/>
                </a:solidFill>
              </a:rPr>
              <a:t>&lt;h6&gt;</a:t>
            </a:r>
            <a:r>
              <a:rPr lang="fr-FR" sz="2400"/>
              <a:t> Titre de niveau 6 </a:t>
            </a:r>
            <a:r>
              <a:rPr lang="fr-FR" sz="2400">
                <a:solidFill>
                  <a:srgbClr val="007FFF"/>
                </a:solidFill>
              </a:rPr>
              <a:t>&lt;/h6&gt;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400"/>
              <a:t>Paragraphes : </a:t>
            </a:r>
            <a:r>
              <a:rPr lang="fr-FR" sz="2400">
                <a:solidFill>
                  <a:srgbClr val="007FFF"/>
                </a:solidFill>
              </a:rPr>
              <a:t>&lt;p&gt;</a:t>
            </a:r>
            <a:r>
              <a:rPr lang="fr-FR" sz="2400"/>
              <a:t>Utile pour effectuer des sauts lignes</a:t>
            </a:r>
            <a:r>
              <a:rPr lang="fr-FR" sz="2400">
                <a:solidFill>
                  <a:srgbClr val="007FFF"/>
                </a:solidFill>
              </a:rPr>
              <a:t>&lt;/p&gt;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400"/>
              <a:t>Légender une image : </a:t>
            </a:r>
            <a:r>
              <a:rPr lang="fr-FR" sz="2400">
                <a:solidFill>
                  <a:srgbClr val="007FFF"/>
                </a:solidFill>
              </a:rPr>
              <a:t>&lt;figcaption&gt;</a:t>
            </a:r>
            <a:r>
              <a:rPr lang="fr-FR" sz="2400"/>
              <a:t>Légende</a:t>
            </a:r>
            <a:r>
              <a:rPr lang="fr-FR" sz="2400">
                <a:solidFill>
                  <a:srgbClr val="007FFF"/>
                </a:solidFill>
              </a:rPr>
              <a:t>&lt;/figcaption&gt;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400"/>
              <a:t>Délimiteur horizontal : </a:t>
            </a:r>
            <a:r>
              <a:rPr lang="fr-FR" sz="2400">
                <a:solidFill>
                  <a:srgbClr val="007FFF"/>
                </a:solidFill>
              </a:rPr>
              <a:t>&lt;hr /&gt;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400"/>
              <a:t>Faire ressortir du texte : </a:t>
            </a:r>
            <a:r>
              <a:rPr lang="fr-FR" sz="2400">
                <a:solidFill>
                  <a:srgbClr val="007FFF"/>
                </a:solidFill>
              </a:rPr>
              <a:t>&lt;</a:t>
            </a:r>
            <a:r>
              <a:rPr lang="en-US" sz="2400">
                <a:solidFill>
                  <a:srgbClr val="007FFF"/>
                </a:solidFill>
              </a:rPr>
              <a:t>strong</a:t>
            </a:r>
            <a:r>
              <a:rPr lang="fr-FR" sz="2400">
                <a:solidFill>
                  <a:srgbClr val="007FFF"/>
                </a:solidFill>
              </a:rPr>
              <a:t>&gt;</a:t>
            </a:r>
            <a:r>
              <a:rPr lang="fr-FR" sz="2400"/>
              <a:t>Texte en gras</a:t>
            </a:r>
            <a:r>
              <a:rPr lang="fr-FR" sz="2400">
                <a:solidFill>
                  <a:srgbClr val="007FFF"/>
                </a:solidFill>
              </a:rPr>
              <a:t>&lt;/</a:t>
            </a:r>
            <a:r>
              <a:rPr lang="en-US" sz="2400">
                <a:solidFill>
                  <a:srgbClr val="007FFF"/>
                </a:solidFill>
              </a:rPr>
              <a:t>strong</a:t>
            </a:r>
            <a:r>
              <a:rPr lang="fr-FR" sz="2400">
                <a:solidFill>
                  <a:srgbClr val="007FFF"/>
                </a:solidFill>
              </a:rPr>
              <a:t>&gt;</a:t>
            </a:r>
            <a:r>
              <a:rPr lang="fr-FR" sz="2400"/>
              <a:t> … </a:t>
            </a:r>
            <a:r>
              <a:rPr lang="fr-FR" sz="2400">
                <a:solidFill>
                  <a:srgbClr val="007FFF"/>
                </a:solidFill>
              </a:rPr>
              <a:t>&lt;em&gt;</a:t>
            </a:r>
            <a:r>
              <a:rPr lang="fr-FR" sz="2400"/>
              <a:t>en italique</a:t>
            </a:r>
            <a:r>
              <a:rPr lang="fr-FR" sz="2400">
                <a:solidFill>
                  <a:srgbClr val="007FFF"/>
                </a:solidFill>
              </a:rPr>
              <a:t>&lt;/em&gt;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400"/>
              <a:t>Texte en petit : </a:t>
            </a:r>
            <a:r>
              <a:rPr lang="fr-FR" sz="2400">
                <a:solidFill>
                  <a:srgbClr val="007FFF"/>
                </a:solidFill>
              </a:rPr>
              <a:t>&lt;</a:t>
            </a:r>
            <a:r>
              <a:rPr lang="en-US" sz="2400">
                <a:solidFill>
                  <a:srgbClr val="007FFF"/>
                </a:solidFill>
              </a:rPr>
              <a:t>small</a:t>
            </a:r>
            <a:r>
              <a:rPr lang="fr-FR" sz="2400">
                <a:solidFill>
                  <a:srgbClr val="007FFF"/>
                </a:solidFill>
              </a:rPr>
              <a:t>&gt;</a:t>
            </a:r>
            <a:r>
              <a:rPr lang="fr-FR" sz="2400"/>
              <a:t>plus petit</a:t>
            </a:r>
            <a:r>
              <a:rPr lang="fr-FR" sz="2400">
                <a:solidFill>
                  <a:srgbClr val="007FFF"/>
                </a:solidFill>
              </a:rPr>
              <a:t>&lt;/</a:t>
            </a:r>
            <a:r>
              <a:rPr lang="en-US" sz="2400">
                <a:solidFill>
                  <a:srgbClr val="007FFF"/>
                </a:solidFill>
              </a:rPr>
              <a:t>small</a:t>
            </a:r>
            <a:r>
              <a:rPr lang="fr-FR" sz="2400">
                <a:solidFill>
                  <a:srgbClr val="007FFF"/>
                </a:solidFill>
              </a:rPr>
              <a:t>&gt;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400"/>
              <a:t>Faire une courte citation : </a:t>
            </a:r>
            <a:r>
              <a:rPr lang="fr-FR" sz="2400">
                <a:solidFill>
                  <a:srgbClr val="007FFF"/>
                </a:solidFill>
              </a:rPr>
              <a:t>&lt;cite&gt;</a:t>
            </a:r>
            <a:r>
              <a:rPr lang="fr-FR" sz="2400"/>
              <a:t>Citation</a:t>
            </a:r>
            <a:r>
              <a:rPr lang="fr-FR" sz="2400">
                <a:solidFill>
                  <a:srgbClr val="007FFF"/>
                </a:solidFill>
              </a:rPr>
              <a:t>&lt;/cite&gt;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400"/>
              <a:t>Faire une longue citation : </a:t>
            </a:r>
            <a:r>
              <a:rPr lang="fr-FR" sz="2400">
                <a:solidFill>
                  <a:srgbClr val="007FFF"/>
                </a:solidFill>
              </a:rPr>
              <a:t>&lt;blockquote&gt;</a:t>
            </a:r>
            <a:r>
              <a:rPr lang="fr-FR" sz="2400"/>
              <a:t>Citation</a:t>
            </a:r>
            <a:r>
              <a:rPr lang="fr-FR" sz="2400">
                <a:solidFill>
                  <a:srgbClr val="007FFF"/>
                </a:solidFill>
              </a:rPr>
              <a:t>&lt;/blockquote&gt;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400"/>
              <a:t>Retour à la ligne : </a:t>
            </a:r>
            <a:r>
              <a:rPr lang="fr-FR" sz="2400">
                <a:solidFill>
                  <a:srgbClr val="007FFF"/>
                </a:solidFill>
              </a:rPr>
              <a:t>&lt;br /&gt;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B4D232CF-70B7-4EE2-AC68-81E0C87E12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359640" y="7128000"/>
            <a:ext cx="353880" cy="3826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defPPr>
              <a:defRPr lang="fr-FR"/>
            </a:defPPr>
            <a:lvl1pPr marL="0" marR="0" lvl="0" indent="0" algn="r" defTabSz="914400" rtl="0" eaLnBrk="1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kern="1200" baseline="0"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C4F09FF-EBE5-4283-BFFD-C577F13A90CB}" type="slidenum">
              <a:rPr lang="fr-FR" smtClean="0"/>
              <a:pPr/>
              <a:t>27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E7E06A-5F03-4B23-A0FD-21AC7E831D9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Lignes et blocs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A9BE008-FB6B-49ED-9E00-5438D17C598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Certaines balises vont avoir un comportement </a:t>
            </a:r>
            <a:r>
              <a:rPr lang="en-US" i="1"/>
              <a:t>inline</a:t>
            </a:r>
            <a:r>
              <a:rPr lang="fr-FR" i="1"/>
              <a:t> (</a:t>
            </a:r>
            <a:r>
              <a:rPr lang="fr-FR"/>
              <a:t>ex : </a:t>
            </a:r>
            <a:r>
              <a:rPr lang="fr-FR">
                <a:solidFill>
                  <a:srgbClr val="007FFF"/>
                </a:solidFill>
              </a:rPr>
              <a:t>img</a:t>
            </a:r>
            <a:r>
              <a:rPr lang="fr-FR"/>
              <a:t>, </a:t>
            </a:r>
            <a:r>
              <a:rPr lang="fr-FR">
                <a:solidFill>
                  <a:srgbClr val="007FFF"/>
                </a:solidFill>
              </a:rPr>
              <a:t>a</a:t>
            </a:r>
            <a:r>
              <a:rPr lang="fr-FR"/>
              <a:t>, </a:t>
            </a:r>
            <a:r>
              <a:rPr lang="en-US">
                <a:solidFill>
                  <a:srgbClr val="007FFF"/>
                </a:solidFill>
              </a:rPr>
              <a:t>strong</a:t>
            </a:r>
            <a:r>
              <a:rPr lang="fr-FR"/>
              <a:t>, </a:t>
            </a:r>
            <a:r>
              <a:rPr lang="fr-FR">
                <a:solidFill>
                  <a:srgbClr val="007FFF"/>
                </a:solidFill>
              </a:rPr>
              <a:t>em</a:t>
            </a:r>
            <a:r>
              <a:rPr lang="fr-FR"/>
              <a:t>)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D’autres vont avoir un comportement de type </a:t>
            </a:r>
            <a:r>
              <a:rPr lang="en-US" i="1"/>
              <a:t>block</a:t>
            </a:r>
            <a:r>
              <a:rPr lang="fr-FR" i="1"/>
              <a:t> </a:t>
            </a:r>
            <a:r>
              <a:rPr lang="fr-FR"/>
              <a:t>(</a:t>
            </a:r>
            <a:r>
              <a:rPr lang="fr-FR">
                <a:solidFill>
                  <a:srgbClr val="007FFF"/>
                </a:solidFill>
              </a:rPr>
              <a:t>h1</a:t>
            </a:r>
            <a:r>
              <a:rPr lang="fr-FR"/>
              <a:t>, </a:t>
            </a:r>
            <a:r>
              <a:rPr lang="fr-FR">
                <a:solidFill>
                  <a:srgbClr val="007FFF"/>
                </a:solidFill>
              </a:rPr>
              <a:t>p</a:t>
            </a:r>
            <a:r>
              <a:rPr lang="fr-FR"/>
              <a:t>, </a:t>
            </a:r>
            <a:r>
              <a:rPr lang="en-US">
                <a:solidFill>
                  <a:srgbClr val="007FFF"/>
                </a:solidFill>
              </a:rPr>
              <a:t>form</a:t>
            </a:r>
            <a:r>
              <a:rPr lang="fr-FR"/>
              <a:t>)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endParaRPr lang="fr-FR" i="1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905C287-162B-4951-910F-1D097536B2C0}"/>
              </a:ext>
            </a:extLst>
          </p:cNvPr>
          <p:cNvSpPr txBox="1"/>
          <p:nvPr/>
        </p:nvSpPr>
        <p:spPr>
          <a:xfrm>
            <a:off x="720000" y="4680000"/>
            <a:ext cx="9000000" cy="104831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Les balises de type </a:t>
            </a:r>
            <a:r>
              <a:rPr lang="en-US" sz="2200" b="0" i="1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block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vont prendre toute la longueur de la page.</a:t>
            </a:r>
          </a:p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Les balises de type </a:t>
            </a:r>
            <a:r>
              <a:rPr lang="en-US" sz="2200" b="0" i="1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inline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vont prendre la place de leur contenu.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FBF9C88C-3E41-4B78-8B60-EDCA0241DE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359640" y="7128000"/>
            <a:ext cx="353880" cy="3826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defPPr>
              <a:defRPr lang="fr-FR"/>
            </a:defPPr>
            <a:lvl1pPr marL="0" marR="0" lvl="0" indent="0" algn="r" defTabSz="914400" rtl="0" eaLnBrk="1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kern="1200" baseline="0"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C4F09FF-EBE5-4283-BFFD-C577F13A90CB}" type="slidenum">
              <a:rPr lang="fr-FR" smtClean="0"/>
              <a:pPr/>
              <a:t>28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8432E3C-66F7-4576-B8DA-36C6E7B00FE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Les liens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0758931-F7E5-49EE-A949-37A83B1C3D7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80000" y="1620000"/>
            <a:ext cx="9720000" cy="5187240"/>
          </a:xfrm>
        </p:spPr>
        <p:txBody>
          <a:bodyPr/>
          <a:lstStyle/>
          <a:p>
            <a:pPr lvl="0"/>
            <a:r>
              <a:rPr lang="fr-FR" sz="2200" b="1"/>
              <a:t>Un lien = texte cliquable qui ouvre une nouvelle page web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FR" sz="2200">
                <a:solidFill>
                  <a:srgbClr val="007FFF"/>
                </a:solidFill>
                <a:latin typeface="Arial" pitchFamily="18"/>
                <a:ea typeface="MS Gothic" pitchFamily="2"/>
              </a:rPr>
              <a:t>&lt;a</a:t>
            </a:r>
            <a:r>
              <a:rPr lang="fr-FR" sz="2200">
                <a:solidFill>
                  <a:srgbClr val="000000"/>
                </a:solidFill>
                <a:latin typeface="Arial" pitchFamily="18"/>
                <a:ea typeface="MS Gothic" pitchFamily="2"/>
              </a:rPr>
              <a:t> </a:t>
            </a:r>
            <a:r>
              <a:rPr lang="fr-FR" sz="2200">
                <a:solidFill>
                  <a:srgbClr val="800000"/>
                </a:solidFill>
                <a:latin typeface="Arial" pitchFamily="18"/>
                <a:ea typeface="MS Gothic" pitchFamily="2"/>
              </a:rPr>
              <a:t>href</a:t>
            </a:r>
            <a:r>
              <a:rPr lang="fr-FR" sz="2200">
                <a:solidFill>
                  <a:srgbClr val="000000"/>
                </a:solidFill>
                <a:latin typeface="Arial" pitchFamily="18"/>
                <a:ea typeface="MS Gothic" pitchFamily="2"/>
              </a:rPr>
              <a:t>= </a:t>
            </a:r>
            <a:r>
              <a:rPr lang="en-GB" sz="1500">
                <a:solidFill>
                  <a:srgbClr val="7F00FF"/>
                </a:solidFill>
                <a:latin typeface="Verdana" pitchFamily="34"/>
                <a:ea typeface="MS Gothic" pitchFamily="2"/>
              </a:rPr>
              <a:t>"</a:t>
            </a:r>
            <a:r>
              <a:rPr lang="fr-FR" sz="2200">
                <a:solidFill>
                  <a:srgbClr val="7F00FF"/>
                </a:solidFill>
                <a:latin typeface="Arial" pitchFamily="18"/>
                <a:ea typeface="MS Gothic" pitchFamily="2"/>
              </a:rPr>
              <a:t> adresse/du/lien.html </a:t>
            </a:r>
            <a:r>
              <a:rPr lang="en-GB" sz="1500">
                <a:solidFill>
                  <a:srgbClr val="7F00FF"/>
                </a:solidFill>
                <a:latin typeface="Verdana" pitchFamily="34"/>
                <a:ea typeface="MS Gothic" pitchFamily="2"/>
              </a:rPr>
              <a:t>"</a:t>
            </a:r>
            <a:r>
              <a:rPr lang="fr-FR" sz="2200">
                <a:solidFill>
                  <a:srgbClr val="007FFF"/>
                </a:solidFill>
                <a:latin typeface="Arial" pitchFamily="18"/>
                <a:ea typeface="MS Gothic" pitchFamily="2"/>
              </a:rPr>
              <a:t>&gt;</a:t>
            </a:r>
            <a:r>
              <a:rPr lang="fr-FR" sz="2200">
                <a:solidFill>
                  <a:srgbClr val="000000"/>
                </a:solidFill>
                <a:latin typeface="Arial" pitchFamily="18"/>
                <a:ea typeface="MS Gothic" pitchFamily="2"/>
              </a:rPr>
              <a:t>Cliquez moi</a:t>
            </a:r>
            <a:r>
              <a:rPr lang="fr-FR" sz="2200">
                <a:solidFill>
                  <a:srgbClr val="007FFF"/>
                </a:solidFill>
                <a:latin typeface="Arial" pitchFamily="18"/>
                <a:ea typeface="MS Gothic" pitchFamily="2"/>
              </a:rPr>
              <a:t>&lt;/a&gt;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200"/>
              <a:t>Un lien peut être de différents types :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FR" sz="2200">
                <a:solidFill>
                  <a:srgbClr val="000000"/>
                </a:solidFill>
                <a:latin typeface="Arial" pitchFamily="18"/>
                <a:ea typeface="MS Gothic" pitchFamily="2"/>
              </a:rPr>
              <a:t>Vers un fichier du même dossier </a:t>
            </a:r>
            <a:br>
              <a:rPr lang="fr-FR" sz="2200">
                <a:solidFill>
                  <a:srgbClr val="000000"/>
                </a:solidFill>
                <a:latin typeface="Arial" pitchFamily="18"/>
                <a:ea typeface="MS Gothic" pitchFamily="2"/>
              </a:rPr>
            </a:br>
            <a:r>
              <a:rPr lang="fr-FR" sz="2200">
                <a:solidFill>
                  <a:srgbClr val="000000"/>
                </a:solidFill>
                <a:latin typeface="Arial" pitchFamily="18"/>
                <a:ea typeface="MS Gothic" pitchFamily="2"/>
              </a:rPr>
              <a:t>		(ex : page-2.html)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FR" sz="2200">
                <a:solidFill>
                  <a:srgbClr val="000000"/>
                </a:solidFill>
                <a:latin typeface="Arial" pitchFamily="18"/>
                <a:ea typeface="MS Gothic" pitchFamily="2"/>
              </a:rPr>
              <a:t>Relatif par rapport au fichier le contenant </a:t>
            </a:r>
            <a:br>
              <a:rPr lang="fr-FR" sz="2200">
                <a:solidFill>
                  <a:srgbClr val="000000"/>
                </a:solidFill>
                <a:latin typeface="Arial" pitchFamily="18"/>
                <a:ea typeface="MS Gothic" pitchFamily="2"/>
              </a:rPr>
            </a:br>
            <a:r>
              <a:rPr lang="fr-FR" sz="2200">
                <a:solidFill>
                  <a:srgbClr val="000000"/>
                </a:solidFill>
                <a:latin typeface="Arial" pitchFamily="18"/>
                <a:ea typeface="MS Gothic" pitchFamily="2"/>
              </a:rPr>
              <a:t>		(ex : ../dossier/page-2.html)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FR" sz="2200">
                <a:solidFill>
                  <a:srgbClr val="000000"/>
                </a:solidFill>
                <a:latin typeface="Arial" pitchFamily="18"/>
                <a:ea typeface="MS Gothic" pitchFamily="2"/>
              </a:rPr>
              <a:t>Absolu par rapport au serveur </a:t>
            </a:r>
            <a:br>
              <a:rPr lang="fr-FR" sz="2200">
                <a:solidFill>
                  <a:srgbClr val="000000"/>
                </a:solidFill>
                <a:latin typeface="Arial" pitchFamily="18"/>
                <a:ea typeface="MS Gothic" pitchFamily="2"/>
              </a:rPr>
            </a:br>
            <a:r>
              <a:rPr lang="fr-FR" sz="2200">
                <a:solidFill>
                  <a:srgbClr val="000000"/>
                </a:solidFill>
                <a:latin typeface="Arial" pitchFamily="18"/>
                <a:ea typeface="MS Gothic" pitchFamily="2"/>
              </a:rPr>
              <a:t>		(ex : dossier-racine/dossier/page-2.html)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FR" sz="2200">
                <a:solidFill>
                  <a:srgbClr val="000000"/>
                </a:solidFill>
                <a:latin typeface="Arial" pitchFamily="18"/>
                <a:ea typeface="MS Gothic" pitchFamily="2"/>
              </a:rPr>
              <a:t>Une adresse externe </a:t>
            </a:r>
            <a:br>
              <a:rPr lang="fr-FR" sz="2200">
                <a:solidFill>
                  <a:srgbClr val="000000"/>
                </a:solidFill>
                <a:latin typeface="Arial" pitchFamily="18"/>
                <a:ea typeface="MS Gothic" pitchFamily="2"/>
              </a:rPr>
            </a:br>
            <a:r>
              <a:rPr lang="fr-FR" sz="2200">
                <a:solidFill>
                  <a:srgbClr val="000000"/>
                </a:solidFill>
                <a:latin typeface="Arial" pitchFamily="18"/>
                <a:ea typeface="MS Gothic" pitchFamily="2"/>
              </a:rPr>
              <a:t>		(ex : </a:t>
            </a:r>
            <a:r>
              <a:rPr lang="fr-FR" sz="2200">
                <a:solidFill>
                  <a:srgbClr val="000000"/>
                </a:solidFill>
                <a:latin typeface="Arial" pitchFamily="18"/>
                <a:ea typeface="MS Gothic" pitchFamily="2"/>
                <a:hlinkClick r:id="rId3"/>
              </a:rPr>
              <a:t>http://www.html.com</a:t>
            </a:r>
            <a:r>
              <a:rPr lang="fr-FR" sz="2200">
                <a:solidFill>
                  <a:srgbClr val="000000"/>
                </a:solidFill>
                <a:latin typeface="Arial" pitchFamily="18"/>
                <a:ea typeface="MS Gothic" pitchFamily="2"/>
              </a:rPr>
              <a:t>)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FR" sz="2200">
                <a:solidFill>
                  <a:srgbClr val="000000"/>
                </a:solidFill>
                <a:latin typeface="Arial" pitchFamily="18"/>
                <a:ea typeface="MS Gothic" pitchFamily="2"/>
              </a:rPr>
              <a:t>Un endroit précis situé sur la même page </a:t>
            </a:r>
            <a:br>
              <a:rPr lang="fr-FR" sz="2200">
                <a:solidFill>
                  <a:srgbClr val="000000"/>
                </a:solidFill>
                <a:latin typeface="Arial" pitchFamily="18"/>
                <a:ea typeface="MS Gothic" pitchFamily="2"/>
              </a:rPr>
            </a:br>
            <a:r>
              <a:rPr lang="fr-FR" sz="2200">
                <a:solidFill>
                  <a:srgbClr val="000000"/>
                </a:solidFill>
                <a:latin typeface="Arial" pitchFamily="18"/>
                <a:ea typeface="MS Gothic" pitchFamily="2"/>
              </a:rPr>
              <a:t>		(ex : #mon-ancre)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1AE167B9-52E8-4A64-B0DF-1C2D697A5A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359640" y="7128000"/>
            <a:ext cx="353880" cy="3826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defPPr>
              <a:defRPr lang="fr-FR"/>
            </a:defPPr>
            <a:lvl1pPr marL="0" marR="0" lvl="0" indent="0" algn="r" defTabSz="914400" rtl="0" eaLnBrk="1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kern="1200" baseline="0"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C4F09FF-EBE5-4283-BFFD-C577F13A90CB}" type="slidenum">
              <a:rPr lang="fr-FR" smtClean="0"/>
              <a:pPr/>
              <a:t>29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8B1E47D-F407-4CED-8404-7EA29D9BDAD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Les images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A18552E-807E-427F-BFFB-0A8E3F13041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80000" y="1620000"/>
            <a:ext cx="9720000" cy="5297039"/>
          </a:xfrm>
        </p:spPr>
        <p:txBody>
          <a:bodyPr/>
          <a:lstStyle/>
          <a:p>
            <a:pPr marL="0" lvl="0" algn="ctr"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400" b="1"/>
              <a:t>La balise </a:t>
            </a:r>
            <a:r>
              <a:rPr lang="fr-FR" sz="2400" b="1">
                <a:solidFill>
                  <a:srgbClr val="007FFF"/>
                </a:solidFill>
              </a:rPr>
              <a:t>&lt;img /&gt;</a:t>
            </a:r>
            <a:r>
              <a:rPr lang="fr-FR" sz="2400" b="1"/>
              <a:t> permet d’afficher des images dans notre page</a:t>
            </a:r>
          </a:p>
          <a:p>
            <a:pPr lvl="0"/>
            <a:r>
              <a:rPr lang="fr-FR" sz="1800">
                <a:solidFill>
                  <a:srgbClr val="007FFF"/>
                </a:solidFill>
              </a:rPr>
              <a:t>&lt;img</a:t>
            </a:r>
            <a:r>
              <a:rPr lang="fr-FR" sz="1800"/>
              <a:t> </a:t>
            </a:r>
            <a:r>
              <a:rPr lang="fr-FR" sz="1800">
                <a:solidFill>
                  <a:srgbClr val="800000"/>
                </a:solidFill>
              </a:rPr>
              <a:t>src</a:t>
            </a:r>
            <a:r>
              <a:rPr lang="fr-FR" sz="1800"/>
              <a:t>=</a:t>
            </a:r>
            <a:r>
              <a:rPr lang="fr-FR" sz="1800">
                <a:solidFill>
                  <a:srgbClr val="7F00FF"/>
                </a:solidFill>
              </a:rPr>
              <a:t>"adresse/de/l/image.html"</a:t>
            </a:r>
            <a:r>
              <a:rPr lang="fr-FR" sz="1800"/>
              <a:t> </a:t>
            </a:r>
            <a:r>
              <a:rPr lang="fr-FR" sz="1800">
                <a:solidFill>
                  <a:srgbClr val="800000"/>
                </a:solidFill>
              </a:rPr>
              <a:t>alt</a:t>
            </a:r>
            <a:r>
              <a:rPr lang="fr-FR" sz="1800"/>
              <a:t>=</a:t>
            </a:r>
            <a:r>
              <a:rPr lang="fr-FR" sz="1800">
                <a:solidFill>
                  <a:srgbClr val="7F00FF"/>
                </a:solidFill>
              </a:rPr>
              <a:t>"Mon image"</a:t>
            </a:r>
            <a:r>
              <a:rPr lang="fr-FR" sz="1800"/>
              <a:t> </a:t>
            </a:r>
            <a:r>
              <a:rPr lang="en-US" sz="1800">
                <a:solidFill>
                  <a:srgbClr val="800000"/>
                </a:solidFill>
              </a:rPr>
              <a:t>height</a:t>
            </a:r>
            <a:r>
              <a:rPr lang="fr-FR" sz="1800"/>
              <a:t>=</a:t>
            </a:r>
            <a:r>
              <a:rPr lang="fr-FR" sz="1800">
                <a:solidFill>
                  <a:srgbClr val="7F00FF"/>
                </a:solidFill>
              </a:rPr>
              <a:t>"100"</a:t>
            </a:r>
            <a:r>
              <a:rPr lang="fr-FR" sz="1800"/>
              <a:t> </a:t>
            </a:r>
            <a:r>
              <a:rPr lang="en-US" sz="1800">
                <a:solidFill>
                  <a:srgbClr val="800000"/>
                </a:solidFill>
              </a:rPr>
              <a:t>width</a:t>
            </a:r>
            <a:r>
              <a:rPr lang="fr-FR" sz="1800"/>
              <a:t>=</a:t>
            </a:r>
            <a:r>
              <a:rPr lang="fr-FR" sz="1800">
                <a:solidFill>
                  <a:srgbClr val="7F00FF"/>
                </a:solidFill>
              </a:rPr>
              <a:t>"100"</a:t>
            </a:r>
            <a:r>
              <a:rPr lang="fr-FR" sz="1800">
                <a:solidFill>
                  <a:srgbClr val="007FFF"/>
                </a:solidFill>
              </a:rPr>
              <a:t>/&gt;</a:t>
            </a:r>
          </a:p>
          <a:p>
            <a:pPr lvl="0"/>
            <a:endParaRPr lang="fr-FR" sz="1800"/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200"/>
              <a:t>Une image peut être de différents types :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FR" sz="2200">
                <a:solidFill>
                  <a:srgbClr val="000000"/>
                </a:solidFill>
                <a:latin typeface="Arial" pitchFamily="18"/>
                <a:ea typeface="MS Gothic" pitchFamily="2"/>
              </a:rPr>
              <a:t>Png pour les dessins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FR" sz="2200">
                <a:solidFill>
                  <a:srgbClr val="000000"/>
                </a:solidFill>
                <a:latin typeface="Arial" pitchFamily="18"/>
                <a:ea typeface="MS Gothic" pitchFamily="2"/>
              </a:rPr>
              <a:t>Jpg pour les photos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200"/>
              <a:t>Une balise image prend plusieurs attributs :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FR" sz="2200">
                <a:solidFill>
                  <a:srgbClr val="800000"/>
                </a:solidFill>
                <a:latin typeface="Arial" pitchFamily="18"/>
                <a:ea typeface="MS Gothic" pitchFamily="2"/>
              </a:rPr>
              <a:t>src</a:t>
            </a:r>
            <a:r>
              <a:rPr lang="fr-FR" sz="2200">
                <a:solidFill>
                  <a:srgbClr val="000000"/>
                </a:solidFill>
                <a:latin typeface="Arial" pitchFamily="18"/>
                <a:ea typeface="MS Gothic" pitchFamily="2"/>
              </a:rPr>
              <a:t> = source de l’image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FR" sz="2200">
                <a:solidFill>
                  <a:srgbClr val="800000"/>
                </a:solidFill>
                <a:latin typeface="Arial" pitchFamily="18"/>
                <a:ea typeface="MS Gothic" pitchFamily="2"/>
              </a:rPr>
              <a:t>alt </a:t>
            </a:r>
            <a:r>
              <a:rPr lang="fr-FR" sz="2200">
                <a:solidFill>
                  <a:srgbClr val="000000"/>
                </a:solidFill>
                <a:latin typeface="Arial" pitchFamily="18"/>
                <a:ea typeface="MS Gothic" pitchFamily="2"/>
              </a:rPr>
              <a:t>= texte alternatif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en-US" sz="2200">
                <a:solidFill>
                  <a:srgbClr val="800000"/>
                </a:solidFill>
                <a:latin typeface="Arial" pitchFamily="18"/>
                <a:ea typeface="MS Gothic" pitchFamily="2"/>
              </a:rPr>
              <a:t>height</a:t>
            </a:r>
            <a:r>
              <a:rPr lang="fr-FR" sz="2200">
                <a:solidFill>
                  <a:srgbClr val="000000"/>
                </a:solidFill>
                <a:latin typeface="Arial" pitchFamily="18"/>
                <a:ea typeface="MS Gothic" pitchFamily="2"/>
              </a:rPr>
              <a:t> et </a:t>
            </a:r>
            <a:r>
              <a:rPr lang="en-US" sz="2200">
                <a:solidFill>
                  <a:srgbClr val="800000"/>
                </a:solidFill>
                <a:latin typeface="Arial" pitchFamily="18"/>
                <a:ea typeface="MS Gothic" pitchFamily="2"/>
              </a:rPr>
              <a:t>width</a:t>
            </a:r>
            <a:r>
              <a:rPr lang="fr-FR" sz="2200">
                <a:solidFill>
                  <a:srgbClr val="000000"/>
                </a:solidFill>
                <a:latin typeface="Arial" pitchFamily="18"/>
                <a:ea typeface="MS Gothic" pitchFamily="2"/>
              </a:rPr>
              <a:t> = hauteur et largeur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en-US" sz="2200">
                <a:solidFill>
                  <a:srgbClr val="800000"/>
                </a:solidFill>
                <a:latin typeface="Arial" pitchFamily="18"/>
                <a:ea typeface="MS Gothic" pitchFamily="2"/>
              </a:rPr>
              <a:t>title</a:t>
            </a:r>
            <a:r>
              <a:rPr lang="fr-FR" sz="2200">
                <a:solidFill>
                  <a:srgbClr val="000000"/>
                </a:solidFill>
                <a:latin typeface="Arial" pitchFamily="18"/>
                <a:ea typeface="MS Gothic" pitchFamily="2"/>
              </a:rPr>
              <a:t> = affiche un texte dans une infobulle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ED173F8-410C-46BB-A539-3F6CE35D5BA6}"/>
              </a:ext>
            </a:extLst>
          </p:cNvPr>
          <p:cNvSpPr txBox="1"/>
          <p:nvPr/>
        </p:nvSpPr>
        <p:spPr>
          <a:xfrm>
            <a:off x="9359999" y="7128004"/>
            <a:ext cx="359999" cy="3884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D44A883-9654-4ED9-B8CB-3AF66EC4F699}" type="slidenum">
              <a:t>3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 Unicode MS" pitchFamily="2"/>
              <a:cs typeface="Tahoma" pitchFamily="2"/>
            </a:endParaRPr>
          </a:p>
        </p:txBody>
      </p:sp>
      <p:sp>
        <p:nvSpPr>
          <p:cNvPr id="3" name="Espace réservé du texte 1">
            <a:extLst>
              <a:ext uri="{FF2B5EF4-FFF2-40B4-BE49-F238E27FC236}">
                <a16:creationId xmlns:a16="http://schemas.microsoft.com/office/drawing/2014/main" id="{028772A7-17D2-4EB4-B84A-3C718EBCCCD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59999" y="1799996"/>
            <a:ext cx="9359999" cy="4905600"/>
          </a:xfrm>
        </p:spPr>
        <p:txBody>
          <a:bodyPr anchor="ctr"/>
          <a:lstStyle/>
          <a:p>
            <a:pPr marL="457200" lvl="1" indent="-457200"/>
            <a:r>
              <a:rPr lang="fr-FR" sz="2800"/>
              <a:t>Introduction</a:t>
            </a:r>
          </a:p>
          <a:p>
            <a:pPr marL="457200" lvl="1" indent="-457200"/>
            <a:r>
              <a:rPr lang="fr-FR" sz="2800"/>
              <a:t>Découvrir HTML5</a:t>
            </a:r>
          </a:p>
          <a:p>
            <a:pPr marL="457200" lvl="1" indent="-457200"/>
            <a:r>
              <a:rPr lang="fr-FR" sz="2800"/>
              <a:t>Créer des sites web avec HTML5</a:t>
            </a:r>
          </a:p>
          <a:p>
            <a:pPr marL="457200" lvl="1" indent="-457200"/>
            <a:r>
              <a:rPr lang="fr-FR" sz="2800"/>
              <a:t>Utiliser le CSS3</a:t>
            </a:r>
          </a:p>
          <a:p>
            <a:pPr marL="457200" lvl="1" indent="-457200"/>
            <a:r>
              <a:rPr lang="fr-FR" sz="2800"/>
              <a:t>Découvrir le JavaScript</a:t>
            </a:r>
          </a:p>
          <a:p>
            <a:pPr marL="457200" lvl="1" indent="-457200"/>
            <a:r>
              <a:rPr lang="fr-FR" sz="2800"/>
              <a:t>Comprendre le Responsiv Web Design</a:t>
            </a:r>
          </a:p>
          <a:p>
            <a:pPr marL="457200" lvl="1" indent="-457200"/>
            <a:r>
              <a:rPr lang="fr-FR" sz="2800"/>
              <a:t>Utiliser Bootstrap</a:t>
            </a:r>
          </a:p>
        </p:txBody>
      </p:sp>
      <p:sp>
        <p:nvSpPr>
          <p:cNvPr id="4" name="Forme libre 2">
            <a:extLst>
              <a:ext uri="{FF2B5EF4-FFF2-40B4-BE49-F238E27FC236}">
                <a16:creationId xmlns:a16="http://schemas.microsoft.com/office/drawing/2014/main" id="{D8398056-789A-4E51-BAA0-549C0F41ED33}"/>
              </a:ext>
            </a:extLst>
          </p:cNvPr>
          <p:cNvSpPr/>
          <p:nvPr/>
        </p:nvSpPr>
        <p:spPr>
          <a:xfrm>
            <a:off x="-111236" y="310676"/>
            <a:ext cx="10119957" cy="90936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120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  <a:ea typeface="MS Gothic" pitchFamily="2"/>
                <a:cs typeface="Tahoma" pitchFamily="2"/>
              </a:rPr>
              <a:t>Plan de l'intervention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7023C53-DE49-416E-931A-F4F7E76210E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182880" y="6048179"/>
            <a:ext cx="537118" cy="973077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C8EFC318-CD7F-41EE-A1BE-0FEB2CF4FE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359640" y="7128000"/>
            <a:ext cx="353880" cy="3826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defPPr>
              <a:defRPr lang="fr-FR"/>
            </a:defPPr>
            <a:lvl1pPr marL="0" marR="0" lvl="0" indent="0" algn="r" defTabSz="914400" rtl="0" eaLnBrk="1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kern="1200" baseline="0"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C4F09FF-EBE5-4283-BFFD-C577F13A90CB}" type="slidenum">
              <a:rPr lang="fr-FR" smtClean="0"/>
              <a:pPr/>
              <a:t>30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E7EF698-D611-4854-A878-30E36BB6149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Balises imbriquées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E1C0E6-8901-45A3-A9CF-6680679A925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6480" y="1620000"/>
            <a:ext cx="9353519" cy="5066640"/>
          </a:xfrm>
        </p:spPr>
        <p:txBody>
          <a:bodyPr/>
          <a:lstStyle/>
          <a:p>
            <a:pPr lvl="0"/>
            <a:r>
              <a:rPr lang="fr-FR" sz="2200" b="1"/>
              <a:t>En HTML les balises peuvent (et sont souvent) imbriquées</a:t>
            </a:r>
          </a:p>
          <a:p>
            <a:pPr lvl="0"/>
            <a:r>
              <a:rPr lang="fr-FR" sz="2200"/>
              <a:t>Par exemple je peux écrire :</a:t>
            </a:r>
          </a:p>
          <a:p>
            <a:pPr lvl="0"/>
            <a:r>
              <a:rPr lang="fr-FR" sz="2200">
                <a:solidFill>
                  <a:srgbClr val="007FFF"/>
                </a:solidFill>
              </a:rPr>
              <a:t>&lt;p&gt;</a:t>
            </a:r>
            <a:r>
              <a:rPr lang="fr-FR" sz="2200"/>
              <a:t>Ceci est mon texte </a:t>
            </a:r>
            <a:r>
              <a:rPr lang="fr-FR" sz="2200">
                <a:solidFill>
                  <a:srgbClr val="007FFF"/>
                </a:solidFill>
              </a:rPr>
              <a:t>&lt;em&gt;</a:t>
            </a:r>
            <a:r>
              <a:rPr lang="fr-FR" sz="2200"/>
              <a:t>en italique</a:t>
            </a:r>
            <a:r>
              <a:rPr lang="fr-FR" sz="2200">
                <a:solidFill>
                  <a:srgbClr val="007FFF"/>
                </a:solidFill>
              </a:rPr>
              <a:t>&lt;/em&gt;</a:t>
            </a:r>
            <a:r>
              <a:rPr lang="fr-FR" sz="2200"/>
              <a:t> et mon texte </a:t>
            </a:r>
            <a:r>
              <a:rPr lang="fr-FR" sz="2200">
                <a:solidFill>
                  <a:srgbClr val="007FFF"/>
                </a:solidFill>
              </a:rPr>
              <a:t>&lt;</a:t>
            </a:r>
            <a:r>
              <a:rPr lang="en-US" sz="2200">
                <a:solidFill>
                  <a:srgbClr val="007FFF"/>
                </a:solidFill>
              </a:rPr>
              <a:t>strong</a:t>
            </a:r>
            <a:r>
              <a:rPr lang="fr-FR" sz="2200">
                <a:solidFill>
                  <a:srgbClr val="007FFF"/>
                </a:solidFill>
              </a:rPr>
              <a:t>&gt;</a:t>
            </a:r>
            <a:r>
              <a:rPr lang="fr-FR" sz="2200"/>
              <a:t>en gras</a:t>
            </a:r>
            <a:r>
              <a:rPr lang="fr-FR" sz="2200">
                <a:solidFill>
                  <a:srgbClr val="007FFF"/>
                </a:solidFill>
              </a:rPr>
              <a:t>&lt;/</a:t>
            </a:r>
            <a:r>
              <a:rPr lang="en-ZA" sz="2200">
                <a:solidFill>
                  <a:srgbClr val="007FFF"/>
                </a:solidFill>
              </a:rPr>
              <a:t>strong</a:t>
            </a:r>
            <a:r>
              <a:rPr lang="fr-FR" sz="2200">
                <a:solidFill>
                  <a:srgbClr val="007FFF"/>
                </a:solidFill>
              </a:rPr>
              <a:t>&gt;&lt;/p&gt;</a:t>
            </a:r>
          </a:p>
          <a:p>
            <a:pPr lvl="0"/>
            <a:endParaRPr lang="fr-FR" sz="2200"/>
          </a:p>
          <a:p>
            <a:pPr lvl="0"/>
            <a:r>
              <a:rPr lang="fr-FR" sz="2200"/>
              <a:t>Il faut alors faire bien attention à respecter l’ordre de fermeture des balises (penser aux poupées russes). Ici tout ce qui est entre </a:t>
            </a:r>
            <a:r>
              <a:rPr lang="fr-FR" sz="2200">
                <a:solidFill>
                  <a:srgbClr val="007FFF"/>
                </a:solidFill>
              </a:rPr>
              <a:t>&lt;p&gt;</a:t>
            </a:r>
            <a:r>
              <a:rPr lang="fr-FR" sz="2200"/>
              <a:t> et </a:t>
            </a:r>
            <a:r>
              <a:rPr lang="fr-FR" sz="2200">
                <a:solidFill>
                  <a:srgbClr val="007FFF"/>
                </a:solidFill>
              </a:rPr>
              <a:t>&lt;/p&gt;</a:t>
            </a:r>
            <a:r>
              <a:rPr lang="fr-FR" sz="2200"/>
              <a:t> est un paragraphe.</a:t>
            </a:r>
          </a:p>
          <a:p>
            <a:pPr lvl="0"/>
            <a:endParaRPr lang="fr-FR" sz="2200"/>
          </a:p>
          <a:p>
            <a:pPr lvl="0"/>
            <a:r>
              <a:rPr lang="fr-FR" sz="2200"/>
              <a:t>Un autre exemple serait :</a:t>
            </a:r>
          </a:p>
          <a:p>
            <a:pPr lvl="0"/>
            <a:r>
              <a:rPr lang="fr-FR" sz="2200">
                <a:solidFill>
                  <a:srgbClr val="007FFF"/>
                </a:solidFill>
              </a:rPr>
              <a:t>&lt;a</a:t>
            </a:r>
            <a:r>
              <a:rPr lang="fr-FR" sz="2200"/>
              <a:t> </a:t>
            </a:r>
            <a:r>
              <a:rPr lang="fr-FR" sz="2200">
                <a:solidFill>
                  <a:srgbClr val="800000"/>
                </a:solidFill>
              </a:rPr>
              <a:t>href</a:t>
            </a:r>
            <a:r>
              <a:rPr lang="fr-FR" sz="2200"/>
              <a:t>=</a:t>
            </a:r>
            <a:r>
              <a:rPr lang="fr-FR" sz="2200">
                <a:solidFill>
                  <a:srgbClr val="7F00FF"/>
                </a:solidFill>
              </a:rPr>
              <a:t> "</a:t>
            </a:r>
            <a:r>
              <a:rPr lang="fr-FR" sz="2200">
                <a:solidFill>
                  <a:srgbClr val="7F00FF"/>
                </a:solidFill>
                <a:hlinkClick r:id="rId3"/>
              </a:rPr>
              <a:t>http://www.dawan.fr</a:t>
            </a:r>
            <a:r>
              <a:rPr lang="fr-FR" sz="2200">
                <a:solidFill>
                  <a:srgbClr val="7F00FF"/>
                </a:solidFill>
              </a:rPr>
              <a:t>" </a:t>
            </a:r>
            <a:r>
              <a:rPr lang="fr-FR" sz="2200">
                <a:solidFill>
                  <a:srgbClr val="007FFF"/>
                </a:solidFill>
              </a:rPr>
              <a:t>&gt;&lt;img</a:t>
            </a:r>
            <a:r>
              <a:rPr lang="fr-FR" sz="2200"/>
              <a:t> </a:t>
            </a:r>
            <a:r>
              <a:rPr lang="fr-FR" sz="2200">
                <a:solidFill>
                  <a:srgbClr val="800000"/>
                </a:solidFill>
              </a:rPr>
              <a:t>src</a:t>
            </a:r>
            <a:r>
              <a:rPr lang="fr-FR" sz="2200"/>
              <a:t>= </a:t>
            </a:r>
            <a:r>
              <a:rPr lang="fr-FR" sz="2200">
                <a:solidFill>
                  <a:srgbClr val="7F00FF"/>
                </a:solidFill>
              </a:rPr>
              <a:t>"logo.png"</a:t>
            </a:r>
            <a:r>
              <a:rPr lang="fr-FR" sz="2200"/>
              <a:t> </a:t>
            </a:r>
            <a:r>
              <a:rPr lang="fr-FR" sz="2200">
                <a:solidFill>
                  <a:srgbClr val="800000"/>
                </a:solidFill>
              </a:rPr>
              <a:t>alt</a:t>
            </a:r>
            <a:r>
              <a:rPr lang="fr-FR" sz="2200"/>
              <a:t>= </a:t>
            </a:r>
            <a:r>
              <a:rPr lang="fr-FR" sz="2200">
                <a:solidFill>
                  <a:srgbClr val="7F00FF"/>
                </a:solidFill>
              </a:rPr>
              <a:t>"logo dawan"</a:t>
            </a:r>
            <a:r>
              <a:rPr lang="fr-FR" sz="2200"/>
              <a:t> </a:t>
            </a:r>
            <a:r>
              <a:rPr lang="fr-FR" sz="2200">
                <a:solidFill>
                  <a:srgbClr val="007FFF"/>
                </a:solidFill>
              </a:rPr>
              <a:t>/&gt;&lt;/a&gt;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">
            <a:extLst>
              <a:ext uri="{FF2B5EF4-FFF2-40B4-BE49-F238E27FC236}">
                <a16:creationId xmlns:a16="http://schemas.microsoft.com/office/drawing/2014/main" id="{46390591-FA3A-4460-87DA-4AF3AA17E9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359640" y="7128000"/>
            <a:ext cx="353880" cy="3826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defPPr>
              <a:defRPr lang="fr-FR"/>
            </a:defPPr>
            <a:lvl1pPr marL="0" marR="0" lvl="0" indent="0" algn="r" defTabSz="914400" rtl="0" eaLnBrk="1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kern="1200" baseline="0"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C4F09FF-EBE5-4283-BFFD-C577F13A90CB}" type="slidenum">
              <a:rPr lang="fr-FR" smtClean="0"/>
              <a:pPr/>
              <a:t>31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7A002B9-68A5-4AB0-9B17-10F154788C1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Les listes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8C5CB28-5986-4EAD-A008-6FEDBCF0B0D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53519" cy="1440000"/>
          </a:xfrm>
        </p:spPr>
        <p:txBody>
          <a:bodyPr/>
          <a:lstStyle/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FR" sz="2200" b="1">
                <a:solidFill>
                  <a:srgbClr val="000000"/>
                </a:solidFill>
                <a:latin typeface="Arial" pitchFamily="18"/>
                <a:ea typeface="MS Gothic" pitchFamily="2"/>
              </a:rPr>
              <a:t>En HTML il existe </a:t>
            </a:r>
            <a:r>
              <a:rPr lang="fr-FR" sz="2200" b="1" u="sng">
                <a:solidFill>
                  <a:srgbClr val="000000"/>
                </a:solidFill>
                <a:uFill>
                  <a:solidFill>
                    <a:srgbClr val="FF3333"/>
                  </a:solidFill>
                </a:uFill>
                <a:latin typeface="Arial" pitchFamily="18"/>
                <a:ea typeface="MS Gothic" pitchFamily="2"/>
              </a:rPr>
              <a:t>trois types</a:t>
            </a:r>
            <a:r>
              <a:rPr lang="fr-FR" sz="2200" b="1">
                <a:solidFill>
                  <a:srgbClr val="000000"/>
                </a:solidFill>
                <a:latin typeface="Arial" pitchFamily="18"/>
                <a:ea typeface="MS Gothic" pitchFamily="2"/>
              </a:rPr>
              <a:t> de listes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1800"/>
              <a:t>Les listes ordonnées, les listes non ordonnées et les listes de définitions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1800"/>
              <a:t>Suivant le type de liste, les éléments de la liste seront écrit avec différentes balises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C1ACA20-9C4A-43F5-BFC9-35A05E722805}"/>
              </a:ext>
            </a:extLst>
          </p:cNvPr>
          <p:cNvSpPr txBox="1"/>
          <p:nvPr/>
        </p:nvSpPr>
        <p:spPr>
          <a:xfrm>
            <a:off x="180000" y="3060000"/>
            <a:ext cx="2880000" cy="2160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Liste non ordonnée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&lt;ul&gt;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&lt;li&gt;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1er élément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&lt;/li&gt;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&lt;li&gt;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2em élément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&lt;/li&gt;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&lt;li&gt;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3em élément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&lt;/li&gt;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&lt;/ul&gt;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05C750A-6F89-4D8C-971D-4B1015FD7456}"/>
              </a:ext>
            </a:extLst>
          </p:cNvPr>
          <p:cNvSpPr txBox="1"/>
          <p:nvPr/>
        </p:nvSpPr>
        <p:spPr>
          <a:xfrm>
            <a:off x="7020000" y="3060000"/>
            <a:ext cx="2880000" cy="2160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Liste ordonnée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&lt;ol&gt;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&lt;li&gt;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1er élément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&lt;/li&gt;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&lt;li&gt;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2em élément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&lt;/li&gt;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&lt;li&gt;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3em élément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&lt;/li&gt;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&lt;/ol&gt;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DF38EF1-1A1D-456A-861B-3552CE398D58}"/>
              </a:ext>
            </a:extLst>
          </p:cNvPr>
          <p:cNvSpPr txBox="1"/>
          <p:nvPr/>
        </p:nvSpPr>
        <p:spPr>
          <a:xfrm>
            <a:off x="3240000" y="4680000"/>
            <a:ext cx="3600000" cy="2160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Liste de définitions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&lt;dl&gt;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&lt;dt&gt;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1er élément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&lt;/dt&gt;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&lt;dd&gt;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Définition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&lt;/dd&gt;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&lt;dt&gt;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2em élément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&lt;/dt&gt;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&lt;dd&gt;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Définition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&lt;/dd&gt;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&lt;/dl&gt;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AA86A98F-E29C-4EAA-956E-D0DF566466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359640" y="7128000"/>
            <a:ext cx="353880" cy="3826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defPPr>
              <a:defRPr lang="fr-FR"/>
            </a:defPPr>
            <a:lvl1pPr marL="0" marR="0" lvl="0" indent="0" algn="r" defTabSz="914400" rtl="0" eaLnBrk="1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kern="1200" baseline="0"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C4F09FF-EBE5-4283-BFFD-C577F13A90CB}" type="slidenum">
              <a:rPr lang="fr-FR" smtClean="0"/>
              <a:pPr/>
              <a:t>32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94429BC-EA97-46E0-BE1F-F009EAC5279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Les listes imbriquées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67E7D00-4E0B-4B68-9006-26696E099E8E}"/>
              </a:ext>
            </a:extLst>
          </p:cNvPr>
          <p:cNvSpPr txBox="1"/>
          <p:nvPr/>
        </p:nvSpPr>
        <p:spPr>
          <a:xfrm>
            <a:off x="1440000" y="1643760"/>
            <a:ext cx="6660000" cy="50698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Exemple</a:t>
            </a:r>
          </a:p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&lt;h3&gt;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Classement des meilleurs fruits et légumes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&lt;/h3&gt;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1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&lt;ul&gt;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</a:t>
            </a:r>
            <a:r>
              <a:rPr lang="fr-FR" sz="1800" b="1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&lt;li&gt;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Meilleurs fruits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	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&lt;ol&gt;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		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&lt;li&gt;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Abricot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&lt;/li&gt;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		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&lt;li&gt;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Mirabelle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&lt;/li&gt;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		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&lt;li&gt;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Raisin noir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&lt;/li&gt;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	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&lt;/ol&gt;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</a:t>
            </a:r>
            <a:r>
              <a:rPr lang="fr-FR" sz="1800" b="1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&lt;/li&gt;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</a:t>
            </a:r>
            <a:r>
              <a:rPr lang="fr-FR" sz="1800" b="1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&lt;li&gt;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Meilleurs légumes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	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&lt;ol&gt;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		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&lt;li&gt;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Carottes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&lt;/li&gt;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		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&lt;li&gt;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Courge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butternut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&lt;/li&gt;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		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&lt;li&gt;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Poivrons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&lt;/li&gt;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	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&lt;/ol&gt;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</a:t>
            </a:r>
            <a:r>
              <a:rPr lang="fr-FR" sz="1800" b="1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&lt;/li&gt;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1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&lt;/ul&gt;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0D8EA2C4-5E14-412E-A5DD-1F6BB803AA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359640" y="7128000"/>
            <a:ext cx="353880" cy="3826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defPPr>
              <a:defRPr lang="fr-FR"/>
            </a:defPPr>
            <a:lvl1pPr marL="0" marR="0" lvl="0" indent="0" algn="r" defTabSz="914400" rtl="0" eaLnBrk="1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kern="1200" baseline="0"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C4F09FF-EBE5-4283-BFFD-C577F13A90CB}" type="slidenum">
              <a:rPr lang="fr-FR" smtClean="0"/>
              <a:pPr/>
              <a:t>33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3797FEA-4666-4679-A972-2CE161AB50D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Atelier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261ABDC-0B7E-4600-8498-AE8CA7C44BC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510919"/>
            <a:ext cx="9353519" cy="4871880"/>
          </a:xfrm>
        </p:spPr>
        <p:txBody>
          <a:bodyPr/>
          <a:lstStyle/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Rajouter du contenu à ma page web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endParaRPr lang="fr-FR"/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Consigne : utiliser les nouvelles balises de mise en forme HTML pour insérer du contenu dans notre page web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endParaRPr lang="fr-FR"/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Objectif : comprendre le fonctionnement des balises HTML, avoir une ébauche de notre future page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CD944A18-B566-4977-97F7-B6C23761CA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359640" y="7128000"/>
            <a:ext cx="353880" cy="3826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defPPr>
              <a:defRPr lang="fr-FR"/>
            </a:defPPr>
            <a:lvl1pPr marL="0" marR="0" lvl="0" indent="0" algn="r" defTabSz="914400" rtl="0" eaLnBrk="1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kern="1200" baseline="0"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C4F09FF-EBE5-4283-BFFD-C577F13A90CB}" type="slidenum">
              <a:rPr lang="fr-FR" smtClean="0"/>
              <a:pPr/>
              <a:t>34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32633DA-14CC-441D-8A58-34FBE096DD0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Mise en forme HTML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A6F6106-58ED-4BAD-9DF0-95543A03167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2247120"/>
            <a:ext cx="9353519" cy="4412880"/>
          </a:xfrm>
        </p:spPr>
        <p:txBody>
          <a:bodyPr/>
          <a:lstStyle/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Tableaux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Vidéos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Audio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Formulaires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C394E775-12AE-4BA8-A254-1131117091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359640" y="7128000"/>
            <a:ext cx="353880" cy="3826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defPPr>
              <a:defRPr lang="fr-FR"/>
            </a:defPPr>
            <a:lvl1pPr marL="0" marR="0" lvl="0" indent="0" algn="r" defTabSz="914400" rtl="0" eaLnBrk="1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kern="1200" baseline="0"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C4F09FF-EBE5-4283-BFFD-C577F13A90CB}" type="slidenum">
              <a:rPr lang="fr-FR" smtClean="0"/>
              <a:pPr/>
              <a:t>35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25BE985-224F-4FAD-AE74-2975B2F7C05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Les tableaux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8B28E45-F273-4167-B338-CAF2DE66422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44000" y="1440000"/>
            <a:ext cx="9360000" cy="1168920"/>
          </a:xfrm>
        </p:spPr>
        <p:txBody>
          <a:bodyPr/>
          <a:lstStyle/>
          <a:p>
            <a:pPr lvl="0" algn="ctr"/>
            <a:r>
              <a:rPr lang="fr-FR" sz="2200" b="1"/>
              <a:t>Les différents éléments d’un tableau correspondent à différentes balises html</a:t>
            </a:r>
          </a:p>
          <a:p>
            <a:pPr lvl="0"/>
            <a:endParaRPr lang="fr-FR" sz="220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01888EA4-7E1E-40D6-A306-870DEC13F553}"/>
              </a:ext>
            </a:extLst>
          </p:cNvPr>
          <p:cNvGraphicFramePr>
            <a:graphicFrameLocks noGrp="1"/>
          </p:cNvGraphicFramePr>
          <p:nvPr/>
        </p:nvGraphicFramePr>
        <p:xfrm>
          <a:off x="879119" y="2255760"/>
          <a:ext cx="8495640" cy="4640399"/>
        </p:xfrm>
        <a:graphic>
          <a:graphicData uri="http://schemas.openxmlformats.org/drawingml/2006/table">
            <a:tbl>
              <a:tblPr bandRow="1"/>
              <a:tblGrid>
                <a:gridCol w="3501000">
                  <a:extLst>
                    <a:ext uri="{9D8B030D-6E8A-4147-A177-3AD203B41FA5}">
                      <a16:colId xmlns:a16="http://schemas.microsoft.com/office/drawing/2014/main" val="4081376020"/>
                    </a:ext>
                  </a:extLst>
                </a:gridCol>
                <a:gridCol w="4994640">
                  <a:extLst>
                    <a:ext uri="{9D8B030D-6E8A-4147-A177-3AD203B41FA5}">
                      <a16:colId xmlns:a16="http://schemas.microsoft.com/office/drawing/2014/main" val="2604287485"/>
                    </a:ext>
                  </a:extLst>
                </a:gridCol>
              </a:tblGrid>
              <a:tr h="52848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  <a:defRPr lang="fr-FR"/>
                      </a:pPr>
                      <a:r>
                        <a:rPr lang="fr-FR" sz="2200" b="0" i="0" u="none" strike="noStrike" baseline="0">
                          <a:ln>
                            <a:noFill/>
                          </a:ln>
                          <a:solidFill>
                            <a:srgbClr val="007FFF"/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&lt;table&gt; &lt;/table&gt;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48199" marR="0" lvl="0" indent="0" algn="l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448199" algn="l"/>
                          <a:tab pos="897118" algn="l"/>
                          <a:tab pos="1346398" algn="l"/>
                          <a:tab pos="1795679" algn="l"/>
                          <a:tab pos="2244959" algn="l"/>
                          <a:tab pos="2694239" algn="l"/>
                          <a:tab pos="3143519" algn="l"/>
                          <a:tab pos="3592799" algn="l"/>
                          <a:tab pos="4042079" algn="l"/>
                          <a:tab pos="4491358" algn="l"/>
                          <a:tab pos="4940639" algn="l"/>
                          <a:tab pos="5389918" algn="l"/>
                          <a:tab pos="5839199" algn="l"/>
                          <a:tab pos="6288479" algn="l"/>
                          <a:tab pos="6737759" algn="l"/>
                          <a:tab pos="7187039" algn="l"/>
                          <a:tab pos="7636319" algn="l"/>
                          <a:tab pos="8085599" algn="l"/>
                          <a:tab pos="8534878" algn="l"/>
                          <a:tab pos="8984159" algn="l"/>
                          <a:tab pos="9433439" algn="l"/>
                        </a:tabLst>
                      </a:pPr>
                      <a:r>
                        <a:rPr lang="fr-FR" sz="2200" b="0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Définit l’ensemble du tableau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752695"/>
                  </a:ext>
                </a:extLst>
              </a:tr>
              <a:tr h="6098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  <a:defRPr lang="fr-FR"/>
                      </a:pPr>
                      <a:r>
                        <a:rPr lang="fr-FR" sz="2200" b="0" i="0" u="none" strike="noStrike" baseline="0">
                          <a:ln>
                            <a:noFill/>
                          </a:ln>
                          <a:solidFill>
                            <a:srgbClr val="007FFF"/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&lt;caption&gt; &lt;/caption&gt;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48199" marR="0" lvl="0" indent="0" algn="l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448199" algn="l"/>
                          <a:tab pos="897118" algn="l"/>
                          <a:tab pos="1346398" algn="l"/>
                          <a:tab pos="1795679" algn="l"/>
                          <a:tab pos="2244959" algn="l"/>
                          <a:tab pos="2694239" algn="l"/>
                          <a:tab pos="3143519" algn="l"/>
                          <a:tab pos="3592799" algn="l"/>
                          <a:tab pos="4042079" algn="l"/>
                          <a:tab pos="4491358" algn="l"/>
                          <a:tab pos="4940639" algn="l"/>
                          <a:tab pos="5389918" algn="l"/>
                          <a:tab pos="5839199" algn="l"/>
                          <a:tab pos="6288479" algn="l"/>
                          <a:tab pos="6737759" algn="l"/>
                          <a:tab pos="7187039" algn="l"/>
                          <a:tab pos="7636319" algn="l"/>
                          <a:tab pos="8085599" algn="l"/>
                          <a:tab pos="8534878" algn="l"/>
                          <a:tab pos="8984159" algn="l"/>
                          <a:tab pos="9433439" algn="l"/>
                        </a:tabLst>
                      </a:pPr>
                      <a:r>
                        <a:rPr lang="fr-FR" sz="2200" b="0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Donne une légende au tableau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722409"/>
                  </a:ext>
                </a:extLst>
              </a:tr>
              <a:tr h="6098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  <a:defRPr lang="fr-FR"/>
                      </a:pPr>
                      <a:r>
                        <a:rPr lang="fr-FR" sz="2200" b="0" i="0" u="none" strike="noStrike" baseline="0">
                          <a:ln>
                            <a:noFill/>
                          </a:ln>
                          <a:solidFill>
                            <a:srgbClr val="007FFF"/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&lt;thead&gt; &lt;/thead&gt;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48199" marR="0" lvl="0" indent="0" algn="l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448199" algn="l"/>
                          <a:tab pos="897118" algn="l"/>
                          <a:tab pos="1346398" algn="l"/>
                          <a:tab pos="1795679" algn="l"/>
                          <a:tab pos="2244959" algn="l"/>
                          <a:tab pos="2694239" algn="l"/>
                          <a:tab pos="3143519" algn="l"/>
                          <a:tab pos="3592799" algn="l"/>
                          <a:tab pos="4042079" algn="l"/>
                          <a:tab pos="4491358" algn="l"/>
                          <a:tab pos="4940639" algn="l"/>
                          <a:tab pos="5389918" algn="l"/>
                          <a:tab pos="5839199" algn="l"/>
                          <a:tab pos="6288479" algn="l"/>
                          <a:tab pos="6737759" algn="l"/>
                          <a:tab pos="7187039" algn="l"/>
                          <a:tab pos="7636319" algn="l"/>
                          <a:tab pos="8085599" algn="l"/>
                          <a:tab pos="8534878" algn="l"/>
                          <a:tab pos="8984159" algn="l"/>
                          <a:tab pos="9433439" algn="l"/>
                        </a:tabLst>
                      </a:pPr>
                      <a:r>
                        <a:rPr lang="fr-FR" sz="2200" b="0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Regroupe l’en-tête du tableau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700134"/>
                  </a:ext>
                </a:extLst>
              </a:tr>
              <a:tr h="6098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  <a:defRPr lang="fr-FR"/>
                      </a:pPr>
                      <a:r>
                        <a:rPr lang="fr-FR" sz="2200" b="0" i="0" u="none" strike="noStrike" baseline="0">
                          <a:ln>
                            <a:noFill/>
                          </a:ln>
                          <a:solidFill>
                            <a:srgbClr val="007FFF"/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&lt;tbody&gt; &lt;/tbody&gt;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48199" marR="0" lvl="0" indent="0" algn="l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448199" algn="l"/>
                          <a:tab pos="897118" algn="l"/>
                          <a:tab pos="1346398" algn="l"/>
                          <a:tab pos="1795679" algn="l"/>
                          <a:tab pos="2244959" algn="l"/>
                          <a:tab pos="2694239" algn="l"/>
                          <a:tab pos="3143519" algn="l"/>
                          <a:tab pos="3592799" algn="l"/>
                          <a:tab pos="4042079" algn="l"/>
                          <a:tab pos="4491358" algn="l"/>
                          <a:tab pos="4940639" algn="l"/>
                          <a:tab pos="5389918" algn="l"/>
                          <a:tab pos="5839199" algn="l"/>
                          <a:tab pos="6288479" algn="l"/>
                          <a:tab pos="6737759" algn="l"/>
                          <a:tab pos="7187039" algn="l"/>
                          <a:tab pos="7636319" algn="l"/>
                          <a:tab pos="8085599" algn="l"/>
                          <a:tab pos="8534878" algn="l"/>
                          <a:tab pos="8984159" algn="l"/>
                          <a:tab pos="9433439" algn="l"/>
                        </a:tabLst>
                      </a:pPr>
                      <a:r>
                        <a:rPr lang="fr-FR" sz="2200" b="0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Entoure le corps du tableau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093892"/>
                  </a:ext>
                </a:extLst>
              </a:tr>
              <a:tr h="6098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  <a:defRPr lang="fr-FR"/>
                      </a:pPr>
                      <a:r>
                        <a:rPr lang="fr-FR" sz="2200" b="0" i="0" u="none" strike="noStrike" baseline="0">
                          <a:ln>
                            <a:noFill/>
                          </a:ln>
                          <a:solidFill>
                            <a:srgbClr val="007FFF"/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&lt;tfoot&gt; &lt;/tfoot&gt;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48199" marR="0" lvl="0" indent="0" algn="l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448199" algn="l"/>
                          <a:tab pos="897118" algn="l"/>
                          <a:tab pos="1346398" algn="l"/>
                          <a:tab pos="1795679" algn="l"/>
                          <a:tab pos="2244959" algn="l"/>
                          <a:tab pos="2694239" algn="l"/>
                          <a:tab pos="3143519" algn="l"/>
                          <a:tab pos="3592799" algn="l"/>
                          <a:tab pos="4042079" algn="l"/>
                          <a:tab pos="4491358" algn="l"/>
                          <a:tab pos="4940639" algn="l"/>
                          <a:tab pos="5389918" algn="l"/>
                          <a:tab pos="5839199" algn="l"/>
                          <a:tab pos="6288479" algn="l"/>
                          <a:tab pos="6737759" algn="l"/>
                          <a:tab pos="7187039" algn="l"/>
                          <a:tab pos="7636319" algn="l"/>
                          <a:tab pos="8085599" algn="l"/>
                          <a:tab pos="8534878" algn="l"/>
                          <a:tab pos="8984159" algn="l"/>
                          <a:tab pos="9433439" algn="l"/>
                        </a:tabLst>
                      </a:pPr>
                      <a:r>
                        <a:rPr lang="fr-FR" sz="2200" b="0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Définit le pied de tableau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44002"/>
                  </a:ext>
                </a:extLst>
              </a:tr>
              <a:tr h="6098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  <a:defRPr lang="fr-FR"/>
                      </a:pPr>
                      <a:r>
                        <a:rPr lang="fr-FR" sz="2200" b="0" i="0" u="none" strike="noStrike" baseline="0">
                          <a:ln>
                            <a:noFill/>
                          </a:ln>
                          <a:solidFill>
                            <a:srgbClr val="007FFF"/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&lt;th&gt; &lt;/th&gt;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48199" marR="0" lvl="0" indent="0" algn="l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448199" algn="l"/>
                          <a:tab pos="897118" algn="l"/>
                          <a:tab pos="1346398" algn="l"/>
                          <a:tab pos="1795679" algn="l"/>
                          <a:tab pos="2244959" algn="l"/>
                          <a:tab pos="2694239" algn="l"/>
                          <a:tab pos="3143519" algn="l"/>
                          <a:tab pos="3592799" algn="l"/>
                          <a:tab pos="4042079" algn="l"/>
                          <a:tab pos="4491358" algn="l"/>
                          <a:tab pos="4940639" algn="l"/>
                          <a:tab pos="5389918" algn="l"/>
                          <a:tab pos="5839199" algn="l"/>
                          <a:tab pos="6288479" algn="l"/>
                          <a:tab pos="6737759" algn="l"/>
                          <a:tab pos="7187039" algn="l"/>
                          <a:tab pos="7636319" algn="l"/>
                          <a:tab pos="8085599" algn="l"/>
                          <a:tab pos="8534878" algn="l"/>
                          <a:tab pos="8984159" algn="l"/>
                          <a:tab pos="9433439" algn="l"/>
                        </a:tabLst>
                      </a:pPr>
                      <a:r>
                        <a:rPr lang="fr-FR" sz="2200" b="0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Une cellule de titre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803926"/>
                  </a:ext>
                </a:extLst>
              </a:tr>
              <a:tr h="451079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  <a:defRPr lang="fr-FR"/>
                      </a:pPr>
                      <a:r>
                        <a:rPr lang="fr-FR" sz="2200" b="0" i="0" u="none" strike="noStrike" baseline="0">
                          <a:ln>
                            <a:noFill/>
                          </a:ln>
                          <a:solidFill>
                            <a:srgbClr val="007FFF"/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&lt;tr&gt; &lt;/tr&gt;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48199" marR="0" lvl="0" indent="0" algn="l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448199" algn="l"/>
                          <a:tab pos="897118" algn="l"/>
                          <a:tab pos="1346398" algn="l"/>
                          <a:tab pos="1795679" algn="l"/>
                          <a:tab pos="2244959" algn="l"/>
                          <a:tab pos="2694239" algn="l"/>
                          <a:tab pos="3143519" algn="l"/>
                          <a:tab pos="3592799" algn="l"/>
                          <a:tab pos="4042079" algn="l"/>
                          <a:tab pos="4491358" algn="l"/>
                          <a:tab pos="4940639" algn="l"/>
                          <a:tab pos="5389918" algn="l"/>
                          <a:tab pos="5839199" algn="l"/>
                          <a:tab pos="6288479" algn="l"/>
                          <a:tab pos="6737759" algn="l"/>
                          <a:tab pos="7187039" algn="l"/>
                          <a:tab pos="7636319" algn="l"/>
                          <a:tab pos="8085599" algn="l"/>
                          <a:tab pos="8534878" algn="l"/>
                          <a:tab pos="8984159" algn="l"/>
                          <a:tab pos="9433439" algn="l"/>
                        </a:tabLst>
                      </a:pPr>
                      <a:r>
                        <a:rPr lang="fr-FR" sz="2200" b="0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Une ligne du tableau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574592"/>
                  </a:ext>
                </a:extLst>
              </a:tr>
              <a:tr h="6116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  <a:defRPr lang="fr-FR"/>
                      </a:pPr>
                      <a:r>
                        <a:rPr lang="fr-FR" sz="2200" b="0" i="0" u="none" strike="noStrike" baseline="0">
                          <a:ln>
                            <a:noFill/>
                          </a:ln>
                          <a:solidFill>
                            <a:srgbClr val="007FFF"/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&lt;td&gt; &lt;/td&gt;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48199" marR="0" lvl="0" indent="0" algn="l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448199" algn="l"/>
                          <a:tab pos="897118" algn="l"/>
                          <a:tab pos="1346398" algn="l"/>
                          <a:tab pos="1795679" algn="l"/>
                          <a:tab pos="2244959" algn="l"/>
                          <a:tab pos="2694239" algn="l"/>
                          <a:tab pos="3143519" algn="l"/>
                          <a:tab pos="3592799" algn="l"/>
                          <a:tab pos="4042079" algn="l"/>
                          <a:tab pos="4491358" algn="l"/>
                          <a:tab pos="4940639" algn="l"/>
                          <a:tab pos="5389918" algn="l"/>
                          <a:tab pos="5839199" algn="l"/>
                          <a:tab pos="6288479" algn="l"/>
                          <a:tab pos="6737759" algn="l"/>
                          <a:tab pos="7187039" algn="l"/>
                          <a:tab pos="7636319" algn="l"/>
                          <a:tab pos="8085599" algn="l"/>
                          <a:tab pos="8534878" algn="l"/>
                          <a:tab pos="8984159" algn="l"/>
                          <a:tab pos="9433439" algn="l"/>
                        </a:tabLst>
                      </a:pPr>
                      <a:r>
                        <a:rPr lang="fr-FR" sz="2200" b="0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Une cellule simple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39698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1">
            <a:extLst>
              <a:ext uri="{FF2B5EF4-FFF2-40B4-BE49-F238E27FC236}">
                <a16:creationId xmlns:a16="http://schemas.microsoft.com/office/drawing/2014/main" id="{7E0DEEFE-21FB-4050-A70A-76FFF89C76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359640" y="7128000"/>
            <a:ext cx="353880" cy="3826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defPPr>
              <a:defRPr lang="fr-FR"/>
            </a:defPPr>
            <a:lvl1pPr marL="0" marR="0" lvl="0" indent="0" algn="r" defTabSz="914400" rtl="0" eaLnBrk="1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kern="1200" baseline="0"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C4F09FF-EBE5-4283-BFFD-C577F13A90CB}" type="slidenum">
              <a:rPr lang="fr-FR" smtClean="0"/>
              <a:pPr/>
              <a:t>36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564212F-5E8E-4B95-BA3A-8A7AF2517AA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Les tableaux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EADE07D-4BAA-4F90-B014-756F7DA279F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-540000" y="1440000"/>
            <a:ext cx="9720000" cy="4115880"/>
          </a:xfrm>
        </p:spPr>
        <p:txBody>
          <a:bodyPr/>
          <a:lstStyle/>
          <a:p>
            <a:pPr lvl="0" algn="ctr"/>
            <a:r>
              <a:rPr lang="fr-FR" sz="2000" b="1"/>
              <a:t>Les différents éléments d’un tableau correspondent à différentes balises html</a:t>
            </a:r>
          </a:p>
          <a:p>
            <a:pPr lvl="0"/>
            <a:endParaRPr lang="fr-FR" sz="180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49624F1-53A4-4CBE-BE27-4C1585B0C00D}"/>
              </a:ext>
            </a:extLst>
          </p:cNvPr>
          <p:cNvSpPr txBox="1"/>
          <p:nvPr/>
        </p:nvSpPr>
        <p:spPr>
          <a:xfrm>
            <a:off x="5940000" y="1980000"/>
            <a:ext cx="4140000" cy="5759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&lt;table&gt;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 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</a:t>
            </a:r>
            <a:r>
              <a:rPr lang="en-US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caption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&gt;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Dépenses mensuelles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&lt;/</a:t>
            </a:r>
            <a:r>
              <a:rPr lang="en-US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caption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 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&lt;thead&gt;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   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&lt;tr&gt;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      &lt;th&gt;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Mois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&lt;/th&gt;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      &lt;th&gt;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Dépenses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&lt;/th&gt;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    &lt;/tr&gt;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  &lt;/thead&gt;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  &lt;tbody&gt;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    &lt;tr&gt;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      &lt;td&gt;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Janvier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&lt;/td&gt;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      &lt;td&gt;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100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&lt;/td&gt;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    &lt;/tr&gt;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    &lt;tr&gt;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      &lt;td&gt;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Février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&lt;/td&gt;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      &lt;td&gt;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50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&lt;/td&gt;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    &lt;/tr&gt;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  &lt;/tbody&gt;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  &lt;tfoot&gt;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    &lt;tr&gt;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       &lt;td&gt;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...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&lt;/td&gt;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       &lt;td&gt;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....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&lt;/td&gt;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    &lt;/tr&gt;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  &lt;/tfoot&gt;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&lt;/table&gt;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C4261D22-27BA-4C4D-B76F-6083F5C8874D}"/>
              </a:ext>
            </a:extLst>
          </p:cNvPr>
          <p:cNvGraphicFramePr>
            <a:graphicFrameLocks noGrp="1"/>
          </p:cNvGraphicFramePr>
          <p:nvPr/>
        </p:nvGraphicFramePr>
        <p:xfrm>
          <a:off x="396000" y="2198519"/>
          <a:ext cx="5420520" cy="2941920"/>
        </p:xfrm>
        <a:graphic>
          <a:graphicData uri="http://schemas.openxmlformats.org/drawingml/2006/table">
            <a:tbl>
              <a:tblPr bandRow="1"/>
              <a:tblGrid>
                <a:gridCol w="2324520">
                  <a:extLst>
                    <a:ext uri="{9D8B030D-6E8A-4147-A177-3AD203B41FA5}">
                      <a16:colId xmlns:a16="http://schemas.microsoft.com/office/drawing/2014/main" val="3924653229"/>
                    </a:ext>
                  </a:extLst>
                </a:gridCol>
                <a:gridCol w="3096000">
                  <a:extLst>
                    <a:ext uri="{9D8B030D-6E8A-4147-A177-3AD203B41FA5}">
                      <a16:colId xmlns:a16="http://schemas.microsoft.com/office/drawing/2014/main" val="625071891"/>
                    </a:ext>
                  </a:extLst>
                </a:gridCol>
              </a:tblGrid>
              <a:tr h="33732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  <a:defRPr lang="fr-FR"/>
                      </a:pPr>
                      <a:r>
                        <a:rPr lang="fr-FR" sz="1600" b="0" i="0" u="none" strike="noStrike" baseline="0">
                          <a:ln>
                            <a:noFill/>
                          </a:ln>
                          <a:solidFill>
                            <a:srgbClr val="007FFF"/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&lt;table&gt; &lt;/table&gt;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fr-FR" sz="1600" b="0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Définit l’ensemble du tableau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992377"/>
                  </a:ext>
                </a:extLst>
              </a:tr>
              <a:tr h="58068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  <a:defRPr lang="fr-FR"/>
                      </a:pPr>
                      <a:r>
                        <a:rPr lang="fr-FR" sz="1600" b="0" i="0" u="none" strike="noStrike" baseline="0">
                          <a:ln>
                            <a:noFill/>
                          </a:ln>
                          <a:solidFill>
                            <a:srgbClr val="007FFF"/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&lt;caption&gt; &lt;/caption&gt;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fr-FR" sz="1600" b="0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Donne une légende au tableau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683529"/>
                  </a:ext>
                </a:extLst>
              </a:tr>
              <a:tr h="33732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  <a:defRPr lang="fr-FR"/>
                      </a:pPr>
                      <a:r>
                        <a:rPr lang="fr-FR" sz="1600" b="0" i="0" u="none" strike="noStrike" baseline="0">
                          <a:ln>
                            <a:noFill/>
                          </a:ln>
                          <a:solidFill>
                            <a:srgbClr val="007FFF"/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&lt;thead&gt; &lt;/thead&gt;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fr-FR" sz="1600" b="0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Regroupe l’en-tête du tableau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402266"/>
                  </a:ext>
                </a:extLst>
              </a:tr>
              <a:tr h="33732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  <a:defRPr lang="fr-FR"/>
                      </a:pPr>
                      <a:r>
                        <a:rPr lang="fr-FR" sz="1600" b="0" i="0" u="none" strike="noStrike" baseline="0">
                          <a:ln>
                            <a:noFill/>
                          </a:ln>
                          <a:solidFill>
                            <a:srgbClr val="007FFF"/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&lt;tbody&gt; &lt;/tbody&gt;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fr-FR" sz="1600" b="0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Entoure le corps du tableau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96394"/>
                  </a:ext>
                </a:extLst>
              </a:tr>
              <a:tr h="33732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  <a:defRPr lang="fr-FR"/>
                      </a:pPr>
                      <a:r>
                        <a:rPr lang="fr-FR" sz="1600" b="0" i="0" u="none" strike="noStrike" baseline="0">
                          <a:ln>
                            <a:noFill/>
                          </a:ln>
                          <a:solidFill>
                            <a:srgbClr val="007FFF"/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&lt;tfoot&gt; &lt;/tfoot&gt;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fr-FR" sz="1600" b="0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Définit le pied de tableau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212577"/>
                  </a:ext>
                </a:extLst>
              </a:tr>
              <a:tr h="33732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  <a:defRPr lang="fr-FR"/>
                      </a:pPr>
                      <a:r>
                        <a:rPr lang="fr-FR" sz="1600" b="0" i="0" u="none" strike="noStrike" baseline="0">
                          <a:ln>
                            <a:noFill/>
                          </a:ln>
                          <a:solidFill>
                            <a:srgbClr val="007FFF"/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&lt;th&gt; &lt;/th&gt;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fr-FR" sz="1600" b="0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Une cellule de titre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156708"/>
                  </a:ext>
                </a:extLst>
              </a:tr>
              <a:tr h="33732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  <a:defRPr lang="fr-FR"/>
                      </a:pPr>
                      <a:r>
                        <a:rPr lang="fr-FR" sz="1600" b="0" i="0" u="none" strike="noStrike" baseline="0">
                          <a:ln>
                            <a:noFill/>
                          </a:ln>
                          <a:solidFill>
                            <a:srgbClr val="007FFF"/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&lt;tr&gt; &lt;/tr&gt;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fr-FR" sz="1600" b="0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Une ligne du tableau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464760"/>
                  </a:ext>
                </a:extLst>
              </a:tr>
              <a:tr h="33732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  <a:defRPr lang="fr-FR"/>
                      </a:pPr>
                      <a:r>
                        <a:rPr lang="fr-FR" sz="1600" b="0" i="0" u="none" strike="noStrike" baseline="0">
                          <a:ln>
                            <a:noFill/>
                          </a:ln>
                          <a:solidFill>
                            <a:srgbClr val="007FFF"/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&lt;td&gt; &lt;/td&gt;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fr-FR" sz="1600" b="0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Une cellule simple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15039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1282E438-7B31-456D-BC8D-55F33EB147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359640" y="7128000"/>
            <a:ext cx="353880" cy="3826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defPPr>
              <a:defRPr lang="fr-FR"/>
            </a:defPPr>
            <a:lvl1pPr marL="0" marR="0" lvl="0" indent="0" algn="r" defTabSz="914400" rtl="0" eaLnBrk="1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kern="1200" baseline="0"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C4F09FF-EBE5-4283-BFFD-C577F13A90CB}" type="slidenum">
              <a:rPr lang="fr-FR" smtClean="0"/>
              <a:pPr/>
              <a:t>37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B3DA861-49EF-48A2-976D-DB05C8AC9AB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ATELIER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834FBD-52D8-47A5-AF8F-1A169BB8AC3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510919"/>
            <a:ext cx="9353519" cy="5325120"/>
          </a:xfrm>
        </p:spPr>
        <p:txBody>
          <a:bodyPr/>
          <a:lstStyle/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Créer un pense-bête HTML sous forme de tableau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endParaRPr lang="fr-FR"/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Consigne : créer un tableau ayant une </a:t>
            </a:r>
            <a:r>
              <a:rPr lang="fr-FR" b="1"/>
              <a:t>en-tête</a:t>
            </a:r>
            <a:r>
              <a:rPr lang="fr-FR"/>
              <a:t>, une </a:t>
            </a:r>
            <a:r>
              <a:rPr lang="fr-FR" b="1"/>
              <a:t>légende</a:t>
            </a:r>
            <a:r>
              <a:rPr lang="fr-FR"/>
              <a:t> et un </a:t>
            </a:r>
            <a:r>
              <a:rPr lang="fr-FR" b="1"/>
              <a:t>pied de tableau</a:t>
            </a:r>
            <a:r>
              <a:rPr lang="fr-FR"/>
              <a:t>. Tableau sur </a:t>
            </a:r>
            <a:r>
              <a:rPr lang="fr-FR" b="1"/>
              <a:t>3 colonnes</a:t>
            </a:r>
            <a:r>
              <a:rPr lang="fr-FR"/>
              <a:t> (balise, attributs, utilité)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endParaRPr lang="fr-FR"/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Objectif : se familiariser avec les tableaux en HTML, se créer un pense-bête avec les principales balises HTML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8852F151-8620-465C-9C52-617B06C015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359640" y="7128000"/>
            <a:ext cx="353880" cy="3826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defPPr>
              <a:defRPr lang="fr-FR"/>
            </a:defPPr>
            <a:lvl1pPr marL="0" marR="0" lvl="0" indent="0" algn="r" defTabSz="914400" rtl="0" eaLnBrk="1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kern="1200" baseline="0"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C4F09FF-EBE5-4283-BFFD-C577F13A90CB}" type="slidenum">
              <a:rPr lang="fr-FR" smtClean="0"/>
              <a:pPr/>
              <a:t>38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54DA9E3-32AC-43C1-B17D-70E368DE219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403920"/>
            <a:ext cx="8459640" cy="1170720"/>
          </a:xfrm>
        </p:spPr>
        <p:txBody>
          <a:bodyPr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329222-65B1-425F-8DC0-39204CEE14F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618920"/>
            <a:ext cx="9360000" cy="2200167"/>
          </a:xfrm>
        </p:spPr>
        <p:txBody>
          <a:bodyPr wrap="square" anchor="t" anchorCtr="0">
            <a:spAutoFit/>
          </a:bodyPr>
          <a:lstStyle/>
          <a:p>
            <a:pPr lvl="0" indent="-342720"/>
            <a:endParaRPr lang="fr-FR" dirty="0"/>
          </a:p>
          <a:p>
            <a:pPr lvl="0" indent="-342720"/>
            <a:endParaRPr lang="fr-FR" dirty="0"/>
          </a:p>
          <a:p>
            <a:pPr lvl="0" indent="-342720" algn="ctr">
              <a:lnSpc>
                <a:spcPct val="104000"/>
              </a:lnSpc>
            </a:pPr>
            <a:r>
              <a:rPr lang="fr-FR" sz="6000">
                <a:latin typeface="Trebuchet MS" pitchFamily="34"/>
              </a:rPr>
              <a:t>Les Flux </a:t>
            </a:r>
            <a:r>
              <a:rPr lang="fr-FR" sz="6000" dirty="0" err="1">
                <a:latin typeface="Trebuchet MS" pitchFamily="34"/>
              </a:rPr>
              <a:t>medias</a:t>
            </a:r>
            <a:endParaRPr lang="fr-FR" sz="6000" dirty="0">
              <a:latin typeface="Trebuchet M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9245272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AA472362-82B8-49F4-AA3B-84C221368E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359640" y="7128000"/>
            <a:ext cx="353880" cy="3826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defPPr>
              <a:defRPr lang="fr-FR"/>
            </a:defPPr>
            <a:lvl1pPr marL="0" marR="0" lvl="0" indent="0" algn="r" defTabSz="914400" rtl="0" eaLnBrk="1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kern="1200" baseline="0"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C4F09FF-EBE5-4283-BFFD-C577F13A90CB}" type="slidenum">
              <a:rPr lang="fr-FR" smtClean="0"/>
              <a:pPr/>
              <a:t>39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D020B04-FD43-427E-A46A-FF6B2009447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Les vidéos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EDE1674-18DC-4648-B677-4605A4E6F25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-360000" y="1440000"/>
            <a:ext cx="10440000" cy="1649880"/>
          </a:xfrm>
        </p:spPr>
        <p:txBody>
          <a:bodyPr/>
          <a:lstStyle/>
          <a:p>
            <a:pPr lvl="0" algn="ctr"/>
            <a:r>
              <a:rPr lang="fr-FR" sz="2000" b="1"/>
              <a:t>Depuis HTML5 on peut intégrer facilement des vidéos à nos pages web</a:t>
            </a:r>
          </a:p>
          <a:p>
            <a:pPr lvl="0"/>
            <a:r>
              <a:rPr lang="fr-FR" sz="1800"/>
              <a:t>Selon différents formats afin d’assurer une compatibilité maximale</a:t>
            </a:r>
          </a:p>
          <a:p>
            <a:pPr lvl="0"/>
            <a:r>
              <a:rPr lang="fr-FR" sz="1800"/>
              <a:t>Des attributs spéciaux nous permettent d’affiner le comportement et l’affichage de nos vidéos</a:t>
            </a:r>
          </a:p>
          <a:p>
            <a:pPr lvl="0"/>
            <a:endParaRPr lang="fr-FR" sz="180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7541E2E-3AD5-4E56-B12B-F0042B31D588}"/>
              </a:ext>
            </a:extLst>
          </p:cNvPr>
          <p:cNvSpPr txBox="1"/>
          <p:nvPr/>
        </p:nvSpPr>
        <p:spPr>
          <a:xfrm>
            <a:off x="360000" y="2748600"/>
            <a:ext cx="9540000" cy="203687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La balise 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&lt;video&gt;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...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&lt;/video&gt;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a été créée sur le modèle de la balise 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&lt;img /&gt;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Pour incorporer une vidéo :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&lt;video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src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=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"chemin/vers/ma/video.mp4"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&gt;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Texte alternatif 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&lt;/video&gt;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La source (src) de la vidéo peut être locale ou distante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01AB09E-BBF7-4426-82AD-8E3815FD9B62}"/>
              </a:ext>
            </a:extLst>
          </p:cNvPr>
          <p:cNvSpPr txBox="1"/>
          <p:nvPr/>
        </p:nvSpPr>
        <p:spPr>
          <a:xfrm>
            <a:off x="9359999" y="7128004"/>
            <a:ext cx="359999" cy="3884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6C1F5C5-1673-4357-88FC-6825558E2F64}" type="slidenum">
              <a:t>4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 Unicode MS" pitchFamily="2"/>
              <a:cs typeface="Tahoma" pitchFamily="2"/>
            </a:endParaRPr>
          </a:p>
        </p:txBody>
      </p:sp>
      <p:sp>
        <p:nvSpPr>
          <p:cNvPr id="3" name="Sous-titre 1">
            <a:extLst>
              <a:ext uri="{FF2B5EF4-FFF2-40B4-BE49-F238E27FC236}">
                <a16:creationId xmlns:a16="http://schemas.microsoft.com/office/drawing/2014/main" id="{8CAB43D9-1880-40F9-8876-688DC45FCB2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59999" y="179999"/>
            <a:ext cx="8460001" cy="6577919"/>
          </a:xfrm>
        </p:spPr>
        <p:txBody>
          <a:bodyPr anchor="ctr" anchorCtr="1">
            <a:spAutoFit/>
          </a:bodyPr>
          <a:lstStyle/>
          <a:p>
            <a:pPr lvl="0" algn="ctr">
              <a:spcBef>
                <a:spcPts val="1730"/>
              </a:spcBef>
              <a:spcAft>
                <a:spcPts val="0"/>
              </a:spcAft>
              <a:buNone/>
            </a:pPr>
            <a:r>
              <a:rPr lang="fr-FR" sz="440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latin typeface="Trebuchet MS" pitchFamily="34"/>
              </a:rPr>
              <a:t>Introduction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1">
            <a:extLst>
              <a:ext uri="{FF2B5EF4-FFF2-40B4-BE49-F238E27FC236}">
                <a16:creationId xmlns:a16="http://schemas.microsoft.com/office/drawing/2014/main" id="{15248FAE-C8F4-4461-8E6D-21D87CCD80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359640" y="7128000"/>
            <a:ext cx="353880" cy="3826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defPPr>
              <a:defRPr lang="fr-FR"/>
            </a:defPPr>
            <a:lvl1pPr marL="0" marR="0" lvl="0" indent="0" algn="r" defTabSz="914400" rtl="0" eaLnBrk="1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kern="1200" baseline="0"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C4F09FF-EBE5-4283-BFFD-C577F13A90CB}" type="slidenum">
              <a:rPr lang="fr-FR" smtClean="0"/>
              <a:pPr/>
              <a:t>40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6D4F62B-3884-477D-A6B2-F450B05290D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Les vidéos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7A39E7D-066B-47AC-BE4F-2E7247B57E5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-360000" y="1440000"/>
            <a:ext cx="10440000" cy="1649880"/>
          </a:xfrm>
        </p:spPr>
        <p:txBody>
          <a:bodyPr/>
          <a:lstStyle/>
          <a:p>
            <a:pPr lvl="0" algn="ctr"/>
            <a:r>
              <a:rPr lang="fr-FR" sz="2000" b="1"/>
              <a:t>Depuis HTML5, on peut intégrer facilement des vidéos à nos pages web</a:t>
            </a:r>
          </a:p>
          <a:p>
            <a:pPr lvl="0"/>
            <a:r>
              <a:rPr lang="fr-FR" sz="1800"/>
              <a:t>Selon différents formats afin d’assurer une compatibilité maximale</a:t>
            </a:r>
          </a:p>
          <a:p>
            <a:pPr lvl="0"/>
            <a:r>
              <a:rPr lang="fr-FR" sz="1800"/>
              <a:t>Des attributs spéciaux nous permettent d’affiner le comportement et l’affichage de nos vidéos</a:t>
            </a:r>
          </a:p>
          <a:p>
            <a:pPr lvl="0"/>
            <a:endParaRPr lang="fr-FR" sz="180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B31E56F-42DC-4295-A3DF-0F7906A3BFA3}"/>
              </a:ext>
            </a:extLst>
          </p:cNvPr>
          <p:cNvSpPr txBox="1"/>
          <p:nvPr/>
        </p:nvSpPr>
        <p:spPr>
          <a:xfrm>
            <a:off x="360000" y="2748600"/>
            <a:ext cx="9540000" cy="203687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La balise 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&lt;video&gt;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...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&lt;/video&gt;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a été créée sur le modèle de la balise 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&lt;img /&gt;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Pour incorporer une vidéo :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&lt;video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src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=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"chemin/vers/ma/video.mp4"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&gt;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Texte alternatif 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&lt;/video&gt;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La source (src) de la vidéo peut être locale ou distante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4BCC4A2-139E-4FB3-995A-7207FB580406}"/>
              </a:ext>
            </a:extLst>
          </p:cNvPr>
          <p:cNvSpPr txBox="1"/>
          <p:nvPr/>
        </p:nvSpPr>
        <p:spPr>
          <a:xfrm>
            <a:off x="360000" y="4566600"/>
            <a:ext cx="9360000" cy="23194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Pour contrôler l’apparence et le comportement de notre vidéo nous avons plusieurs attributs à notre disposition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1600" b="1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600" b="1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width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et </a:t>
            </a:r>
            <a:r>
              <a:rPr lang="fr-FR" sz="1600" b="1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height</a:t>
            </a:r>
            <a:r>
              <a:rPr lang="fr-FR" sz="16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pour modifier la taille de la video (en pixel)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600" b="1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poster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pour insérer une image lorsque la vidéo n’est pas lancée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600" b="1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controls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pour afficher les contrôles du lecteur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600" b="1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autoplay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pour démarrer la vidéo automatiquement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600" b="1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loop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pour décider si la vidéo se re-lance automatiquement (ou non) une fois terminée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600" b="1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muted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pour déterminer si la vidéo se lance avec ou sans le son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1F79FEF7-82A9-4F08-A4CB-5C7EFF9545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359640" y="7128000"/>
            <a:ext cx="353880" cy="3826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defPPr>
              <a:defRPr lang="fr-FR"/>
            </a:defPPr>
            <a:lvl1pPr marL="0" marR="0" lvl="0" indent="0" algn="r" defTabSz="914400" rtl="0" eaLnBrk="1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kern="1200" baseline="0"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C4F09FF-EBE5-4283-BFFD-C577F13A90CB}" type="slidenum">
              <a:rPr lang="fr-FR" smtClean="0"/>
              <a:pPr/>
              <a:t>41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BFFDE70-3802-4C45-B486-AA83F47EECE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Les vidéos (exemple)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5D547BB-740C-4512-8912-DE4A46C2E66A}"/>
              </a:ext>
            </a:extLst>
          </p:cNvPr>
          <p:cNvSpPr txBox="1"/>
          <p:nvPr/>
        </p:nvSpPr>
        <p:spPr>
          <a:xfrm>
            <a:off x="2448000" y="2628000"/>
            <a:ext cx="5040000" cy="29167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&lt;video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src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=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"chemin/vers/ma/video.mp4"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               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width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=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"350"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heigth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=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"2000"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               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autoplay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=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"autoplay"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               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muted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=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"muted"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               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controls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=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"controls"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               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loop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=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"loop"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&gt;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          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Texte alternatif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&lt;/video&gt;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9BCE84F1-232D-471C-9C4A-EE87004259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359640" y="7128000"/>
            <a:ext cx="353880" cy="3826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defPPr>
              <a:defRPr lang="fr-FR"/>
            </a:defPPr>
            <a:lvl1pPr marL="0" marR="0" lvl="0" indent="0" algn="r" defTabSz="914400" rtl="0" eaLnBrk="1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kern="1200" baseline="0"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C4F09FF-EBE5-4283-BFFD-C577F13A90CB}" type="slidenum">
              <a:rPr lang="fr-FR" smtClean="0"/>
              <a:pPr/>
              <a:t>42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DBC5F8B-5461-4576-889A-D7674D970C9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Les vidéos (exemple)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0BAB77C-C993-4E8B-A826-F87E63EFA071}"/>
              </a:ext>
            </a:extLst>
          </p:cNvPr>
          <p:cNvSpPr txBox="1"/>
          <p:nvPr/>
        </p:nvSpPr>
        <p:spPr>
          <a:xfrm>
            <a:off x="1080000" y="2520000"/>
            <a:ext cx="9540000" cy="29167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&lt;video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width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=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"350"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heigth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=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"2000"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           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autoplay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            muted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            controls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            loop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     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&lt;source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src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=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"chemin/vers/ma/video.mp4"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type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=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"video/mp4"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/&gt;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&lt;source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src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=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"chemin/vers/ma/video.ogg"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type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=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"video/ogg"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/&gt;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  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Texte alternatif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&lt;/video&gt;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1">
            <a:extLst>
              <a:ext uri="{FF2B5EF4-FFF2-40B4-BE49-F238E27FC236}">
                <a16:creationId xmlns:a16="http://schemas.microsoft.com/office/drawing/2014/main" id="{FB6701EA-B893-4E95-ABCA-D5D8865604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359640" y="7128000"/>
            <a:ext cx="353880" cy="3826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defPPr>
              <a:defRPr lang="fr-FR"/>
            </a:defPPr>
            <a:lvl1pPr marL="0" marR="0" lvl="0" indent="0" algn="r" defTabSz="914400" rtl="0" eaLnBrk="1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kern="1200" baseline="0"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C4F09FF-EBE5-4283-BFFD-C577F13A90CB}" type="slidenum">
              <a:rPr lang="fr-FR" smtClean="0"/>
              <a:pPr/>
              <a:t>43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BAF71D5-78D1-4A5E-9A7D-4AC411B2407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L’audio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B5E135-33BC-498C-A366-A39A586CF34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-360000" y="1440000"/>
            <a:ext cx="10440000" cy="1649880"/>
          </a:xfrm>
        </p:spPr>
        <p:txBody>
          <a:bodyPr/>
          <a:lstStyle/>
          <a:p>
            <a:pPr lvl="0" algn="ctr"/>
            <a:r>
              <a:rPr lang="fr-FR" sz="2000" b="1"/>
              <a:t>Depuis HTML5 on peut intégrer facilement de l’audio à nos pages web</a:t>
            </a:r>
          </a:p>
          <a:p>
            <a:pPr lvl="0"/>
            <a:r>
              <a:rPr lang="fr-FR" sz="1800"/>
              <a:t>Selon différents formats afin d’assurer une compatibilité maximale</a:t>
            </a:r>
          </a:p>
          <a:p>
            <a:pPr lvl="0"/>
            <a:r>
              <a:rPr lang="fr-FR" sz="1800"/>
              <a:t>Des attributs spéciaux nous permettent d’affiner le comportement et l’affichage de notre audio</a:t>
            </a:r>
          </a:p>
          <a:p>
            <a:pPr lvl="0"/>
            <a:endParaRPr lang="fr-FR" sz="180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DE813B6-8964-4F1A-998D-D5AF5E95C9F0}"/>
              </a:ext>
            </a:extLst>
          </p:cNvPr>
          <p:cNvSpPr txBox="1"/>
          <p:nvPr/>
        </p:nvSpPr>
        <p:spPr>
          <a:xfrm>
            <a:off x="360000" y="2748600"/>
            <a:ext cx="9540000" cy="203687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La balise 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&lt;audio&gt;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...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&lt;/audio&gt;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est similaire à la balise 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&lt;video&gt;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...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&lt;/video&gt;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Pour incorporer un fichier audio :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&lt;audio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src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=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"chemin/vers/mon/son.mp3"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&gt;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Texte alternatif 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&lt;/audio&gt;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La source (src) de l’audio peut être locale ou distante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61BEAE7-61C8-405F-98B6-2A12334A0CBB}"/>
              </a:ext>
            </a:extLst>
          </p:cNvPr>
          <p:cNvSpPr txBox="1"/>
          <p:nvPr/>
        </p:nvSpPr>
        <p:spPr>
          <a:xfrm>
            <a:off x="307800" y="4696920"/>
            <a:ext cx="9360000" cy="186731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Pour contrôler l’apparence et le comportement de notre son nous avons plusieurs attributs à notre disposition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1600" b="1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600" b="1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controls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pour afficher les contrôles du lecteur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600" b="1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autoplay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pour démarrer la vidéo automatiquement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600" b="1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loop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pour décider si la vidéo se re-lance automatiquement (ou non) une fois terminée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600" b="1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muted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pour déterminer si la vidéo se lance avec ou sans le son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BA1DE05B-2DA0-4D6B-8BAA-FD9741F6D0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359640" y="7128000"/>
            <a:ext cx="353880" cy="3826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defPPr>
              <a:defRPr lang="fr-FR"/>
            </a:defPPr>
            <a:lvl1pPr marL="0" marR="0" lvl="0" indent="0" algn="r" defTabSz="914400" rtl="0" eaLnBrk="1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kern="1200" baseline="0"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C4F09FF-EBE5-4283-BFFD-C577F13A90CB}" type="slidenum">
              <a:rPr lang="fr-FR" smtClean="0"/>
              <a:pPr/>
              <a:t>44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CA126F7-C579-4228-949C-12343FE68A4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L’audio (exemple)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21CB31D-A94E-4E6B-A859-3C6568BF72D1}"/>
              </a:ext>
            </a:extLst>
          </p:cNvPr>
          <p:cNvSpPr txBox="1"/>
          <p:nvPr/>
        </p:nvSpPr>
        <p:spPr>
          <a:xfrm>
            <a:off x="2160000" y="3451679"/>
            <a:ext cx="9720000" cy="104831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&lt;audio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src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=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"chemin/vers/mon/audio.mp3"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               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controls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=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"controls"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&gt;           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&lt;/audio&gt;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9A4B0DE1-C670-4CF2-BC81-41DAF992AE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359640" y="7128000"/>
            <a:ext cx="353880" cy="3826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defPPr>
              <a:defRPr lang="fr-FR"/>
            </a:defPPr>
            <a:lvl1pPr marL="0" marR="0" lvl="0" indent="0" algn="r" defTabSz="914400" rtl="0" eaLnBrk="1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kern="1200" baseline="0"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C4F09FF-EBE5-4283-BFFD-C577F13A90CB}" type="slidenum">
              <a:rPr lang="fr-FR" smtClean="0"/>
              <a:pPr/>
              <a:t>45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8406C2D-37B1-4D5D-9574-2E3AC18A8A5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ATELIER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7BFAA8-196D-45D9-A720-22EC8EC53E3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510919"/>
            <a:ext cx="9353519" cy="4871880"/>
          </a:xfrm>
        </p:spPr>
        <p:txBody>
          <a:bodyPr/>
          <a:lstStyle/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Ajouter de l’audio et de la vidéo à une page web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endParaRPr lang="fr-FR"/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Consigne : insérer une vidéo qui ne démarre pas automatiquement à l’ouverture de la page, un son qui démarre automatiquement et qui se rejoue indéfiniment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endParaRPr lang="fr-FR"/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Objectif : savoir insérer un média audio ou vidéo à une page web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8852F151-8620-465C-9C52-617B06C015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359640" y="7128000"/>
            <a:ext cx="353880" cy="3826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defPPr>
              <a:defRPr lang="fr-FR"/>
            </a:defPPr>
            <a:lvl1pPr marL="0" marR="0" lvl="0" indent="0" algn="r" defTabSz="914400" rtl="0" eaLnBrk="1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kern="1200" baseline="0"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C4F09FF-EBE5-4283-BFFD-C577F13A90CB}" type="slidenum">
              <a:rPr lang="fr-FR" smtClean="0"/>
              <a:pPr lvl="0"/>
              <a:t>46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54DA9E3-32AC-43C1-B17D-70E368DE219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403920"/>
            <a:ext cx="8459640" cy="1170720"/>
          </a:xfrm>
        </p:spPr>
        <p:txBody>
          <a:bodyPr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329222-65B1-425F-8DC0-39204CEE14F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618920"/>
            <a:ext cx="9360000" cy="2200167"/>
          </a:xfrm>
        </p:spPr>
        <p:txBody>
          <a:bodyPr wrap="square" anchor="t" anchorCtr="0">
            <a:spAutoFit/>
          </a:bodyPr>
          <a:lstStyle/>
          <a:p>
            <a:pPr lvl="0" indent="-342720"/>
            <a:endParaRPr lang="fr-FR" dirty="0"/>
          </a:p>
          <a:p>
            <a:pPr lvl="0" indent="-342720"/>
            <a:endParaRPr lang="fr-FR" dirty="0"/>
          </a:p>
          <a:p>
            <a:pPr lvl="0" indent="-342720" algn="ctr">
              <a:lnSpc>
                <a:spcPct val="104000"/>
              </a:lnSpc>
            </a:pPr>
            <a:r>
              <a:rPr lang="fr-FR" sz="6000" dirty="0">
                <a:latin typeface="Trebuchet MS" pitchFamily="34"/>
              </a:rPr>
              <a:t>Les Formulaires</a:t>
            </a:r>
          </a:p>
        </p:txBody>
      </p:sp>
    </p:spTree>
    <p:extLst>
      <p:ext uri="{BB962C8B-B14F-4D97-AF65-F5344CB8AC3E}">
        <p14:creationId xmlns:p14="http://schemas.microsoft.com/office/powerpoint/2010/main" val="39003095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16E2DA89-A63D-4E75-BDED-306D8D3769CC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120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  <a:ea typeface="MS Gothic" pitchFamily="2"/>
                <a:cs typeface="Tahoma" pitchFamily="2"/>
              </a:rPr>
              <a:t>Sites web avec HTML5</a:t>
            </a: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358C70C3-D3E8-4066-84C4-1B725A579048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endParaRPr lang="fr-FR" sz="900"/>
          </a:p>
          <a:p>
            <a:pPr marL="457200" lvl="0" indent="-457200">
              <a:buClr>
                <a:srgbClr val="FF0000"/>
              </a:buClr>
              <a:buFont typeface="Arial" pitchFamily="34"/>
              <a:buChar char="•"/>
            </a:pPr>
            <a:endParaRPr lang="fr-FR"/>
          </a:p>
          <a:p>
            <a:pPr lvl="0">
              <a:buNone/>
            </a:pPr>
            <a:endParaRPr lang="fr-FR"/>
          </a:p>
          <a:p>
            <a:pPr lvl="0">
              <a:buNone/>
            </a:pPr>
            <a:endParaRPr lang="fr-FR" sz="1100"/>
          </a:p>
          <a:p>
            <a:pPr marL="1608136" lvl="0" indent="-354009">
              <a:buClr>
                <a:srgbClr val="FF0000"/>
              </a:buClr>
              <a:buFont typeface="Wingdings" pitchFamily="2"/>
              <a:buChar char="ü"/>
            </a:pPr>
            <a:r>
              <a:rPr lang="fr-FR"/>
              <a:t>tel</a:t>
            </a:r>
          </a:p>
          <a:p>
            <a:pPr marL="1608136" lvl="0" indent="-354009">
              <a:buClr>
                <a:srgbClr val="FF0000"/>
              </a:buClr>
              <a:buFont typeface="Wingdings" pitchFamily="2"/>
              <a:buChar char="ü"/>
            </a:pPr>
            <a:r>
              <a:rPr lang="fr-FR"/>
              <a:t>url</a:t>
            </a:r>
          </a:p>
          <a:p>
            <a:pPr marL="1608136" lvl="0" indent="-354009">
              <a:buClr>
                <a:srgbClr val="FF0000"/>
              </a:buClr>
              <a:buFont typeface="Wingdings" pitchFamily="2"/>
              <a:buChar char="ü"/>
            </a:pPr>
            <a:r>
              <a:rPr lang="fr-FR"/>
              <a:t>email</a:t>
            </a:r>
          </a:p>
          <a:p>
            <a:pPr marL="1608136" lvl="0" indent="-354009">
              <a:buClr>
                <a:srgbClr val="FF0000"/>
              </a:buClr>
              <a:buFont typeface="Wingdings" pitchFamily="2"/>
              <a:buChar char="ü"/>
            </a:pPr>
            <a:r>
              <a:rPr lang="fr-FR"/>
              <a:t>(</a:t>
            </a:r>
            <a:r>
              <a:rPr lang="fr-FR" i="1"/>
              <a:t>search</a:t>
            </a:r>
            <a:r>
              <a:rPr lang="fr-FR"/>
              <a:t>)</a:t>
            </a:r>
          </a:p>
          <a:p>
            <a:pPr marL="1608136" lvl="0" indent="-354009">
              <a:buClr>
                <a:srgbClr val="FF0000"/>
              </a:buClr>
              <a:buFont typeface="Wingdings" pitchFamily="2"/>
              <a:buChar char="ü"/>
            </a:pPr>
            <a:endParaRPr lang="fr-FR"/>
          </a:p>
        </p:txBody>
      </p:sp>
      <p:sp>
        <p:nvSpPr>
          <p:cNvPr id="4" name="Espace réservé du contenu 4">
            <a:extLst>
              <a:ext uri="{FF2B5EF4-FFF2-40B4-BE49-F238E27FC236}">
                <a16:creationId xmlns:a16="http://schemas.microsoft.com/office/drawing/2014/main" id="{44513EAE-4F71-448E-9667-DBB62B6E8727}"/>
              </a:ext>
            </a:extLst>
          </p:cNvPr>
          <p:cNvSpPr txBox="1">
            <a:spLocks noGrp="1"/>
          </p:cNvSpPr>
          <p:nvPr>
            <p:ph idx="2"/>
          </p:nvPr>
        </p:nvSpPr>
        <p:spPr/>
        <p:txBody>
          <a:bodyPr/>
          <a:lstStyle/>
          <a:p>
            <a:pPr lvl="0"/>
            <a:endParaRPr lang="fr-FR"/>
          </a:p>
          <a:p>
            <a:pPr lvl="0"/>
            <a:endParaRPr lang="fr-FR"/>
          </a:p>
          <a:p>
            <a:pPr lvl="0"/>
            <a:endParaRPr lang="fr-FR"/>
          </a:p>
          <a:p>
            <a:pPr marL="900117" lvl="0" indent="-354009">
              <a:buClr>
                <a:srgbClr val="FF0000"/>
              </a:buClr>
              <a:buFont typeface="Wingdings" pitchFamily="2"/>
              <a:buChar char="ü"/>
            </a:pPr>
            <a:r>
              <a:rPr lang="fr-FR"/>
              <a:t>date, datetime, time</a:t>
            </a:r>
          </a:p>
          <a:p>
            <a:pPr marL="900117" lvl="0" indent="-354009">
              <a:buClr>
                <a:srgbClr val="FF0000"/>
              </a:buClr>
              <a:buFont typeface="Wingdings" pitchFamily="2"/>
              <a:buChar char="ü"/>
            </a:pPr>
            <a:r>
              <a:rPr lang="fr-FR"/>
              <a:t>color</a:t>
            </a:r>
          </a:p>
          <a:p>
            <a:pPr marL="900117" lvl="0" indent="-354009">
              <a:buClr>
                <a:srgbClr val="FF0000"/>
              </a:buClr>
              <a:buFont typeface="Wingdings" pitchFamily="2"/>
              <a:buChar char="ü"/>
            </a:pPr>
            <a:r>
              <a:rPr lang="fr-FR"/>
              <a:t>range</a:t>
            </a:r>
          </a:p>
          <a:p>
            <a:pPr marL="900117" lvl="0" indent="-354009">
              <a:buClr>
                <a:srgbClr val="FF0000"/>
              </a:buClr>
              <a:buFont typeface="Wingdings" pitchFamily="2"/>
              <a:buChar char="ü"/>
            </a:pPr>
            <a:r>
              <a:rPr lang="fr-FR"/>
              <a:t>number</a:t>
            </a:r>
          </a:p>
        </p:txBody>
      </p:sp>
      <p:sp>
        <p:nvSpPr>
          <p:cNvPr id="5" name="Espace réservé du contenu 7">
            <a:extLst>
              <a:ext uri="{FF2B5EF4-FFF2-40B4-BE49-F238E27FC236}">
                <a16:creationId xmlns:a16="http://schemas.microsoft.com/office/drawing/2014/main" id="{33FD854D-1AD1-4314-A629-FF022F981CA4}"/>
              </a:ext>
            </a:extLst>
          </p:cNvPr>
          <p:cNvSpPr txBox="1"/>
          <p:nvPr/>
        </p:nvSpPr>
        <p:spPr>
          <a:xfrm>
            <a:off x="360365" y="1619246"/>
            <a:ext cx="9486003" cy="192036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435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3200" b="0" i="0" u="none" strike="noStrike" kern="1200" cap="none" spc="0" baseline="0">
                <a:solidFill>
                  <a:srgbClr val="FF0000"/>
                </a:solidFill>
                <a:uFillTx/>
                <a:latin typeface="Arial" pitchFamily="18"/>
                <a:ea typeface="MS Gothic" pitchFamily="2"/>
                <a:cs typeface="Tahoma" pitchFamily="2"/>
              </a:rPr>
              <a:t>Nouveaux éléments de formulaire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435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9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435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32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S Gothic" pitchFamily="2"/>
                <a:cs typeface="Tahoma" pitchFamily="2"/>
              </a:rPr>
              <a:t>Nouveaux types d’input :</a:t>
            </a:r>
          </a:p>
          <a:p>
            <a:pPr marL="457200" marR="0" lvl="0" indent="-45720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435"/>
              </a:spcAft>
              <a:buClr>
                <a:srgbClr val="FF0000"/>
              </a:buClr>
              <a:buSzPct val="45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3200" b="0" i="0" u="none" strike="noStrike" kern="1200" cap="none" spc="0" baseline="0">
              <a:solidFill>
                <a:srgbClr val="4472C4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  <a:p>
            <a:pPr marL="457200" marR="0" lvl="0" indent="-45720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435"/>
              </a:spcAft>
              <a:buClr>
                <a:srgbClr val="FF0000"/>
              </a:buClr>
              <a:buSzPct val="45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3200" b="0" i="0" u="none" strike="noStrike" kern="1200" cap="none" spc="0" baseline="0">
              <a:solidFill>
                <a:srgbClr val="4472C4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  <a:p>
            <a:pPr marL="457200" marR="0" lvl="0" indent="-45720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435"/>
              </a:spcAft>
              <a:buClr>
                <a:srgbClr val="FF0000"/>
              </a:buClr>
              <a:buSzPct val="45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3200" b="0" i="0" u="none" strike="noStrike" kern="1200" cap="none" spc="0" baseline="0">
              <a:solidFill>
                <a:srgbClr val="4472C4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  <a:p>
            <a:pPr marL="457200" marR="0" lvl="0" indent="-45720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435"/>
              </a:spcAft>
              <a:buClr>
                <a:srgbClr val="FF0000"/>
              </a:buClr>
              <a:buSzPct val="45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3200" b="0" i="0" u="none" strike="noStrike" kern="1200" cap="none" spc="0" baseline="0">
              <a:solidFill>
                <a:srgbClr val="4472C4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  <a:p>
            <a:pPr marL="457200" marR="0" lvl="0" indent="-45720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435"/>
              </a:spcAft>
              <a:buClr>
                <a:srgbClr val="FF0000"/>
              </a:buClr>
              <a:buSzPct val="45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4472C4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435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3200" b="0" i="1" u="none" strike="noStrike" kern="1200" cap="none" spc="0" baseline="0">
                <a:solidFill>
                  <a:srgbClr val="FF0000"/>
                </a:solidFill>
                <a:uFillTx/>
                <a:latin typeface="Arial" pitchFamily="18"/>
                <a:ea typeface="MS Gothic" pitchFamily="2"/>
                <a:cs typeface="Tahoma" pitchFamily="2"/>
              </a:rPr>
              <a:t>Attention aux compatibilités des navigateurs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C684915B-A2A8-4145-9565-018C3922B9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359640" y="7128000"/>
            <a:ext cx="353880" cy="3826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defPPr>
              <a:defRPr lang="fr-FR"/>
            </a:defPPr>
            <a:lvl1pPr marL="0" marR="0" lvl="0" indent="0" algn="r" defTabSz="914400" rtl="0" eaLnBrk="1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kern="1200" baseline="0"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C4F09FF-EBE5-4283-BFFD-C577F13A90CB}" type="slidenum">
              <a:rPr lang="fr-FR" smtClean="0"/>
              <a:pPr lvl="0"/>
              <a:t>48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76CD29A-760C-4644-84F2-972C22452B0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225360"/>
            <a:ext cx="8459640" cy="1170360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Formulaires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85BA29A-FB71-43D3-853D-9576233C506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199120" y="2475000"/>
            <a:ext cx="4692600" cy="3591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4E5B954-11FF-46D7-B80C-F4E86C71F52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618920"/>
            <a:ext cx="9360000" cy="5048640"/>
          </a:xfrm>
        </p:spPr>
        <p:txBody>
          <a:bodyPr wrap="square" tIns="24840" anchor="t" anchorCtr="0">
            <a:spAutoFit/>
          </a:bodyPr>
          <a:lstStyle/>
          <a:p>
            <a:pPr marL="0" lvl="0">
              <a:spcAft>
                <a:spcPts val="312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Permettent de saisir et d'envoyer des données</a:t>
            </a:r>
          </a:p>
          <a:p>
            <a:pPr marL="426960" lvl="0" indent="-322200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200">
                <a:solidFill>
                  <a:srgbClr val="008000"/>
                </a:solidFill>
              </a:rPr>
              <a:t>(</a:t>
            </a:r>
            <a:r>
              <a:rPr lang="fr-BE" sz="2200">
                <a:solidFill>
                  <a:srgbClr val="008000"/>
                </a:solidFill>
              </a:rPr>
              <a:t>très</a:t>
            </a:r>
            <a:r>
              <a:rPr lang="en-GB" sz="2200">
                <a:solidFill>
                  <a:srgbClr val="008000"/>
                </a:solidFill>
              </a:rPr>
              <a:t> important pour la </a:t>
            </a:r>
            <a:r>
              <a:rPr lang="fr-BE" sz="2200">
                <a:solidFill>
                  <a:srgbClr val="008000"/>
                </a:solidFill>
              </a:rPr>
              <a:t>création</a:t>
            </a:r>
            <a:r>
              <a:rPr lang="en-GB" sz="2200">
                <a:solidFill>
                  <a:srgbClr val="008000"/>
                </a:solidFill>
              </a:rPr>
              <a:t> de sites Web </a:t>
            </a:r>
            <a:r>
              <a:rPr lang="fr-FR" sz="2200">
                <a:solidFill>
                  <a:srgbClr val="008000"/>
                </a:solidFill>
              </a:rPr>
              <a:t>dynamiques</a:t>
            </a:r>
            <a:r>
              <a:rPr lang="en-GB" sz="2200">
                <a:solidFill>
                  <a:srgbClr val="008000"/>
                </a:solidFill>
              </a:rPr>
              <a:t>)</a:t>
            </a:r>
          </a:p>
          <a:p>
            <a:pPr marL="0" lvl="0" hangingPunct="1">
              <a:spcAft>
                <a:spcPts val="312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Couramment </a:t>
            </a:r>
            <a:r>
              <a:rPr lang="fr-BE" sz="2800"/>
              <a:t>utilisés</a:t>
            </a:r>
            <a:r>
              <a:rPr lang="en-GB" sz="2800"/>
              <a:t> :</a:t>
            </a:r>
          </a:p>
          <a:p>
            <a:pPr marL="426960" lvl="0" indent="-322200" hangingPunct="1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600">
                <a:cs typeface="Lucida Sans Unicode" pitchFamily="2"/>
              </a:rPr>
              <a:t>Inscription </a:t>
            </a:r>
            <a:r>
              <a:rPr lang="fr-BE" sz="2600">
                <a:cs typeface="Lucida Sans Unicode" pitchFamily="2"/>
              </a:rPr>
              <a:t>sur</a:t>
            </a:r>
            <a:r>
              <a:rPr lang="en-GB" sz="2600">
                <a:cs typeface="Lucida Sans Unicode" pitchFamily="2"/>
              </a:rPr>
              <a:t> </a:t>
            </a:r>
            <a:r>
              <a:rPr lang="fr-BE" sz="2600">
                <a:cs typeface="Lucida Sans Unicode" pitchFamily="2"/>
              </a:rPr>
              <a:t>un</a:t>
            </a:r>
            <a:r>
              <a:rPr lang="en-GB" sz="2600">
                <a:cs typeface="Lucida Sans Unicode" pitchFamily="2"/>
              </a:rPr>
              <a:t> site,</a:t>
            </a:r>
          </a:p>
          <a:p>
            <a:pPr marL="426960" lvl="0" indent="-322200" hangingPunct="1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BE" sz="2600">
                <a:cs typeface="Lucida Sans Unicode" pitchFamily="2"/>
              </a:rPr>
              <a:t>Recherche</a:t>
            </a:r>
            <a:r>
              <a:rPr lang="en-GB" sz="2600">
                <a:cs typeface="Lucida Sans Unicode" pitchFamily="2"/>
              </a:rPr>
              <a:t>, ...</a:t>
            </a:r>
          </a:p>
          <a:p>
            <a:pPr marL="426960" lvl="0" indent="-322200" hangingPunct="1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endParaRPr lang="en-GB" sz="2600">
              <a:cs typeface="Lucida Sans Unicode" pitchFamily="2"/>
            </a:endParaRPr>
          </a:p>
          <a:p>
            <a:pPr marL="0" lvl="0" hangingPunct="1">
              <a:spcAft>
                <a:spcPts val="312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>
                <a:cs typeface="Lucida Sans Unicode" pitchFamily="2"/>
              </a:rPr>
              <a:t>Balise </a:t>
            </a:r>
            <a:r>
              <a:rPr lang="fr-FR" sz="2800" b="1">
                <a:solidFill>
                  <a:srgbClr val="007FFF"/>
                </a:solidFill>
                <a:cs typeface="Lucida Sans Unicode" pitchFamily="2"/>
              </a:rPr>
              <a:t>&lt;</a:t>
            </a:r>
            <a:r>
              <a:rPr lang="en-US" sz="2800" b="1">
                <a:solidFill>
                  <a:srgbClr val="007FFF"/>
                </a:solidFill>
                <a:cs typeface="Lucida Sans Unicode" pitchFamily="2"/>
              </a:rPr>
              <a:t>form</a:t>
            </a:r>
            <a:r>
              <a:rPr lang="fr-FR" sz="2800" b="1">
                <a:solidFill>
                  <a:srgbClr val="007FFF"/>
                </a:solidFill>
                <a:cs typeface="Lucida Sans Unicode" pitchFamily="2"/>
              </a:rPr>
              <a:t>&gt;</a:t>
            </a:r>
            <a:r>
              <a:rPr lang="fr-FR" sz="2800">
                <a:cs typeface="Lucida Sans Unicode" pitchFamily="2"/>
              </a:rPr>
              <a:t> avec</a:t>
            </a:r>
            <a:r>
              <a:rPr lang="en-GB" sz="2800">
                <a:cs typeface="Lucida Sans Unicode" pitchFamily="2"/>
              </a:rPr>
              <a:t> 2 </a:t>
            </a:r>
            <a:r>
              <a:rPr lang="fr-FR" sz="2800">
                <a:cs typeface="Lucida Sans Unicode" pitchFamily="2"/>
              </a:rPr>
              <a:t>attributs</a:t>
            </a:r>
            <a:r>
              <a:rPr lang="en-GB" sz="2800">
                <a:cs typeface="Lucida Sans Unicode" pitchFamily="2"/>
              </a:rPr>
              <a:t> :</a:t>
            </a:r>
          </a:p>
          <a:p>
            <a:pPr marL="426960" lvl="0" indent="-322200" hangingPunct="1">
              <a:spcAft>
                <a:spcPts val="312"/>
              </a:spcAft>
              <a:tabLst>
                <a:tab pos="426960" algn="l"/>
                <a:tab pos="531720" algn="l"/>
                <a:tab pos="980640" algn="l"/>
                <a:tab pos="1429920" algn="l"/>
                <a:tab pos="1879200" algn="l"/>
                <a:tab pos="2328480" algn="l"/>
                <a:tab pos="2777760" algn="l"/>
                <a:tab pos="3227040" algn="l"/>
                <a:tab pos="3676320" algn="l"/>
                <a:tab pos="4125599" algn="l"/>
                <a:tab pos="4574880" algn="l"/>
                <a:tab pos="5024160" algn="l"/>
                <a:tab pos="5473440" algn="l"/>
                <a:tab pos="5922720" algn="l"/>
                <a:tab pos="6372000" algn="l"/>
                <a:tab pos="6821279" algn="l"/>
                <a:tab pos="7270560" algn="l"/>
                <a:tab pos="7719840" algn="l"/>
                <a:tab pos="8169120" algn="l"/>
                <a:tab pos="8618400" algn="l"/>
                <a:tab pos="9067680" algn="l"/>
                <a:tab pos="9434160" algn="l"/>
                <a:tab pos="9883439" algn="l"/>
                <a:tab pos="10332720" algn="l"/>
                <a:tab pos="10782000" algn="l"/>
              </a:tabLst>
            </a:pPr>
            <a:r>
              <a:rPr lang="fr-FR" sz="2200">
                <a:solidFill>
                  <a:srgbClr val="4D4D4D"/>
                </a:solidFill>
                <a:cs typeface="Lucida Sans Unicode" pitchFamily="2"/>
              </a:rPr>
              <a:t>     </a:t>
            </a:r>
            <a:r>
              <a:rPr lang="fr-FR" sz="2200">
                <a:solidFill>
                  <a:srgbClr val="800000"/>
                </a:solidFill>
                <a:cs typeface="Lucida Sans Unicode" pitchFamily="2"/>
              </a:rPr>
              <a:t>action</a:t>
            </a:r>
            <a:r>
              <a:rPr lang="fr-FR" sz="2200">
                <a:cs typeface="Lucida Sans Unicode" pitchFamily="2"/>
              </a:rPr>
              <a:t>	: désigne la page vers laquelle</a:t>
            </a:r>
          </a:p>
          <a:p>
            <a:pPr marL="426960" lvl="0" indent="-322200" hangingPunct="1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200">
                <a:cs typeface="Lucida Sans Unicode" pitchFamily="2"/>
              </a:rPr>
              <a:t>              on souhaite envoyer les données</a:t>
            </a:r>
          </a:p>
          <a:p>
            <a:pPr marL="426960" lvl="0" indent="-322200" hangingPunct="1">
              <a:spcAft>
                <a:spcPts val="312"/>
              </a:spcAft>
              <a:tabLst>
                <a:tab pos="426960" algn="l"/>
                <a:tab pos="531720" algn="l"/>
                <a:tab pos="980640" algn="l"/>
                <a:tab pos="1429920" algn="l"/>
                <a:tab pos="1879200" algn="l"/>
                <a:tab pos="2328480" algn="l"/>
                <a:tab pos="2777760" algn="l"/>
                <a:tab pos="3227040" algn="l"/>
                <a:tab pos="3676320" algn="l"/>
                <a:tab pos="4125599" algn="l"/>
                <a:tab pos="4574880" algn="l"/>
                <a:tab pos="5024160" algn="l"/>
                <a:tab pos="5473440" algn="l"/>
                <a:tab pos="5922720" algn="l"/>
                <a:tab pos="6372000" algn="l"/>
                <a:tab pos="6821279" algn="l"/>
                <a:tab pos="7270560" algn="l"/>
                <a:tab pos="7719840" algn="l"/>
                <a:tab pos="8169120" algn="l"/>
                <a:tab pos="8618400" algn="l"/>
                <a:tab pos="9067680" algn="l"/>
                <a:tab pos="9434160" algn="l"/>
                <a:tab pos="9883439" algn="l"/>
                <a:tab pos="10332720" algn="l"/>
                <a:tab pos="10782000" algn="l"/>
              </a:tabLst>
            </a:pPr>
            <a:r>
              <a:rPr lang="fr-FR" sz="2200">
                <a:cs typeface="Lucida Sans Unicode" pitchFamily="2"/>
              </a:rPr>
              <a:t>     </a:t>
            </a:r>
            <a:r>
              <a:rPr lang="en-US" sz="2200">
                <a:solidFill>
                  <a:srgbClr val="800000"/>
                </a:solidFill>
                <a:cs typeface="Lucida Sans Unicode" pitchFamily="2"/>
              </a:rPr>
              <a:t>method</a:t>
            </a:r>
            <a:r>
              <a:rPr lang="fr-FR" sz="2200">
                <a:cs typeface="Lucida Sans Unicode" pitchFamily="2"/>
              </a:rPr>
              <a:t>	: définit la méthode d'envoi des</a:t>
            </a:r>
          </a:p>
          <a:p>
            <a:pPr marL="426960" lvl="0" indent="-322200" hangingPunct="1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200">
                <a:cs typeface="Lucida Sans Unicode" pitchFamily="2"/>
              </a:rPr>
              <a:t>                    </a:t>
            </a:r>
            <a:r>
              <a:rPr lang="fr-FR" sz="2200">
                <a:cs typeface="Lucida Sans Unicode" pitchFamily="2"/>
              </a:rPr>
              <a:t>données</a:t>
            </a:r>
            <a:r>
              <a:rPr lang="en-GB" sz="2200">
                <a:cs typeface="Lucida Sans Unicode" pitchFamily="2"/>
              </a:rPr>
              <a:t> (get </a:t>
            </a:r>
            <a:r>
              <a:rPr lang="fr-FR" sz="2200">
                <a:cs typeface="Lucida Sans Unicode" pitchFamily="2"/>
              </a:rPr>
              <a:t>ou</a:t>
            </a:r>
            <a:r>
              <a:rPr lang="en-GB" sz="2200">
                <a:cs typeface="Lucida Sans Unicode" pitchFamily="2"/>
              </a:rPr>
              <a:t> post).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1">
            <a:extLst>
              <a:ext uri="{FF2B5EF4-FFF2-40B4-BE49-F238E27FC236}">
                <a16:creationId xmlns:a16="http://schemas.microsoft.com/office/drawing/2014/main" id="{01F3CED0-C0CA-462C-AD39-8B4A1D10CA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359640" y="7128000"/>
            <a:ext cx="353880" cy="3826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defPPr>
              <a:defRPr lang="fr-FR"/>
            </a:defPPr>
            <a:lvl1pPr marL="0" marR="0" lvl="0" indent="0" algn="r" defTabSz="914400" rtl="0" eaLnBrk="1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kern="1200" baseline="0"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C4F09FF-EBE5-4283-BFFD-C577F13A90CB}" type="slidenum">
              <a:rPr lang="fr-FR" smtClean="0"/>
              <a:pPr lvl="0"/>
              <a:t>49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8880F04-923B-45CB-B628-61CD31DF590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-58680"/>
            <a:ext cx="8459640" cy="1520999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Formulaires : </a:t>
            </a:r>
            <a:br>
              <a:rPr lang="fr-FR">
                <a:solidFill>
                  <a:srgbClr val="F20000"/>
                </a:solidFill>
              </a:rPr>
            </a:br>
            <a:r>
              <a:rPr lang="fr-FR">
                <a:solidFill>
                  <a:srgbClr val="F20000"/>
                </a:solidFill>
              </a:rPr>
              <a:t>l'attribut method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6EC2671-7485-4BFE-A630-D9B313FAB1A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618920"/>
            <a:ext cx="9360000" cy="5048640"/>
          </a:xfrm>
        </p:spPr>
        <p:txBody>
          <a:bodyPr wrap="square" tIns="24840" anchor="t" anchorCtr="0">
            <a:spAutoFit/>
          </a:bodyPr>
          <a:lstStyle/>
          <a:p>
            <a:pPr marL="426960" lvl="0" indent="-322200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/>
              <a:t>L'attribut </a:t>
            </a:r>
            <a:r>
              <a:rPr lang="en-US" sz="2800"/>
              <a:t>method</a:t>
            </a:r>
            <a:r>
              <a:rPr lang="fr-FR" sz="2800"/>
              <a:t> désigne la méthode d'envoi :</a:t>
            </a:r>
          </a:p>
          <a:p>
            <a:pPr marL="0" lvl="0">
              <a:spcAft>
                <a:spcPts val="312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en-US" sz="2800"/>
              <a:t>GET</a:t>
            </a:r>
            <a:r>
              <a:rPr lang="fr-FR" sz="2800"/>
              <a:t> :</a:t>
            </a:r>
          </a:p>
          <a:p>
            <a:pPr marL="426960" lvl="0" indent="-322200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/>
              <a:t>- envoi des données dans l'URL</a:t>
            </a:r>
          </a:p>
          <a:p>
            <a:pPr marL="426960" lvl="0" indent="-322200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/>
              <a:t>- problème de sécurité du transfert</a:t>
            </a:r>
          </a:p>
          <a:p>
            <a:pPr marL="426960" lvl="0" indent="-322200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/>
              <a:t>- limité à 256 caractères</a:t>
            </a:r>
          </a:p>
          <a:p>
            <a:pPr marL="426960" lvl="0" indent="-322200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endParaRPr lang="fr-FR" sz="2800"/>
          </a:p>
          <a:p>
            <a:pPr marL="426960" lvl="0" indent="-322200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endParaRPr lang="fr-FR" sz="2800"/>
          </a:p>
          <a:p>
            <a:pPr marL="0" lvl="0">
              <a:spcAft>
                <a:spcPts val="312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POST :</a:t>
            </a:r>
          </a:p>
          <a:p>
            <a:pPr marL="426960" lvl="0" indent="-322200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/>
              <a:t>- envoi des données dans la trame HTTP</a:t>
            </a:r>
          </a:p>
          <a:p>
            <a:pPr marL="426960" lvl="0" indent="-322200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/>
              <a:t>- non visible par l'utilisateur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ED8E4BF-B7CC-48DC-B2EE-54B3C6164C2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400720" y="3419640"/>
            <a:ext cx="4392720" cy="1260360"/>
          </a:xfrm>
          <a:prstGeom prst="rect">
            <a:avLst/>
          </a:prstGeom>
          <a:noFill/>
          <a:ln w="9360">
            <a:solidFill>
              <a:srgbClr val="4D4D4D"/>
            </a:solidFill>
            <a:prstDash val="solid"/>
            <a:miter/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A87A231-528B-4F37-AFE2-28BBCD80AF21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400720" y="5580000"/>
            <a:ext cx="4392720" cy="1262160"/>
          </a:xfrm>
          <a:prstGeom prst="rect">
            <a:avLst/>
          </a:prstGeom>
          <a:noFill/>
          <a:ln w="9360">
            <a:solidFill>
              <a:srgbClr val="4D4D4D"/>
            </a:solidFill>
            <a:prstDash val="solid"/>
            <a:miter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7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2CF3F854-5CA1-40D9-B8F9-8260E4997F5D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120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  <a:ea typeface="MS Gothic" pitchFamily="2"/>
                <a:cs typeface="Tahoma" pitchFamily="2"/>
              </a:rPr>
              <a:t>Introduction</a:t>
            </a: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4B70160A-DD01-4B3D-A5A4-E814E871984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379384" cy="5138735"/>
          </a:xfrm>
        </p:spPr>
        <p:txBody>
          <a:bodyPr/>
          <a:lstStyle/>
          <a:p>
            <a:pPr lvl="1" algn="ctr">
              <a:buNone/>
            </a:pPr>
            <a:r>
              <a:rPr lang="fr-FR">
                <a:solidFill>
                  <a:srgbClr val="FF0000"/>
                </a:solidFill>
              </a:rPr>
              <a:t>Rappels des normes XHTML, CSS, HTML5</a:t>
            </a:r>
          </a:p>
          <a:p>
            <a:pPr lvl="1" algn="ctr">
              <a:buNone/>
            </a:pPr>
            <a:endParaRPr lang="fr-FR" sz="1400">
              <a:solidFill>
                <a:srgbClr val="FF0000"/>
              </a:solidFill>
            </a:endParaRPr>
          </a:p>
          <a:p>
            <a:pPr marL="457200" lvl="0" indent="-457200">
              <a:buClr>
                <a:srgbClr val="FF0000"/>
              </a:buClr>
            </a:pPr>
            <a:r>
              <a:rPr lang="fr-FR"/>
              <a:t>XHTML : HTML standardisé</a:t>
            </a:r>
          </a:p>
          <a:p>
            <a:pPr lvl="0">
              <a:buNone/>
            </a:pPr>
            <a:r>
              <a:rPr lang="fr-FR" b="1" i="1"/>
              <a:t>	Aucune souplesse autorisée</a:t>
            </a:r>
          </a:p>
          <a:p>
            <a:pPr lvl="0">
              <a:buNone/>
            </a:pPr>
            <a:endParaRPr lang="fr-FR" sz="1000" i="1"/>
          </a:p>
          <a:p>
            <a:pPr marL="457200" lvl="0" indent="-457200">
              <a:buClr>
                <a:srgbClr val="FF0000"/>
              </a:buClr>
            </a:pPr>
            <a:r>
              <a:rPr lang="fr-FR"/>
              <a:t>CSS : Séparer le style de l’affichage</a:t>
            </a:r>
          </a:p>
          <a:p>
            <a:pPr lvl="1">
              <a:buNone/>
            </a:pPr>
            <a:r>
              <a:rPr lang="fr-FR" sz="2000"/>
              <a:t>	</a:t>
            </a:r>
            <a:endParaRPr lang="fr-FR" sz="1000"/>
          </a:p>
          <a:p>
            <a:pPr marL="457200" lvl="1" indent="-457200">
              <a:buClr>
                <a:srgbClr val="FF0000"/>
              </a:buClr>
              <a:buFont typeface="Arial" pitchFamily="34"/>
              <a:buChar char="•"/>
            </a:pPr>
            <a:r>
              <a:rPr lang="fr-FR"/>
              <a:t>HTML5 : Évolution du HTML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AE2F42C2-6C84-4934-92BC-D4451294C2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359640" y="7128000"/>
            <a:ext cx="353880" cy="3826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defPPr>
              <a:defRPr lang="fr-FR"/>
            </a:defPPr>
            <a:lvl1pPr marL="0" marR="0" lvl="0" indent="0" algn="r" defTabSz="914400" rtl="0" eaLnBrk="1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kern="1200" baseline="0"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C4F09FF-EBE5-4283-BFFD-C577F13A90CB}" type="slidenum">
              <a:rPr lang="fr-FR" smtClean="0"/>
              <a:pPr lvl="0"/>
              <a:t>50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D3FAEFD-D4A9-44AE-A10C-8091D3B5DB3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-23760"/>
            <a:ext cx="8459640" cy="1520999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Formulaires :</a:t>
            </a:r>
            <a:br>
              <a:rPr lang="fr-FR">
                <a:solidFill>
                  <a:srgbClr val="F20000"/>
                </a:solidFill>
              </a:rPr>
            </a:br>
            <a:r>
              <a:rPr lang="fr-FR">
                <a:solidFill>
                  <a:srgbClr val="F20000"/>
                </a:solidFill>
              </a:rPr>
              <a:t>la balise &lt;input&gt;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132467-41F9-4435-83C8-FF04C96FD11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618920"/>
            <a:ext cx="9360000" cy="5132520"/>
          </a:xfrm>
        </p:spPr>
        <p:txBody>
          <a:bodyPr wrap="square" tIns="24840" anchor="t" anchorCtr="0">
            <a:spAutoFit/>
          </a:bodyPr>
          <a:lstStyle/>
          <a:p>
            <a:pPr marL="0" lvl="0" hangingPunct="1">
              <a:spcAft>
                <a:spcPts val="312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Permet d'insérer des éléments pour le formulaire</a:t>
            </a:r>
          </a:p>
          <a:p>
            <a:pPr marL="426960" lvl="0" indent="-322200" hangingPunct="1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endParaRPr lang="en-GB" sz="2800"/>
          </a:p>
          <a:p>
            <a:pPr marL="0" lvl="0" hangingPunct="1">
              <a:spcAft>
                <a:spcPts val="312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Se présente sous plusieurs types :</a:t>
            </a:r>
          </a:p>
          <a:p>
            <a:pPr marL="426960" lvl="0" indent="-322200" hangingPunct="1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/>
              <a:t>   button, checkbox, </a:t>
            </a:r>
            <a:r>
              <a:rPr lang="en-US" sz="2800"/>
              <a:t>color</a:t>
            </a:r>
            <a:r>
              <a:rPr lang="en-GB" sz="2800"/>
              <a:t>, date, datetime, datetime-local, email, file, hidden, image, month, number, password, radio, range, reset, search, submit, </a:t>
            </a:r>
            <a:r>
              <a:rPr lang="fr-FR" sz="2800"/>
              <a:t>tel</a:t>
            </a:r>
            <a:r>
              <a:rPr lang="en-GB" sz="2800"/>
              <a:t>, text, time, </a:t>
            </a:r>
            <a:r>
              <a:rPr lang="fr-FR" sz="2800"/>
              <a:t>url</a:t>
            </a:r>
            <a:r>
              <a:rPr lang="en-GB" sz="2800"/>
              <a:t>, week</a:t>
            </a:r>
          </a:p>
          <a:p>
            <a:pPr marL="426960" lvl="0" indent="-322200" hangingPunct="1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endParaRPr lang="en-GB" sz="2800"/>
          </a:p>
          <a:p>
            <a:pPr marL="0" lvl="0" hangingPunct="1">
              <a:spcAft>
                <a:spcPts val="312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Présente des attributs redondants :</a:t>
            </a:r>
          </a:p>
          <a:p>
            <a:pPr marL="426960" lvl="0" indent="-322200" hangingPunct="1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>
                <a:solidFill>
                  <a:srgbClr val="800000"/>
                </a:solidFill>
                <a:cs typeface="Lucida Sans Unicode" pitchFamily="2"/>
              </a:rPr>
              <a:t>type</a:t>
            </a:r>
            <a:r>
              <a:rPr lang="fr-FR" sz="2800">
                <a:cs typeface="Lucida Sans Unicode" pitchFamily="2"/>
              </a:rPr>
              <a:t>=</a:t>
            </a:r>
            <a:r>
              <a:rPr lang="fr-FR" sz="2800">
                <a:solidFill>
                  <a:srgbClr val="7F00FF"/>
                </a:solidFill>
                <a:cs typeface="Lucida Sans Unicode" pitchFamily="2"/>
              </a:rPr>
              <a:t>"type de l'élément"</a:t>
            </a:r>
            <a:r>
              <a:rPr lang="fr-FR" sz="2800">
                <a:cs typeface="Lucida Sans Unicode" pitchFamily="2"/>
              </a:rPr>
              <a:t>,</a:t>
            </a:r>
          </a:p>
          <a:p>
            <a:pPr marL="426960" lvl="0" indent="-322200" hangingPunct="1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US" sz="2800">
                <a:solidFill>
                  <a:srgbClr val="800000"/>
                </a:solidFill>
                <a:cs typeface="Lucida Sans Unicode" pitchFamily="2"/>
              </a:rPr>
              <a:t>name</a:t>
            </a:r>
            <a:r>
              <a:rPr lang="fr-FR" sz="2800">
                <a:cs typeface="Lucida Sans Unicode" pitchFamily="2"/>
              </a:rPr>
              <a:t>=</a:t>
            </a:r>
            <a:r>
              <a:rPr lang="fr-FR" sz="2800">
                <a:solidFill>
                  <a:srgbClr val="7F00FF"/>
                </a:solidFill>
                <a:cs typeface="Lucida Sans Unicode" pitchFamily="2"/>
              </a:rPr>
              <a:t>"identifiant de l'élément"</a:t>
            </a:r>
            <a:r>
              <a:rPr lang="fr-FR" sz="2800">
                <a:cs typeface="Lucida Sans Unicode" pitchFamily="2"/>
              </a:rPr>
              <a:t>,</a:t>
            </a:r>
          </a:p>
          <a:p>
            <a:pPr marL="426960" lvl="0" indent="-322200" hangingPunct="1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US" sz="2800">
                <a:solidFill>
                  <a:srgbClr val="800000"/>
                </a:solidFill>
                <a:cs typeface="Lucida Sans Unicode" pitchFamily="2"/>
              </a:rPr>
              <a:t>value</a:t>
            </a:r>
            <a:r>
              <a:rPr lang="fr-FR" sz="2800">
                <a:cs typeface="Lucida Sans Unicode" pitchFamily="2"/>
              </a:rPr>
              <a:t>=</a:t>
            </a:r>
            <a:r>
              <a:rPr lang="fr-FR" sz="2800">
                <a:solidFill>
                  <a:srgbClr val="7F00FF"/>
                </a:solidFill>
                <a:cs typeface="Lucida Sans Unicode" pitchFamily="2"/>
              </a:rPr>
              <a:t>"valeur de l'élément"</a:t>
            </a:r>
            <a:r>
              <a:rPr lang="fr-FR" sz="2800">
                <a:cs typeface="Lucida Sans Unicode" pitchFamily="2"/>
              </a:rPr>
              <a:t>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1">
            <a:extLst>
              <a:ext uri="{FF2B5EF4-FFF2-40B4-BE49-F238E27FC236}">
                <a16:creationId xmlns:a16="http://schemas.microsoft.com/office/drawing/2014/main" id="{1ABCAD35-2C8F-4005-8C7F-006ADC3D7C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359640" y="7128000"/>
            <a:ext cx="353880" cy="3826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defPPr>
              <a:defRPr lang="fr-FR"/>
            </a:defPPr>
            <a:lvl1pPr marL="0" marR="0" lvl="0" indent="0" algn="r" defTabSz="914400" rtl="0" eaLnBrk="1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kern="1200" baseline="0"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C4F09FF-EBE5-4283-BFFD-C577F13A90CB}" type="slidenum">
              <a:rPr lang="fr-FR" smtClean="0"/>
              <a:pPr lvl="0"/>
              <a:t>51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BF830C5-B400-4A08-8884-EE317B37261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-23760"/>
            <a:ext cx="8459640" cy="1520999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Formulaires :</a:t>
            </a:r>
            <a:br>
              <a:rPr lang="fr-FR">
                <a:solidFill>
                  <a:srgbClr val="F20000"/>
                </a:solidFill>
              </a:rPr>
            </a:br>
            <a:r>
              <a:rPr lang="fr-FR">
                <a:solidFill>
                  <a:srgbClr val="F20000"/>
                </a:solidFill>
              </a:rPr>
              <a:t>la balise &lt;label&gt;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3497C81-FF18-4A6A-8E76-399EC4675AB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618920"/>
            <a:ext cx="9360000" cy="2881080"/>
          </a:xfrm>
        </p:spPr>
        <p:txBody>
          <a:bodyPr wrap="square" tIns="24840" anchor="t" anchorCtr="0">
            <a:spAutoFit/>
          </a:bodyPr>
          <a:lstStyle/>
          <a:p>
            <a:pPr marL="0" lvl="0" hangingPunct="1">
              <a:spcAft>
                <a:spcPts val="312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400"/>
              <a:t>Permet d'insérer une étiquette désignant un autre élément du formulaire</a:t>
            </a:r>
          </a:p>
          <a:p>
            <a:pPr marL="0" lvl="0" hangingPunct="1">
              <a:spcAft>
                <a:spcPts val="312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400"/>
              <a:t>Prend un attribut : </a:t>
            </a:r>
            <a:r>
              <a:rPr lang="fr-FR" sz="2400">
                <a:solidFill>
                  <a:srgbClr val="A80000"/>
                </a:solidFill>
              </a:rPr>
              <a:t>for</a:t>
            </a:r>
            <a:r>
              <a:rPr lang="fr-FR" sz="2400"/>
              <a:t> = </a:t>
            </a:r>
            <a:r>
              <a:rPr lang="fr-FR" sz="2400">
                <a:solidFill>
                  <a:srgbClr val="7F00FF"/>
                </a:solidFill>
              </a:rPr>
              <a:t>" id-de-l’input "</a:t>
            </a:r>
          </a:p>
          <a:p>
            <a:pPr marL="0" lvl="0" hangingPunct="1">
              <a:spcAft>
                <a:spcPts val="312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400">
                <a:cs typeface="Lucida Sans Unicode" pitchFamily="2"/>
              </a:rPr>
              <a:t>L’attribut </a:t>
            </a:r>
            <a:r>
              <a:rPr lang="fr-FR" sz="2400" b="1">
                <a:solidFill>
                  <a:srgbClr val="A80000"/>
                </a:solidFill>
                <a:cs typeface="Lucida Sans Unicode" pitchFamily="2"/>
              </a:rPr>
              <a:t>for</a:t>
            </a:r>
            <a:r>
              <a:rPr lang="fr-FR" sz="2400" b="1">
                <a:cs typeface="Lucida Sans Unicode" pitchFamily="2"/>
              </a:rPr>
              <a:t> </a:t>
            </a:r>
            <a:r>
              <a:rPr lang="fr-FR" sz="2400">
                <a:cs typeface="Lucida Sans Unicode" pitchFamily="2"/>
              </a:rPr>
              <a:t>et l’attribut</a:t>
            </a:r>
            <a:r>
              <a:rPr lang="fr-FR" sz="2400" b="1">
                <a:cs typeface="Lucida Sans Unicode" pitchFamily="2"/>
              </a:rPr>
              <a:t> </a:t>
            </a:r>
            <a:r>
              <a:rPr lang="fr-FR" sz="2400" b="1">
                <a:solidFill>
                  <a:srgbClr val="A80000"/>
                </a:solidFill>
                <a:cs typeface="Lucida Sans Unicode" pitchFamily="2"/>
              </a:rPr>
              <a:t>id</a:t>
            </a:r>
            <a:r>
              <a:rPr lang="fr-FR" sz="2400" b="1">
                <a:cs typeface="Lucida Sans Unicode" pitchFamily="2"/>
              </a:rPr>
              <a:t> </a:t>
            </a:r>
            <a:r>
              <a:rPr lang="fr-FR" sz="2400">
                <a:cs typeface="Lucida Sans Unicode" pitchFamily="2"/>
              </a:rPr>
              <a:t>de l’input doivent être identiques. Ce sont eux qui lient les deux éléments.</a:t>
            </a:r>
          </a:p>
          <a:p>
            <a:pPr marL="0" lvl="0" hangingPunct="1">
              <a:spcAft>
                <a:spcPts val="312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endParaRPr lang="fr-FR" sz="2800">
              <a:cs typeface="Lucida Sans Unicode" pitchFamily="2"/>
            </a:endParaRPr>
          </a:p>
          <a:p>
            <a:pPr marL="0" lvl="0" hangingPunct="1">
              <a:spcAft>
                <a:spcPts val="312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1800">
                <a:solidFill>
                  <a:srgbClr val="007FFF"/>
                </a:solidFill>
                <a:cs typeface="Lucida Sans Unicode" pitchFamily="2"/>
              </a:rPr>
              <a:t>&lt;label</a:t>
            </a:r>
            <a:r>
              <a:rPr lang="fr-FR" sz="1800">
                <a:cs typeface="Lucida Sans Unicode" pitchFamily="2"/>
              </a:rPr>
              <a:t> </a:t>
            </a:r>
            <a:r>
              <a:rPr lang="fr-FR" sz="1800">
                <a:solidFill>
                  <a:srgbClr val="800000"/>
                </a:solidFill>
                <a:cs typeface="Lucida Sans Unicode" pitchFamily="2"/>
              </a:rPr>
              <a:t>for</a:t>
            </a:r>
            <a:r>
              <a:rPr lang="fr-FR" sz="1800">
                <a:cs typeface="Lucida Sans Unicode" pitchFamily="2"/>
              </a:rPr>
              <a:t>=</a:t>
            </a:r>
            <a:r>
              <a:rPr lang="fr-FR" sz="1800">
                <a:solidFill>
                  <a:srgbClr val="7F00FF"/>
                </a:solidFill>
                <a:cs typeface="Lucida Sans Unicode" pitchFamily="2"/>
              </a:rPr>
              <a:t>"input"</a:t>
            </a:r>
            <a:r>
              <a:rPr lang="fr-FR" sz="1800">
                <a:solidFill>
                  <a:srgbClr val="007FFF"/>
                </a:solidFill>
                <a:cs typeface="Lucida Sans Unicode" pitchFamily="2"/>
              </a:rPr>
              <a:t>&gt;</a:t>
            </a:r>
            <a:r>
              <a:rPr lang="fr-FR" sz="1800">
                <a:cs typeface="Lucida Sans Unicode" pitchFamily="2"/>
              </a:rPr>
              <a:t>Label de mon input</a:t>
            </a:r>
            <a:r>
              <a:rPr lang="fr-FR" sz="1800">
                <a:solidFill>
                  <a:srgbClr val="007FFF"/>
                </a:solidFill>
                <a:cs typeface="Lucida Sans Unicode" pitchFamily="2"/>
              </a:rPr>
              <a:t>&lt;/label&gt;</a:t>
            </a:r>
          </a:p>
          <a:p>
            <a:pPr marL="0" lvl="0" hangingPunct="1">
              <a:spcAft>
                <a:spcPts val="312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1800">
                <a:solidFill>
                  <a:srgbClr val="007FFF"/>
                </a:solidFill>
                <a:cs typeface="Lucida Sans Unicode" pitchFamily="2"/>
              </a:rPr>
              <a:t>&lt;input</a:t>
            </a:r>
            <a:r>
              <a:rPr lang="fr-FR" sz="1800">
                <a:cs typeface="Lucida Sans Unicode" pitchFamily="2"/>
              </a:rPr>
              <a:t> </a:t>
            </a:r>
            <a:r>
              <a:rPr lang="fr-FR" sz="1800">
                <a:solidFill>
                  <a:srgbClr val="A80000"/>
                </a:solidFill>
                <a:cs typeface="Lucida Sans Unicode" pitchFamily="2"/>
              </a:rPr>
              <a:t>type</a:t>
            </a:r>
            <a:r>
              <a:rPr lang="fr-FR" sz="1800">
                <a:cs typeface="Lucida Sans Unicode" pitchFamily="2"/>
              </a:rPr>
              <a:t>=</a:t>
            </a:r>
            <a:r>
              <a:rPr lang="fr-FR" sz="1800">
                <a:solidFill>
                  <a:srgbClr val="7F00FF"/>
                </a:solidFill>
                <a:cs typeface="Lucida Sans Unicode" pitchFamily="2"/>
              </a:rPr>
              <a:t>"</a:t>
            </a:r>
            <a:r>
              <a:rPr lang="en-US" sz="1800">
                <a:solidFill>
                  <a:srgbClr val="7F00FF"/>
                </a:solidFill>
                <a:cs typeface="Lucida Sans Unicode" pitchFamily="2"/>
              </a:rPr>
              <a:t>text</a:t>
            </a:r>
            <a:r>
              <a:rPr lang="fr-FR" sz="1800">
                <a:solidFill>
                  <a:srgbClr val="7F00FF"/>
                </a:solidFill>
                <a:cs typeface="Lucida Sans Unicode" pitchFamily="2"/>
              </a:rPr>
              <a:t>"</a:t>
            </a:r>
            <a:r>
              <a:rPr lang="fr-FR" sz="1800">
                <a:cs typeface="Lucida Sans Unicode" pitchFamily="2"/>
              </a:rPr>
              <a:t> </a:t>
            </a:r>
            <a:r>
              <a:rPr lang="fr-FR" sz="1800">
                <a:solidFill>
                  <a:srgbClr val="A80000"/>
                </a:solidFill>
                <a:cs typeface="Lucida Sans Unicode" pitchFamily="2"/>
              </a:rPr>
              <a:t>id</a:t>
            </a:r>
            <a:r>
              <a:rPr lang="fr-FR" sz="1800">
                <a:cs typeface="Lucida Sans Unicode" pitchFamily="2"/>
              </a:rPr>
              <a:t>=</a:t>
            </a:r>
            <a:r>
              <a:rPr lang="fr-FR" sz="1800">
                <a:solidFill>
                  <a:srgbClr val="7F00FF"/>
                </a:solidFill>
                <a:cs typeface="Lucida Sans Unicode" pitchFamily="2"/>
              </a:rPr>
              <a:t>"input"</a:t>
            </a:r>
            <a:r>
              <a:rPr lang="fr-FR" sz="1800">
                <a:cs typeface="Lucida Sans Unicode" pitchFamily="2"/>
              </a:rPr>
              <a:t> </a:t>
            </a:r>
            <a:r>
              <a:rPr lang="fr-FR" sz="1800">
                <a:solidFill>
                  <a:srgbClr val="007FFF"/>
                </a:solidFill>
                <a:cs typeface="Lucida Sans Unicode" pitchFamily="2"/>
              </a:rPr>
              <a:t>/&gt;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E53669AA-79B1-4C0A-86A8-7EDF35619C63}"/>
              </a:ext>
            </a:extLst>
          </p:cNvPr>
          <p:cNvGrpSpPr/>
          <p:nvPr/>
        </p:nvGrpSpPr>
        <p:grpSpPr>
          <a:xfrm>
            <a:off x="1835280" y="4680000"/>
            <a:ext cx="8064720" cy="2284200"/>
            <a:chOff x="1835280" y="4680000"/>
            <a:chExt cx="8064720" cy="2284200"/>
          </a:xfrm>
        </p:grpSpPr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B2270DF3-92D0-4132-8457-2BE0ED399E59}"/>
                </a:ext>
              </a:extLst>
            </p:cNvPr>
            <p:cNvSpPr/>
            <p:nvPr/>
          </p:nvSpPr>
          <p:spPr>
            <a:xfrm>
              <a:off x="4427640" y="4680000"/>
              <a:ext cx="5472360" cy="22842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0 f9 1"/>
                <a:gd name="f13" fmla="*/ f10 1 f2"/>
                <a:gd name="f14" fmla="*/ 0 f8 1"/>
                <a:gd name="f15" fmla="*/ 10800 f9 1"/>
                <a:gd name="f16" fmla="*/ 21600 f9 1"/>
                <a:gd name="f17" fmla="*/ 21600 f8 1"/>
                <a:gd name="f18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">
                  <a:pos x="f11" y="f12"/>
                </a:cxn>
                <a:cxn ang="f18">
                  <a:pos x="f14" y="f15"/>
                </a:cxn>
                <a:cxn ang="f18">
                  <a:pos x="f11" y="f16"/>
                </a:cxn>
                <a:cxn ang="f18">
                  <a:pos x="f17" y="f15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DAE6F0">
                <a:alpha val="15000"/>
              </a:srgbClr>
            </a:solidFill>
            <a:ln w="12600">
              <a:solidFill>
                <a:srgbClr val="4D4D4D"/>
              </a:solidFill>
              <a:prstDash val="solid"/>
              <a:miter/>
            </a:ln>
          </p:spPr>
          <p:txBody>
            <a:bodyPr vert="horz" wrap="square" lIns="90000" tIns="46800" rIns="90000" bIns="46800" anchor="ctr" anchorCtr="0" compatLnSpc="1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Verdana" pitchFamily="34"/>
                  <a:ea typeface="MS Gothic" pitchFamily="2"/>
                  <a:cs typeface="MS Gothic" pitchFamily="2"/>
                </a:rPr>
                <a:t>&lt;!-- ... --&gt;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  </a:t>
              </a:r>
              <a:r>
                <a:rPr lang="en-GB" sz="16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&lt;body&gt;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    </a:t>
              </a:r>
              <a:r>
                <a:rPr lang="en-GB" sz="16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&lt;form </a:t>
              </a:r>
              <a:r>
                <a:rPr lang="en-GB" sz="1600" b="0" i="0" u="none" strike="noStrike" baseline="0">
                  <a:ln>
                    <a:noFill/>
                  </a:ln>
                  <a:solidFill>
                    <a:srgbClr val="A50021"/>
                  </a:solidFill>
                  <a:latin typeface="Verdana" pitchFamily="34"/>
                  <a:ea typeface="MS Gothic" pitchFamily="2"/>
                  <a:cs typeface="MS Gothic" pitchFamily="2"/>
                </a:rPr>
                <a:t>action=</a:t>
              </a:r>
              <a:r>
                <a:rPr lang="en-GB" sz="1600" b="0" i="0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"EnvoiForm.php"</a:t>
              </a:r>
              <a:r>
                <a:rPr lang="en-GB" sz="16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 </a:t>
              </a:r>
              <a:r>
                <a:rPr lang="en-GB" sz="1600" b="0" i="0" u="none" strike="noStrike" baseline="0">
                  <a:ln>
                    <a:noFill/>
                  </a:ln>
                  <a:solidFill>
                    <a:srgbClr val="A50021"/>
                  </a:solidFill>
                  <a:latin typeface="Verdana" pitchFamily="34"/>
                  <a:ea typeface="MS Gothic" pitchFamily="2"/>
                  <a:cs typeface="MS Gothic" pitchFamily="2"/>
                </a:rPr>
                <a:t>method=</a:t>
              </a:r>
              <a:r>
                <a:rPr lang="en-GB" sz="1600" b="0" i="0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"get"</a:t>
              </a:r>
              <a:r>
                <a:rPr lang="en-GB" sz="16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6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     &lt;label </a:t>
              </a:r>
              <a:r>
                <a:rPr lang="en-GB" sz="1600" b="0" i="0" u="none" strike="noStrike" baseline="0">
                  <a:ln>
                    <a:noFill/>
                  </a:ln>
                  <a:solidFill>
                    <a:srgbClr val="A50021"/>
                  </a:solidFill>
                  <a:latin typeface="Verdana" pitchFamily="34"/>
                  <a:ea typeface="MS Gothic" pitchFamily="2"/>
                  <a:cs typeface="MS Gothic" pitchFamily="2"/>
                </a:rPr>
                <a:t>for=</a:t>
              </a:r>
              <a:r>
                <a:rPr lang="en-GB" sz="1600" b="0" i="0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"champLogin"</a:t>
              </a:r>
              <a:r>
                <a:rPr lang="en-GB" sz="16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&gt;</a:t>
              </a:r>
              <a:r>
                <a:rPr lang="fr-FR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Utilisateur</a:t>
              </a:r>
              <a:r>
                <a:rPr lang="en-GB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 :</a:t>
              </a:r>
              <a:r>
                <a:rPr lang="en-GB" sz="16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&lt;/label&gt;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6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     &lt;input</a:t>
              </a:r>
              <a:r>
                <a:rPr lang="en-GB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Verdana" pitchFamily="34"/>
                  <a:ea typeface="MS Gothic" pitchFamily="2"/>
                  <a:cs typeface="MS Gothic" pitchFamily="2"/>
                </a:rPr>
                <a:t> </a:t>
              </a:r>
              <a:r>
                <a:rPr lang="en-GB" sz="1600" b="0" i="0" u="none" strike="noStrike" baseline="0">
                  <a:ln>
                    <a:noFill/>
                  </a:ln>
                  <a:solidFill>
                    <a:srgbClr val="A50021"/>
                  </a:solidFill>
                  <a:latin typeface="Verdana" pitchFamily="34"/>
                  <a:ea typeface="MS Gothic" pitchFamily="2"/>
                  <a:cs typeface="MS Gothic" pitchFamily="2"/>
                </a:rPr>
                <a:t>type=</a:t>
              </a:r>
              <a:r>
                <a:rPr lang="en-GB" sz="1600" b="0" i="0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"text"</a:t>
              </a:r>
              <a:r>
                <a:rPr lang="en-GB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Verdana" pitchFamily="34"/>
                  <a:ea typeface="MS Gothic" pitchFamily="2"/>
                  <a:cs typeface="MS Gothic" pitchFamily="2"/>
                </a:rPr>
                <a:t> </a:t>
              </a:r>
              <a:r>
                <a:rPr lang="en-GB" sz="1600" b="0" i="0" u="none" strike="noStrike" baseline="0">
                  <a:ln>
                    <a:noFill/>
                  </a:ln>
                  <a:solidFill>
                    <a:srgbClr val="A50021"/>
                  </a:solidFill>
                  <a:latin typeface="Verdana" pitchFamily="34"/>
                  <a:ea typeface="MS Gothic" pitchFamily="2"/>
                  <a:cs typeface="MS Gothic" pitchFamily="2"/>
                </a:rPr>
                <a:t>name=</a:t>
              </a:r>
              <a:r>
                <a:rPr lang="en-GB" sz="1600" b="0" i="0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"champLogin"</a:t>
              </a:r>
              <a:r>
                <a:rPr lang="en-GB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                            </a:t>
              </a:r>
              <a:r>
                <a:rPr lang="en-GB" sz="1600" b="0" i="0" u="none" strike="noStrike" baseline="0">
                  <a:ln>
                    <a:noFill/>
                  </a:ln>
                  <a:solidFill>
                    <a:srgbClr val="A50021"/>
                  </a:solidFill>
                  <a:latin typeface="Verdana" pitchFamily="34"/>
                  <a:ea typeface="MS Gothic" pitchFamily="2"/>
                  <a:cs typeface="MS Gothic" pitchFamily="2"/>
                </a:rPr>
                <a:t>id=</a:t>
              </a:r>
              <a:r>
                <a:rPr lang="en-GB" sz="1600" b="0" i="0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"champLogin"</a:t>
              </a:r>
              <a:r>
                <a:rPr lang="en-GB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Verdana" pitchFamily="34"/>
                  <a:ea typeface="MS Gothic" pitchFamily="2"/>
                  <a:cs typeface="MS Gothic" pitchFamily="2"/>
                </a:rPr>
                <a:t> </a:t>
              </a:r>
              <a:r>
                <a:rPr lang="en-GB" sz="16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/&gt;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Verdana" pitchFamily="34"/>
                  <a:ea typeface="MS Gothic" pitchFamily="2"/>
                  <a:cs typeface="MS Gothic" pitchFamily="2"/>
                </a:rPr>
                <a:t>     </a:t>
              </a:r>
              <a:r>
                <a:rPr lang="en-GB" sz="16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&lt;/form&gt;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  </a:t>
              </a:r>
              <a:r>
                <a:rPr lang="en-GB" sz="16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&lt;/body&gt;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6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&lt;/html&gt;</a:t>
              </a:r>
            </a:p>
          </p:txBody>
        </p:sp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AF2630A0-8D7C-41B6-AF44-A24E46583595}"/>
                </a:ext>
              </a:extLst>
            </p:cNvPr>
            <p:cNvSpPr/>
            <p:nvPr/>
          </p:nvSpPr>
          <p:spPr>
            <a:xfrm>
              <a:off x="1835280" y="5223960"/>
              <a:ext cx="2344680" cy="912599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C2">
                <a:alpha val="15000"/>
              </a:srgbClr>
            </a:solidFill>
            <a:ln w="25560">
              <a:solidFill>
                <a:srgbClr val="40404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1">
              <a:spAutoFit/>
            </a:bodyPr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fr-FR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S Gothic" pitchFamily="2"/>
                  <a:cs typeface="MS Gothic" pitchFamily="2"/>
                </a:rPr>
                <a:t>L'attribut</a:t>
              </a:r>
              <a:r>
                <a:rPr lang="en-GB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S Gothic" pitchFamily="2"/>
                  <a:cs typeface="MS Gothic" pitchFamily="2"/>
                </a:rPr>
                <a:t> </a:t>
              </a:r>
              <a:r>
                <a:rPr lang="en-GB" sz="1600" b="0" i="0" u="none" strike="noStrike" baseline="0">
                  <a:ln>
                    <a:noFill/>
                  </a:ln>
                  <a:solidFill>
                    <a:srgbClr val="A50021"/>
                  </a:solidFill>
                  <a:latin typeface="Arial" pitchFamily="18"/>
                  <a:ea typeface="MS Gothic" pitchFamily="2"/>
                  <a:cs typeface="MS Gothic" pitchFamily="2"/>
                </a:rPr>
                <a:t>for</a:t>
              </a:r>
              <a:r>
                <a:rPr lang="en-GB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S Gothic" pitchFamily="2"/>
                  <a:cs typeface="MS Gothic" pitchFamily="2"/>
                </a:rPr>
                <a:t> </a:t>
              </a:r>
              <a:r>
                <a:rPr lang="fr-FR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S Gothic" pitchFamily="2"/>
                  <a:cs typeface="MS Gothic" pitchFamily="2"/>
                </a:rPr>
                <a:t>permet</a:t>
              </a:r>
              <a:r>
                <a:rPr lang="en-GB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S Gothic" pitchFamily="2"/>
                  <a:cs typeface="MS Gothic" pitchFamily="2"/>
                </a:rPr>
                <a:t> de </a:t>
              </a:r>
              <a:r>
                <a:rPr lang="fr-FR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S Gothic" pitchFamily="2"/>
                  <a:cs typeface="MS Gothic" pitchFamily="2"/>
                </a:rPr>
                <a:t>désigner</a:t>
              </a:r>
              <a:r>
                <a:rPr lang="en-GB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S Gothic" pitchFamily="2"/>
                  <a:cs typeface="MS Gothic" pitchFamily="2"/>
                </a:rPr>
                <a:t> l'</a:t>
              </a:r>
              <a:r>
                <a:rPr lang="en-GB" sz="1600" b="0" i="0" u="none" strike="noStrike" baseline="0">
                  <a:ln>
                    <a:noFill/>
                  </a:ln>
                  <a:solidFill>
                    <a:srgbClr val="A50021"/>
                  </a:solidFill>
                  <a:latin typeface="Arial" pitchFamily="18"/>
                  <a:ea typeface="MS Gothic" pitchFamily="2"/>
                  <a:cs typeface="MS Gothic" pitchFamily="2"/>
                </a:rPr>
                <a:t>id</a:t>
              </a:r>
              <a:r>
                <a:rPr lang="en-GB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S Gothic" pitchFamily="2"/>
                  <a:cs typeface="MS Gothic" pitchFamily="2"/>
                </a:rPr>
                <a:t> </a:t>
              </a:r>
              <a:r>
                <a:rPr lang="fr-FR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S Gothic" pitchFamily="2"/>
                  <a:cs typeface="MS Gothic" pitchFamily="2"/>
                </a:rPr>
                <a:t>du</a:t>
              </a:r>
              <a:r>
                <a:rPr lang="en-GB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S Gothic" pitchFamily="2"/>
                  <a:cs typeface="MS Gothic" pitchFamily="2"/>
                </a:rPr>
                <a:t> </a:t>
              </a:r>
              <a:r>
                <a:rPr lang="fr-FR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S Gothic" pitchFamily="2"/>
                  <a:cs typeface="MS Gothic" pitchFamily="2"/>
                </a:rPr>
                <a:t>contrôle</a:t>
              </a:r>
              <a:r>
                <a:rPr lang="en-GB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S Gothic" pitchFamily="2"/>
                  <a:cs typeface="MS Gothic" pitchFamily="2"/>
                </a:rPr>
                <a:t> à </a:t>
              </a:r>
              <a:r>
                <a:rPr lang="fr-FR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S Gothic" pitchFamily="2"/>
                  <a:cs typeface="MS Gothic" pitchFamily="2"/>
                </a:rPr>
                <a:t>lier</a:t>
              </a:r>
            </a:p>
          </p:txBody>
        </p:sp>
        <p:sp>
          <p:nvSpPr>
            <p:cNvPr id="7" name="Connecteur droit 6">
              <a:extLst>
                <a:ext uri="{FF2B5EF4-FFF2-40B4-BE49-F238E27FC236}">
                  <a16:creationId xmlns:a16="http://schemas.microsoft.com/office/drawing/2014/main" id="{0257D12E-01B2-4CF3-B216-5CA5E137FBC1}"/>
                </a:ext>
              </a:extLst>
            </p:cNvPr>
            <p:cNvSpPr/>
            <p:nvPr/>
          </p:nvSpPr>
          <p:spPr>
            <a:xfrm>
              <a:off x="4213440" y="5718960"/>
              <a:ext cx="216000" cy="1800"/>
            </a:xfrm>
            <a:prstGeom prst="line">
              <a:avLst/>
            </a:prstGeom>
            <a:noFill/>
            <a:ln w="28440">
              <a:solidFill>
                <a:srgbClr val="C95F5F"/>
              </a:solidFill>
              <a:prstDash val="solid"/>
              <a:miter/>
              <a:tailEnd type="arrow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endParaRPr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164712F9-6119-4A9E-BC34-1E8CA0707B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359640" y="7128000"/>
            <a:ext cx="353880" cy="3826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defPPr>
              <a:defRPr lang="fr-FR"/>
            </a:defPPr>
            <a:lvl1pPr marL="0" marR="0" lvl="0" indent="0" algn="r" defTabSz="914400" rtl="0" eaLnBrk="1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kern="1200" baseline="0"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C4F09FF-EBE5-4283-BFFD-C577F13A90CB}" type="slidenum">
              <a:rPr lang="fr-FR" smtClean="0"/>
              <a:pPr lvl="0"/>
              <a:t>52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6EBE09B-4B39-4808-B899-2E21763163B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-23760"/>
            <a:ext cx="8459640" cy="1520999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Formulaires :</a:t>
            </a:r>
            <a:br>
              <a:rPr lang="fr-FR">
                <a:solidFill>
                  <a:srgbClr val="F20000"/>
                </a:solidFill>
              </a:rPr>
            </a:br>
            <a:r>
              <a:rPr lang="fr-FR">
                <a:solidFill>
                  <a:srgbClr val="F20000"/>
                </a:solidFill>
              </a:rPr>
              <a:t>balises &lt;fieldset&gt; et &lt;legend&gt;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1BF614E-BAEB-4AD8-9DF7-9548184E076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618920"/>
            <a:ext cx="9360000" cy="5407920"/>
          </a:xfrm>
        </p:spPr>
        <p:txBody>
          <a:bodyPr wrap="square" tIns="24840" anchor="t" anchorCtr="0">
            <a:spAutoFit/>
          </a:bodyPr>
          <a:lstStyle/>
          <a:p>
            <a:pPr marL="0" lvl="0" hangingPunct="1">
              <a:spcAft>
                <a:spcPts val="312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Permet de regrouper plusieurs input en un sous-ensemble du formulaire</a:t>
            </a:r>
          </a:p>
          <a:p>
            <a:pPr marL="0" lvl="0" hangingPunct="1">
              <a:spcAft>
                <a:spcPts val="312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Les différents input et labels seront imbriqués entre deux balises </a:t>
            </a:r>
            <a:r>
              <a:rPr lang="fr-FR" sz="2800">
                <a:solidFill>
                  <a:srgbClr val="0000FF"/>
                </a:solidFill>
              </a:rPr>
              <a:t>&lt;fieldset&gt;</a:t>
            </a:r>
            <a:r>
              <a:rPr lang="fr-FR" sz="2800"/>
              <a:t> et </a:t>
            </a:r>
            <a:r>
              <a:rPr lang="fr-FR" sz="2800">
                <a:solidFill>
                  <a:srgbClr val="0000FF"/>
                </a:solidFill>
              </a:rPr>
              <a:t>&lt;/fieldset&gt;</a:t>
            </a:r>
          </a:p>
          <a:p>
            <a:pPr marL="0" lvl="0" hangingPunct="1">
              <a:spcAft>
                <a:spcPts val="312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>
                <a:cs typeface="Lucida Sans Unicode" pitchFamily="2"/>
              </a:rPr>
              <a:t>La balise </a:t>
            </a:r>
            <a:r>
              <a:rPr lang="fr-FR" sz="2800">
                <a:solidFill>
                  <a:srgbClr val="0000FF"/>
                </a:solidFill>
                <a:cs typeface="Lucida Sans Unicode" pitchFamily="2"/>
              </a:rPr>
              <a:t>&lt;</a:t>
            </a:r>
            <a:r>
              <a:rPr lang="en-US" sz="2800">
                <a:solidFill>
                  <a:srgbClr val="0000FF"/>
                </a:solidFill>
                <a:cs typeface="Lucida Sans Unicode" pitchFamily="2"/>
              </a:rPr>
              <a:t>legend</a:t>
            </a:r>
            <a:r>
              <a:rPr lang="fr-FR" sz="2800">
                <a:solidFill>
                  <a:srgbClr val="0000FF"/>
                </a:solidFill>
                <a:cs typeface="Lucida Sans Unicode" pitchFamily="2"/>
              </a:rPr>
              <a:t>&gt;</a:t>
            </a:r>
            <a:r>
              <a:rPr lang="fr-FR" sz="2800">
                <a:cs typeface="Lucida Sans Unicode" pitchFamily="2"/>
              </a:rPr>
              <a:t>...</a:t>
            </a:r>
            <a:r>
              <a:rPr lang="fr-FR" sz="2800">
                <a:solidFill>
                  <a:srgbClr val="0000FF"/>
                </a:solidFill>
                <a:cs typeface="Lucida Sans Unicode" pitchFamily="2"/>
              </a:rPr>
              <a:t>&lt;/</a:t>
            </a:r>
            <a:r>
              <a:rPr lang="en-US" sz="2800">
                <a:solidFill>
                  <a:srgbClr val="0000FF"/>
                </a:solidFill>
                <a:cs typeface="Lucida Sans Unicode" pitchFamily="2"/>
              </a:rPr>
              <a:t>legend</a:t>
            </a:r>
            <a:r>
              <a:rPr lang="fr-FR" sz="2800">
                <a:solidFill>
                  <a:srgbClr val="0000FF"/>
                </a:solidFill>
                <a:cs typeface="Lucida Sans Unicode" pitchFamily="2"/>
              </a:rPr>
              <a:t>&gt;</a:t>
            </a:r>
            <a:r>
              <a:rPr lang="fr-FR" sz="2800">
                <a:cs typeface="Lucida Sans Unicode" pitchFamily="2"/>
              </a:rPr>
              <a:t> est à insérer juste après </a:t>
            </a:r>
            <a:r>
              <a:rPr lang="fr-FR" sz="2800">
                <a:solidFill>
                  <a:srgbClr val="0000FF"/>
                </a:solidFill>
                <a:cs typeface="Lucida Sans Unicode" pitchFamily="2"/>
              </a:rPr>
              <a:t>&lt;fieldset&gt;</a:t>
            </a:r>
            <a:r>
              <a:rPr lang="fr-FR" sz="2800">
                <a:cs typeface="Lucida Sans Unicode" pitchFamily="2"/>
              </a:rPr>
              <a:t> et permet de nommer le sous-ensemble</a:t>
            </a:r>
          </a:p>
          <a:p>
            <a:pPr marL="0" lvl="0" hangingPunct="1">
              <a:spcAft>
                <a:spcPts val="312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endParaRPr lang="fr-FR" sz="2800">
              <a:cs typeface="Lucida Sans Unicode" pitchFamily="2"/>
            </a:endParaRPr>
          </a:p>
          <a:p>
            <a:pPr marL="0" lvl="0" hangingPunct="1">
              <a:spcAft>
                <a:spcPts val="312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200">
                <a:solidFill>
                  <a:srgbClr val="0000FF"/>
                </a:solidFill>
                <a:cs typeface="Lucida Sans Unicode" pitchFamily="2"/>
              </a:rPr>
              <a:t>&lt;fieldset&gt;</a:t>
            </a:r>
          </a:p>
          <a:p>
            <a:pPr marL="0" lvl="0" hangingPunct="1">
              <a:spcAft>
                <a:spcPts val="312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200">
                <a:cs typeface="Lucida Sans Unicode" pitchFamily="2"/>
              </a:rPr>
              <a:t>    </a:t>
            </a:r>
            <a:r>
              <a:rPr lang="fr-FR" sz="2200">
                <a:solidFill>
                  <a:srgbClr val="0000FF"/>
                </a:solidFill>
                <a:cs typeface="Lucida Sans Unicode" pitchFamily="2"/>
              </a:rPr>
              <a:t>&lt;</a:t>
            </a:r>
            <a:r>
              <a:rPr lang="en-US" sz="2200">
                <a:solidFill>
                  <a:srgbClr val="0000FF"/>
                </a:solidFill>
                <a:cs typeface="Lucida Sans Unicode" pitchFamily="2"/>
              </a:rPr>
              <a:t>legend</a:t>
            </a:r>
            <a:r>
              <a:rPr lang="fr-FR" sz="2200">
                <a:solidFill>
                  <a:srgbClr val="0000FF"/>
                </a:solidFill>
                <a:cs typeface="Lucida Sans Unicode" pitchFamily="2"/>
              </a:rPr>
              <a:t>&gt;</a:t>
            </a:r>
            <a:r>
              <a:rPr lang="fr-FR" sz="2200">
                <a:cs typeface="Lucida Sans Unicode" pitchFamily="2"/>
              </a:rPr>
              <a:t>Mon sous-ensemble</a:t>
            </a:r>
            <a:r>
              <a:rPr lang="fr-FR" sz="2200">
                <a:solidFill>
                  <a:srgbClr val="0000FF"/>
                </a:solidFill>
                <a:cs typeface="Lucida Sans Unicode" pitchFamily="2"/>
              </a:rPr>
              <a:t>&lt;/</a:t>
            </a:r>
            <a:r>
              <a:rPr lang="en-US" sz="2200">
                <a:solidFill>
                  <a:srgbClr val="0000FF"/>
                </a:solidFill>
                <a:cs typeface="Lucida Sans Unicode" pitchFamily="2"/>
              </a:rPr>
              <a:t>legend</a:t>
            </a:r>
            <a:r>
              <a:rPr lang="fr-FR" sz="2200">
                <a:solidFill>
                  <a:srgbClr val="0000FF"/>
                </a:solidFill>
                <a:cs typeface="Lucida Sans Unicode" pitchFamily="2"/>
              </a:rPr>
              <a:t>&gt;</a:t>
            </a:r>
          </a:p>
          <a:p>
            <a:pPr marL="0" lvl="0" hangingPunct="1">
              <a:spcAft>
                <a:spcPts val="312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200">
                <a:cs typeface="Lucida Sans Unicode" pitchFamily="2"/>
              </a:rPr>
              <a:t>    </a:t>
            </a:r>
            <a:r>
              <a:rPr lang="fr-FR" sz="2200">
                <a:solidFill>
                  <a:srgbClr val="0000FF"/>
                </a:solidFill>
                <a:cs typeface="Lucida Sans Unicode" pitchFamily="2"/>
              </a:rPr>
              <a:t>&lt;label</a:t>
            </a:r>
            <a:r>
              <a:rPr lang="fr-FR" sz="2200">
                <a:cs typeface="Lucida Sans Unicode" pitchFamily="2"/>
              </a:rPr>
              <a:t> </a:t>
            </a:r>
            <a:r>
              <a:rPr lang="fr-FR" sz="2200">
                <a:solidFill>
                  <a:srgbClr val="A80000"/>
                </a:solidFill>
                <a:cs typeface="Lucida Sans Unicode" pitchFamily="2"/>
              </a:rPr>
              <a:t>for</a:t>
            </a:r>
            <a:r>
              <a:rPr lang="fr-FR" sz="2200">
                <a:cs typeface="Lucida Sans Unicode" pitchFamily="2"/>
              </a:rPr>
              <a:t>=</a:t>
            </a:r>
            <a:r>
              <a:rPr lang="fr-FR" sz="2200">
                <a:solidFill>
                  <a:srgbClr val="7F00FF"/>
                </a:solidFill>
                <a:cs typeface="Lucida Sans Unicode" pitchFamily="2"/>
              </a:rPr>
              <a:t>"input"</a:t>
            </a:r>
            <a:r>
              <a:rPr lang="fr-FR" sz="2200">
                <a:solidFill>
                  <a:srgbClr val="0000FF"/>
                </a:solidFill>
                <a:cs typeface="Lucida Sans Unicode" pitchFamily="2"/>
              </a:rPr>
              <a:t>&gt;</a:t>
            </a:r>
            <a:r>
              <a:rPr lang="fr-FR" sz="2200">
                <a:cs typeface="Lucida Sans Unicode" pitchFamily="2"/>
              </a:rPr>
              <a:t>Label de mon input</a:t>
            </a:r>
            <a:r>
              <a:rPr lang="fr-FR" sz="2200">
                <a:solidFill>
                  <a:srgbClr val="0000FF"/>
                </a:solidFill>
                <a:cs typeface="Lucida Sans Unicode" pitchFamily="2"/>
              </a:rPr>
              <a:t>&lt;/label&gt;</a:t>
            </a:r>
          </a:p>
          <a:p>
            <a:pPr marL="0" lvl="0" hangingPunct="1">
              <a:spcAft>
                <a:spcPts val="312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200">
                <a:cs typeface="Lucida Sans Unicode" pitchFamily="2"/>
              </a:rPr>
              <a:t>    </a:t>
            </a:r>
            <a:r>
              <a:rPr lang="fr-FR" sz="2200">
                <a:solidFill>
                  <a:srgbClr val="0000FF"/>
                </a:solidFill>
                <a:cs typeface="Lucida Sans Unicode" pitchFamily="2"/>
              </a:rPr>
              <a:t>&lt;input</a:t>
            </a:r>
            <a:r>
              <a:rPr lang="fr-FR" sz="2200">
                <a:cs typeface="Lucida Sans Unicode" pitchFamily="2"/>
              </a:rPr>
              <a:t> </a:t>
            </a:r>
            <a:r>
              <a:rPr lang="fr-FR" sz="2200">
                <a:solidFill>
                  <a:srgbClr val="A80000"/>
                </a:solidFill>
                <a:cs typeface="Lucida Sans Unicode" pitchFamily="2"/>
              </a:rPr>
              <a:t>type</a:t>
            </a:r>
            <a:r>
              <a:rPr lang="fr-FR" sz="2200">
                <a:cs typeface="Lucida Sans Unicode" pitchFamily="2"/>
              </a:rPr>
              <a:t>=</a:t>
            </a:r>
            <a:r>
              <a:rPr lang="fr-FR" sz="2200">
                <a:solidFill>
                  <a:srgbClr val="7F00FF"/>
                </a:solidFill>
                <a:cs typeface="Lucida Sans Unicode" pitchFamily="2"/>
              </a:rPr>
              <a:t>"</a:t>
            </a:r>
            <a:r>
              <a:rPr lang="en-US" sz="2200">
                <a:solidFill>
                  <a:srgbClr val="7F00FF"/>
                </a:solidFill>
                <a:cs typeface="Lucida Sans Unicode" pitchFamily="2"/>
              </a:rPr>
              <a:t>text</a:t>
            </a:r>
            <a:r>
              <a:rPr lang="fr-FR" sz="2200">
                <a:solidFill>
                  <a:srgbClr val="7F00FF"/>
                </a:solidFill>
                <a:cs typeface="Lucida Sans Unicode" pitchFamily="2"/>
              </a:rPr>
              <a:t>"</a:t>
            </a:r>
            <a:r>
              <a:rPr lang="fr-FR" sz="2200">
                <a:cs typeface="Lucida Sans Unicode" pitchFamily="2"/>
              </a:rPr>
              <a:t> </a:t>
            </a:r>
            <a:r>
              <a:rPr lang="fr-FR" sz="2200">
                <a:solidFill>
                  <a:srgbClr val="A80000"/>
                </a:solidFill>
                <a:cs typeface="Lucida Sans Unicode" pitchFamily="2"/>
              </a:rPr>
              <a:t>id</a:t>
            </a:r>
            <a:r>
              <a:rPr lang="fr-FR" sz="2200">
                <a:cs typeface="Lucida Sans Unicode" pitchFamily="2"/>
              </a:rPr>
              <a:t>=</a:t>
            </a:r>
            <a:r>
              <a:rPr lang="fr-FR" sz="2200">
                <a:solidFill>
                  <a:srgbClr val="7F00FF"/>
                </a:solidFill>
                <a:cs typeface="Lucida Sans Unicode" pitchFamily="2"/>
              </a:rPr>
              <a:t>"input"</a:t>
            </a:r>
            <a:r>
              <a:rPr lang="fr-FR" sz="2200">
                <a:cs typeface="Lucida Sans Unicode" pitchFamily="2"/>
              </a:rPr>
              <a:t> </a:t>
            </a:r>
            <a:r>
              <a:rPr lang="fr-FR" sz="2200">
                <a:solidFill>
                  <a:srgbClr val="0000FF"/>
                </a:solidFill>
                <a:cs typeface="Lucida Sans Unicode" pitchFamily="2"/>
              </a:rPr>
              <a:t>/&gt;</a:t>
            </a:r>
          </a:p>
          <a:p>
            <a:pPr marL="0" lvl="0" hangingPunct="1">
              <a:spcAft>
                <a:spcPts val="312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200">
                <a:cs typeface="Lucida Sans Unicode" pitchFamily="2"/>
              </a:rPr>
              <a:t>    </a:t>
            </a:r>
            <a:r>
              <a:rPr lang="fr-FR" sz="2200">
                <a:solidFill>
                  <a:srgbClr val="0000FF"/>
                </a:solidFill>
                <a:cs typeface="Lucida Sans Unicode" pitchFamily="2"/>
              </a:rPr>
              <a:t>&lt;label</a:t>
            </a:r>
            <a:r>
              <a:rPr lang="fr-FR" sz="2200">
                <a:cs typeface="Lucida Sans Unicode" pitchFamily="2"/>
              </a:rPr>
              <a:t> </a:t>
            </a:r>
            <a:r>
              <a:rPr lang="fr-FR" sz="2200">
                <a:solidFill>
                  <a:srgbClr val="A80000"/>
                </a:solidFill>
                <a:cs typeface="Lucida Sans Unicode" pitchFamily="2"/>
              </a:rPr>
              <a:t>for</a:t>
            </a:r>
            <a:r>
              <a:rPr lang="fr-FR" sz="2200">
                <a:cs typeface="Lucida Sans Unicode" pitchFamily="2"/>
              </a:rPr>
              <a:t>=</a:t>
            </a:r>
            <a:r>
              <a:rPr lang="fr-FR" sz="2200">
                <a:solidFill>
                  <a:srgbClr val="7F00FF"/>
                </a:solidFill>
                <a:cs typeface="Lucida Sans Unicode" pitchFamily="2"/>
              </a:rPr>
              <a:t>"input"</a:t>
            </a:r>
            <a:r>
              <a:rPr lang="fr-FR" sz="2200">
                <a:solidFill>
                  <a:srgbClr val="0000FF"/>
                </a:solidFill>
                <a:cs typeface="Lucida Sans Unicode" pitchFamily="2"/>
              </a:rPr>
              <a:t>&gt;</a:t>
            </a:r>
            <a:r>
              <a:rPr lang="fr-FR" sz="2200">
                <a:cs typeface="Lucida Sans Unicode" pitchFamily="2"/>
              </a:rPr>
              <a:t>Label de mon input</a:t>
            </a:r>
            <a:r>
              <a:rPr lang="fr-FR" sz="2200">
                <a:solidFill>
                  <a:srgbClr val="0000FF"/>
                </a:solidFill>
                <a:cs typeface="Lucida Sans Unicode" pitchFamily="2"/>
              </a:rPr>
              <a:t>&lt;/label&gt;</a:t>
            </a:r>
          </a:p>
          <a:p>
            <a:pPr marL="0" lvl="0" hangingPunct="1">
              <a:spcAft>
                <a:spcPts val="312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200">
                <a:cs typeface="Lucida Sans Unicode" pitchFamily="2"/>
              </a:rPr>
              <a:t>    </a:t>
            </a:r>
            <a:r>
              <a:rPr lang="fr-FR" sz="2200">
                <a:solidFill>
                  <a:srgbClr val="0000FF"/>
                </a:solidFill>
                <a:cs typeface="Lucida Sans Unicode" pitchFamily="2"/>
              </a:rPr>
              <a:t>&lt;input</a:t>
            </a:r>
            <a:r>
              <a:rPr lang="fr-FR" sz="2200">
                <a:cs typeface="Lucida Sans Unicode" pitchFamily="2"/>
              </a:rPr>
              <a:t> </a:t>
            </a:r>
            <a:r>
              <a:rPr lang="fr-FR" sz="2200">
                <a:solidFill>
                  <a:srgbClr val="A80000"/>
                </a:solidFill>
                <a:cs typeface="Lucida Sans Unicode" pitchFamily="2"/>
              </a:rPr>
              <a:t>type</a:t>
            </a:r>
            <a:r>
              <a:rPr lang="fr-FR" sz="2200">
                <a:cs typeface="Lucida Sans Unicode" pitchFamily="2"/>
              </a:rPr>
              <a:t>=</a:t>
            </a:r>
            <a:r>
              <a:rPr lang="fr-FR" sz="2200">
                <a:solidFill>
                  <a:srgbClr val="7F00FF"/>
                </a:solidFill>
                <a:cs typeface="Lucida Sans Unicode" pitchFamily="2"/>
              </a:rPr>
              <a:t>"</a:t>
            </a:r>
            <a:r>
              <a:rPr lang="en-US" sz="2200">
                <a:solidFill>
                  <a:srgbClr val="7F00FF"/>
                </a:solidFill>
                <a:cs typeface="Lucida Sans Unicode" pitchFamily="2"/>
              </a:rPr>
              <a:t>text</a:t>
            </a:r>
            <a:r>
              <a:rPr lang="fr-FR" sz="2200">
                <a:solidFill>
                  <a:srgbClr val="7F00FF"/>
                </a:solidFill>
                <a:cs typeface="Lucida Sans Unicode" pitchFamily="2"/>
              </a:rPr>
              <a:t>"</a:t>
            </a:r>
            <a:r>
              <a:rPr lang="fr-FR" sz="2200">
                <a:cs typeface="Lucida Sans Unicode" pitchFamily="2"/>
              </a:rPr>
              <a:t> </a:t>
            </a:r>
            <a:r>
              <a:rPr lang="fr-FR" sz="2200">
                <a:solidFill>
                  <a:srgbClr val="A80000"/>
                </a:solidFill>
                <a:cs typeface="Lucida Sans Unicode" pitchFamily="2"/>
              </a:rPr>
              <a:t>id</a:t>
            </a:r>
            <a:r>
              <a:rPr lang="fr-FR" sz="2200">
                <a:cs typeface="Lucida Sans Unicode" pitchFamily="2"/>
              </a:rPr>
              <a:t>=</a:t>
            </a:r>
            <a:r>
              <a:rPr lang="fr-FR" sz="2200">
                <a:solidFill>
                  <a:srgbClr val="7F00FF"/>
                </a:solidFill>
                <a:cs typeface="Lucida Sans Unicode" pitchFamily="2"/>
              </a:rPr>
              <a:t>"input"</a:t>
            </a:r>
            <a:r>
              <a:rPr lang="fr-FR" sz="2200">
                <a:cs typeface="Lucida Sans Unicode" pitchFamily="2"/>
              </a:rPr>
              <a:t> </a:t>
            </a:r>
            <a:r>
              <a:rPr lang="fr-FR" sz="2200">
                <a:solidFill>
                  <a:srgbClr val="0000FF"/>
                </a:solidFill>
                <a:cs typeface="Lucida Sans Unicode" pitchFamily="2"/>
              </a:rPr>
              <a:t>/&gt;</a:t>
            </a:r>
          </a:p>
          <a:p>
            <a:pPr marL="0" lvl="0" hangingPunct="1">
              <a:spcAft>
                <a:spcPts val="312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200">
                <a:solidFill>
                  <a:srgbClr val="0000FF"/>
                </a:solidFill>
                <a:cs typeface="Lucida Sans Unicode" pitchFamily="2"/>
              </a:rPr>
              <a:t>&lt;/fieldset&gt;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9F4BE2D-58A1-4D71-ACD3-79FD19684F9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560000" y="5400000"/>
            <a:ext cx="2160000" cy="1338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E3F56743-6EB1-4C4B-8303-FAC5042942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359640" y="7128000"/>
            <a:ext cx="353880" cy="3826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defPPr>
              <a:defRPr lang="fr-FR"/>
            </a:defPPr>
            <a:lvl1pPr marL="0" marR="0" lvl="0" indent="0" algn="r" defTabSz="914400" rtl="0" eaLnBrk="1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kern="1200" baseline="0"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C4F09FF-EBE5-4283-BFFD-C577F13A90CB}" type="slidenum">
              <a:rPr lang="fr-FR" smtClean="0"/>
              <a:pPr lvl="0"/>
              <a:t>53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B81D801-762B-4238-BCC6-B419F13F816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-23760"/>
            <a:ext cx="8459640" cy="1520999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Formulaires :</a:t>
            </a:r>
            <a:br>
              <a:rPr lang="fr-FR">
                <a:solidFill>
                  <a:srgbClr val="F20000"/>
                </a:solidFill>
              </a:rPr>
            </a:br>
            <a:r>
              <a:rPr lang="fr-FR">
                <a:solidFill>
                  <a:srgbClr val="F20000"/>
                </a:solidFill>
              </a:rPr>
              <a:t>envoyer son formulaire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A060D1-D4D8-449A-9EFB-0C275E3CFC2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618920"/>
            <a:ext cx="9360000" cy="5352840"/>
          </a:xfrm>
        </p:spPr>
        <p:txBody>
          <a:bodyPr wrap="square" tIns="24840" anchor="t" anchorCtr="0">
            <a:spAutoFit/>
          </a:bodyPr>
          <a:lstStyle/>
          <a:p>
            <a:pPr marL="0" lvl="0" hangingPunct="1">
              <a:spcAft>
                <a:spcPts val="312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Deux balises permettent d’envoyer notre formulaire :</a:t>
            </a:r>
          </a:p>
          <a:p>
            <a:pPr marL="0" lvl="0" hangingPunct="1">
              <a:spcAft>
                <a:spcPts val="312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endParaRPr lang="fr-FR" sz="2800"/>
          </a:p>
          <a:p>
            <a:pPr marL="0" lvl="0" hangingPunct="1">
              <a:spcAft>
                <a:spcPts val="312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>
                <a:solidFill>
                  <a:srgbClr val="0000FF"/>
                </a:solidFill>
              </a:rPr>
              <a:t>&lt;input</a:t>
            </a:r>
            <a:r>
              <a:rPr lang="fr-FR" sz="2800">
                <a:solidFill>
                  <a:srgbClr val="7F00FF"/>
                </a:solidFill>
              </a:rPr>
              <a:t> </a:t>
            </a:r>
            <a:r>
              <a:rPr lang="fr-FR" sz="2800">
                <a:solidFill>
                  <a:srgbClr val="800000"/>
                </a:solidFill>
              </a:rPr>
              <a:t>type</a:t>
            </a:r>
            <a:r>
              <a:rPr lang="fr-FR" sz="2800"/>
              <a:t>=</a:t>
            </a:r>
            <a:r>
              <a:rPr lang="fr-FR" sz="2800">
                <a:solidFill>
                  <a:srgbClr val="7F00FF"/>
                </a:solidFill>
              </a:rPr>
              <a:t> "</a:t>
            </a:r>
            <a:r>
              <a:rPr lang="en-US" sz="2800">
                <a:solidFill>
                  <a:srgbClr val="7F00FF"/>
                </a:solidFill>
              </a:rPr>
              <a:t>submit</a:t>
            </a:r>
            <a:r>
              <a:rPr lang="fr-FR" sz="2800">
                <a:solidFill>
                  <a:srgbClr val="7F00FF"/>
                </a:solidFill>
              </a:rPr>
              <a:t>" </a:t>
            </a:r>
            <a:r>
              <a:rPr lang="en-US" sz="2800">
                <a:solidFill>
                  <a:srgbClr val="A80000"/>
                </a:solidFill>
              </a:rPr>
              <a:t>value</a:t>
            </a:r>
            <a:r>
              <a:rPr lang="fr-FR" sz="2800"/>
              <a:t>= </a:t>
            </a:r>
            <a:r>
              <a:rPr lang="fr-FR" sz="2800">
                <a:solidFill>
                  <a:srgbClr val="7F00FF"/>
                </a:solidFill>
              </a:rPr>
              <a:t>"Envoyer"</a:t>
            </a:r>
            <a:r>
              <a:rPr lang="fr-FR" sz="2800">
                <a:solidFill>
                  <a:srgbClr val="A80000"/>
                </a:solidFill>
              </a:rPr>
              <a:t> </a:t>
            </a:r>
            <a:r>
              <a:rPr lang="fr-FR" sz="2800">
                <a:solidFill>
                  <a:srgbClr val="0000FF"/>
                </a:solidFill>
              </a:rPr>
              <a:t>/&gt;</a:t>
            </a:r>
            <a:r>
              <a:rPr lang="fr-FR" sz="2800"/>
              <a:t>             </a:t>
            </a:r>
          </a:p>
          <a:p>
            <a:pPr marL="0" lvl="0" hangingPunct="1">
              <a:spcAft>
                <a:spcPts val="312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endParaRPr lang="fr-FR" sz="2800"/>
          </a:p>
          <a:p>
            <a:pPr marL="0" lvl="0" hangingPunct="1">
              <a:spcAft>
                <a:spcPts val="312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>
                <a:solidFill>
                  <a:srgbClr val="0000FF"/>
                </a:solidFill>
              </a:rPr>
              <a:t>&lt;</a:t>
            </a:r>
            <a:r>
              <a:rPr lang="en-US" sz="2800">
                <a:solidFill>
                  <a:srgbClr val="0000FF"/>
                </a:solidFill>
              </a:rPr>
              <a:t>button</a:t>
            </a:r>
            <a:r>
              <a:rPr lang="fr-FR" sz="2800"/>
              <a:t> </a:t>
            </a:r>
            <a:r>
              <a:rPr lang="fr-FR" sz="2800">
                <a:solidFill>
                  <a:srgbClr val="A80000"/>
                </a:solidFill>
              </a:rPr>
              <a:t>type</a:t>
            </a:r>
            <a:r>
              <a:rPr lang="fr-FR" sz="2800"/>
              <a:t>= </a:t>
            </a:r>
            <a:r>
              <a:rPr lang="fr-FR" sz="2800">
                <a:solidFill>
                  <a:srgbClr val="7F00FF"/>
                </a:solidFill>
              </a:rPr>
              <a:t>"</a:t>
            </a:r>
            <a:r>
              <a:rPr lang="en-US" sz="2800">
                <a:solidFill>
                  <a:srgbClr val="7F00FF"/>
                </a:solidFill>
              </a:rPr>
              <a:t>submit</a:t>
            </a:r>
            <a:r>
              <a:rPr lang="fr-FR" sz="2800">
                <a:solidFill>
                  <a:srgbClr val="7F00FF"/>
                </a:solidFill>
              </a:rPr>
              <a:t>"</a:t>
            </a:r>
            <a:r>
              <a:rPr lang="fr-FR" sz="2800">
                <a:solidFill>
                  <a:srgbClr val="0000FF"/>
                </a:solidFill>
              </a:rPr>
              <a:t>&gt;</a:t>
            </a:r>
            <a:r>
              <a:rPr lang="fr-FR" sz="2800"/>
              <a:t>Envoyer</a:t>
            </a:r>
            <a:r>
              <a:rPr lang="fr-FR" sz="2800">
                <a:solidFill>
                  <a:srgbClr val="0000FF"/>
                </a:solidFill>
              </a:rPr>
              <a:t>&lt;/button&gt;</a:t>
            </a:r>
          </a:p>
          <a:p>
            <a:pPr marL="0" lvl="0" hangingPunct="1">
              <a:spcAft>
                <a:spcPts val="312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endParaRPr lang="fr-FR"/>
          </a:p>
          <a:p>
            <a:pPr marL="0" lvl="0" hangingPunct="1">
              <a:spcAft>
                <a:spcPts val="312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>
                <a:cs typeface="Lucida Sans Unicode" pitchFamily="2"/>
              </a:rPr>
              <a:t>La balise </a:t>
            </a:r>
            <a:r>
              <a:rPr lang="fr-FR" sz="2800">
                <a:solidFill>
                  <a:srgbClr val="0000FF"/>
                </a:solidFill>
                <a:cs typeface="Lucida Sans Unicode" pitchFamily="2"/>
              </a:rPr>
              <a:t>&lt;</a:t>
            </a:r>
            <a:r>
              <a:rPr lang="en-US" sz="2800">
                <a:solidFill>
                  <a:srgbClr val="0000FF"/>
                </a:solidFill>
                <a:cs typeface="Lucida Sans Unicode" pitchFamily="2"/>
              </a:rPr>
              <a:t>button</a:t>
            </a:r>
            <a:r>
              <a:rPr lang="fr-FR" sz="2800">
                <a:solidFill>
                  <a:srgbClr val="0000FF"/>
                </a:solidFill>
                <a:cs typeface="Lucida Sans Unicode" pitchFamily="2"/>
              </a:rPr>
              <a:t>&gt;</a:t>
            </a:r>
            <a:r>
              <a:rPr lang="fr-FR" sz="2800">
                <a:cs typeface="Lucida Sans Unicode" pitchFamily="2"/>
              </a:rPr>
              <a:t>...</a:t>
            </a:r>
            <a:r>
              <a:rPr lang="fr-FR" sz="2800">
                <a:solidFill>
                  <a:srgbClr val="0000FF"/>
                </a:solidFill>
                <a:cs typeface="Lucida Sans Unicode" pitchFamily="2"/>
              </a:rPr>
              <a:t>&lt;/</a:t>
            </a:r>
            <a:r>
              <a:rPr lang="en-US" sz="2800">
                <a:solidFill>
                  <a:srgbClr val="0000FF"/>
                </a:solidFill>
                <a:cs typeface="Lucida Sans Unicode" pitchFamily="2"/>
              </a:rPr>
              <a:t>button</a:t>
            </a:r>
            <a:r>
              <a:rPr lang="fr-FR" sz="2800">
                <a:solidFill>
                  <a:srgbClr val="0000FF"/>
                </a:solidFill>
                <a:cs typeface="Lucida Sans Unicode" pitchFamily="2"/>
              </a:rPr>
              <a:t>&gt;</a:t>
            </a:r>
            <a:r>
              <a:rPr lang="fr-FR" sz="2800">
                <a:cs typeface="Lucida Sans Unicode" pitchFamily="2"/>
              </a:rPr>
              <a:t> permet d’imbriquer du contenu HTML à notre élément </a:t>
            </a:r>
            <a:r>
              <a:rPr lang="en-US" sz="2800" i="1">
                <a:cs typeface="Lucida Sans Unicode" pitchFamily="2"/>
              </a:rPr>
              <a:t>submit</a:t>
            </a:r>
            <a:r>
              <a:rPr lang="fr-FR" sz="2800">
                <a:cs typeface="Lucida Sans Unicode" pitchFamily="2"/>
              </a:rPr>
              <a:t> (par exemple une image)</a:t>
            </a:r>
          </a:p>
          <a:p>
            <a:pPr marL="0" lvl="0" hangingPunct="1">
              <a:spcAft>
                <a:spcPts val="312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endParaRPr lang="fr-FR" sz="2800">
              <a:cs typeface="Lucida Sans Unicode" pitchFamily="2"/>
            </a:endParaRPr>
          </a:p>
          <a:p>
            <a:pPr marL="0" lvl="0" hangingPunct="1">
              <a:spcAft>
                <a:spcPts val="312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000">
                <a:cs typeface="Lucida Sans Unicode" pitchFamily="2"/>
              </a:rPr>
              <a:t>    </a:t>
            </a:r>
            <a:r>
              <a:rPr lang="fr-FR" sz="2000">
                <a:solidFill>
                  <a:srgbClr val="0000FF"/>
                </a:solidFill>
                <a:cs typeface="Lucida Sans Unicode" pitchFamily="2"/>
              </a:rPr>
              <a:t>&lt;</a:t>
            </a:r>
            <a:r>
              <a:rPr lang="en-US" sz="2000">
                <a:solidFill>
                  <a:srgbClr val="0000FF"/>
                </a:solidFill>
                <a:cs typeface="Lucida Sans Unicode" pitchFamily="2"/>
              </a:rPr>
              <a:t>button</a:t>
            </a:r>
            <a:r>
              <a:rPr lang="fr-FR" sz="2000">
                <a:cs typeface="Lucida Sans Unicode" pitchFamily="2"/>
              </a:rPr>
              <a:t> </a:t>
            </a:r>
            <a:r>
              <a:rPr lang="fr-FR" sz="2000">
                <a:solidFill>
                  <a:srgbClr val="A80000"/>
                </a:solidFill>
                <a:cs typeface="Lucida Sans Unicode" pitchFamily="2"/>
              </a:rPr>
              <a:t>type</a:t>
            </a:r>
            <a:r>
              <a:rPr lang="fr-FR" sz="2000">
                <a:cs typeface="Lucida Sans Unicode" pitchFamily="2"/>
              </a:rPr>
              <a:t>=</a:t>
            </a:r>
            <a:r>
              <a:rPr lang="fr-FR" sz="2000">
                <a:solidFill>
                  <a:srgbClr val="7F00FF"/>
                </a:solidFill>
                <a:cs typeface="Lucida Sans Unicode" pitchFamily="2"/>
              </a:rPr>
              <a:t>"</a:t>
            </a:r>
            <a:r>
              <a:rPr lang="en-US" sz="2000">
                <a:solidFill>
                  <a:srgbClr val="7F00FF"/>
                </a:solidFill>
                <a:cs typeface="Lucida Sans Unicode" pitchFamily="2"/>
              </a:rPr>
              <a:t>submit</a:t>
            </a:r>
            <a:r>
              <a:rPr lang="fr-FR" sz="2000">
                <a:solidFill>
                  <a:srgbClr val="7F00FF"/>
                </a:solidFill>
                <a:cs typeface="Lucida Sans Unicode" pitchFamily="2"/>
              </a:rPr>
              <a:t>"</a:t>
            </a:r>
            <a:r>
              <a:rPr lang="fr-FR" sz="2000">
                <a:solidFill>
                  <a:srgbClr val="0000FF"/>
                </a:solidFill>
                <a:cs typeface="Lucida Sans Unicode" pitchFamily="2"/>
              </a:rPr>
              <a:t>&gt;&lt;img</a:t>
            </a:r>
            <a:r>
              <a:rPr lang="fr-FR" sz="2000">
                <a:cs typeface="Lucida Sans Unicode" pitchFamily="2"/>
              </a:rPr>
              <a:t> </a:t>
            </a:r>
            <a:r>
              <a:rPr lang="fr-FR" sz="2000">
                <a:solidFill>
                  <a:srgbClr val="A80000"/>
                </a:solidFill>
                <a:cs typeface="Lucida Sans Unicode" pitchFamily="2"/>
              </a:rPr>
              <a:t>src</a:t>
            </a:r>
            <a:r>
              <a:rPr lang="fr-FR" sz="2000">
                <a:cs typeface="Lucida Sans Unicode" pitchFamily="2"/>
              </a:rPr>
              <a:t>=</a:t>
            </a:r>
            <a:r>
              <a:rPr lang="fr-FR" sz="2000">
                <a:solidFill>
                  <a:srgbClr val="7F00FF"/>
                </a:solidFill>
                <a:cs typeface="Lucida Sans Unicode" pitchFamily="2"/>
              </a:rPr>
              <a:t>"envoyer.png"</a:t>
            </a:r>
            <a:r>
              <a:rPr lang="fr-FR" sz="2000">
                <a:cs typeface="Lucida Sans Unicode" pitchFamily="2"/>
              </a:rPr>
              <a:t> </a:t>
            </a:r>
            <a:r>
              <a:rPr lang="fr-FR" sz="2000">
                <a:solidFill>
                  <a:srgbClr val="A80000"/>
                </a:solidFill>
                <a:cs typeface="Lucida Sans Unicode" pitchFamily="2"/>
              </a:rPr>
              <a:t>alt</a:t>
            </a:r>
            <a:r>
              <a:rPr lang="fr-FR" sz="2000">
                <a:cs typeface="Lucida Sans Unicode" pitchFamily="2"/>
              </a:rPr>
              <a:t>=</a:t>
            </a:r>
            <a:r>
              <a:rPr lang="fr-FR" sz="2000">
                <a:solidFill>
                  <a:srgbClr val="7F00FF"/>
                </a:solidFill>
                <a:cs typeface="Lucida Sans Unicode" pitchFamily="2"/>
              </a:rPr>
              <a:t>"Envoyer"</a:t>
            </a:r>
            <a:r>
              <a:rPr lang="fr-FR" sz="2000">
                <a:cs typeface="Lucida Sans Unicode" pitchFamily="2"/>
              </a:rPr>
              <a:t> </a:t>
            </a:r>
            <a:r>
              <a:rPr lang="fr-FR" sz="2000">
                <a:solidFill>
                  <a:srgbClr val="0000FF"/>
                </a:solidFill>
                <a:cs typeface="Lucida Sans Unicode" pitchFamily="2"/>
              </a:rPr>
              <a:t>/&gt;&lt;/</a:t>
            </a:r>
            <a:r>
              <a:rPr lang="en-US" sz="2000">
                <a:solidFill>
                  <a:srgbClr val="0000FF"/>
                </a:solidFill>
                <a:cs typeface="Lucida Sans Unicode" pitchFamily="2"/>
              </a:rPr>
              <a:t>button</a:t>
            </a:r>
            <a:r>
              <a:rPr lang="fr-FR" sz="2000">
                <a:solidFill>
                  <a:srgbClr val="0000FF"/>
                </a:solidFill>
                <a:cs typeface="Lucida Sans Unicode" pitchFamily="2"/>
              </a:rPr>
              <a:t>&gt;</a:t>
            </a:r>
          </a:p>
          <a:p>
            <a:pPr marL="0" lvl="0" hangingPunct="1">
              <a:spcAft>
                <a:spcPts val="312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000">
                <a:solidFill>
                  <a:srgbClr val="0000FF"/>
                </a:solidFill>
                <a:cs typeface="Lucida Sans Unicode" pitchFamily="2"/>
              </a:rPr>
              <a:t>&lt;/</a:t>
            </a:r>
            <a:r>
              <a:rPr lang="en-US" sz="2000">
                <a:solidFill>
                  <a:srgbClr val="0000FF"/>
                </a:solidFill>
                <a:cs typeface="Lucida Sans Unicode" pitchFamily="2"/>
              </a:rPr>
              <a:t>form</a:t>
            </a:r>
            <a:r>
              <a:rPr lang="fr-FR" sz="2000">
                <a:solidFill>
                  <a:srgbClr val="0000FF"/>
                </a:solidFill>
                <a:cs typeface="Lucida Sans Unicode" pitchFamily="2"/>
              </a:rPr>
              <a:t>&gt;</a:t>
            </a:r>
          </a:p>
          <a:p>
            <a:pPr marL="0" lvl="0" hangingPunct="1">
              <a:spcAft>
                <a:spcPts val="312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200">
                <a:cs typeface="Lucida Sans Unicode" pitchFamily="2"/>
              </a:rPr>
              <a:t>    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CC4406B1-C7F5-4CF3-8A18-FB47D5D1D7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359640" y="7128000"/>
            <a:ext cx="353880" cy="3826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defPPr>
              <a:defRPr lang="fr-FR"/>
            </a:defPPr>
            <a:lvl1pPr marL="0" marR="0" lvl="0" indent="0" algn="r" defTabSz="914400" rtl="0" eaLnBrk="1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kern="1200" baseline="0"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C4F09FF-EBE5-4283-BFFD-C577F13A90CB}" type="slidenum">
              <a:rPr lang="fr-FR" smtClean="0"/>
              <a:pPr lvl="0"/>
              <a:t>54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21EF1E9-6744-4CE8-866C-344AFCF3F40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-23760"/>
            <a:ext cx="8459640" cy="1520999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Formulaires :</a:t>
            </a:r>
            <a:br>
              <a:rPr lang="fr-FR">
                <a:solidFill>
                  <a:srgbClr val="F20000"/>
                </a:solidFill>
              </a:rPr>
            </a:br>
            <a:r>
              <a:rPr lang="fr-FR">
                <a:solidFill>
                  <a:srgbClr val="F20000"/>
                </a:solidFill>
              </a:rPr>
              <a:t>la balise &lt;</a:t>
            </a:r>
            <a:r>
              <a:rPr lang="en-US">
                <a:solidFill>
                  <a:srgbClr val="F20000"/>
                </a:solidFill>
              </a:rPr>
              <a:t>button</a:t>
            </a:r>
            <a:r>
              <a:rPr lang="fr-FR">
                <a:solidFill>
                  <a:srgbClr val="F20000"/>
                </a:solidFill>
              </a:rPr>
              <a:t>&gt;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3536148-3B82-4682-94EC-52FED671977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160000" y="1900800"/>
            <a:ext cx="2393640" cy="6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F36CDF64-3D45-47E8-8657-7764C974AE53}"/>
              </a:ext>
            </a:extLst>
          </p:cNvPr>
          <p:cNvSpPr/>
          <p:nvPr/>
        </p:nvSpPr>
        <p:spPr>
          <a:xfrm>
            <a:off x="2160000" y="2880000"/>
            <a:ext cx="5472360" cy="351755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solidFill>
            <a:srgbClr val="DAE6F0">
              <a:alpha val="15000"/>
            </a:srgbClr>
          </a:solidFill>
          <a:ln w="12600">
            <a:solidFill>
              <a:srgbClr val="4D4D4D"/>
            </a:solidFill>
            <a:prstDash val="solid"/>
            <a:miter/>
          </a:ln>
        </p:spPr>
        <p:txBody>
          <a:bodyPr vert="horz" wrap="square" lIns="90000" tIns="46800" rIns="90000" bIns="46800" anchor="ctr" anchorCtr="0" compatLnSpc="1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500" b="0" i="0" u="none" strike="noStrike" baseline="0">
                <a:ln>
                  <a:noFill/>
                </a:ln>
                <a:solidFill>
                  <a:srgbClr val="008000"/>
                </a:solidFill>
                <a:latin typeface="Verdana" pitchFamily="34"/>
                <a:ea typeface="MS Gothic" pitchFamily="2"/>
                <a:cs typeface="MS Gothic" pitchFamily="2"/>
              </a:rPr>
              <a:t>&lt;!-- ... --&gt;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5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rPr>
              <a:t>  </a:t>
            </a:r>
            <a:r>
              <a:rPr lang="en-GB" sz="15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&lt;body&gt;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5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rPr>
              <a:t>    </a:t>
            </a:r>
            <a:r>
              <a:rPr lang="en-GB" sz="15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&lt;form </a:t>
            </a:r>
            <a:r>
              <a:rPr lang="en-GB" sz="1500" b="0" i="0" u="none" strike="noStrike" baseline="0">
                <a:ln>
                  <a:noFill/>
                </a:ln>
                <a:solidFill>
                  <a:srgbClr val="A50021"/>
                </a:solidFill>
                <a:latin typeface="Verdana" pitchFamily="34"/>
                <a:ea typeface="MS Gothic" pitchFamily="2"/>
                <a:cs typeface="MS Gothic" pitchFamily="2"/>
              </a:rPr>
              <a:t>action</a:t>
            </a:r>
            <a:r>
              <a:rPr lang="en-GB" sz="15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rPr>
              <a:t>=</a:t>
            </a:r>
            <a:r>
              <a:rPr lang="en-GB" sz="1500" b="0" i="0" u="none" strike="noStrike" baseline="0">
                <a:ln>
                  <a:noFill/>
                </a:ln>
                <a:solidFill>
                  <a:srgbClr val="7F00FF"/>
                </a:solidFill>
                <a:latin typeface="Verdana" pitchFamily="34"/>
                <a:ea typeface="MS Gothic" pitchFamily="2"/>
                <a:cs typeface="MS Gothic" pitchFamily="2"/>
              </a:rPr>
              <a:t>"envoiForm.php"</a:t>
            </a:r>
            <a:r>
              <a:rPr lang="en-GB" sz="15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 </a:t>
            </a:r>
            <a:r>
              <a:rPr lang="en-GB" sz="1500" b="0" i="0" u="none" strike="noStrike" baseline="0">
                <a:ln>
                  <a:noFill/>
                </a:ln>
                <a:solidFill>
                  <a:srgbClr val="A50021"/>
                </a:solidFill>
                <a:latin typeface="Verdana" pitchFamily="34"/>
                <a:ea typeface="MS Gothic" pitchFamily="2"/>
                <a:cs typeface="MS Gothic" pitchFamily="2"/>
              </a:rPr>
              <a:t>method</a:t>
            </a:r>
            <a:r>
              <a:rPr lang="en-GB" sz="15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rPr>
              <a:t>=</a:t>
            </a:r>
            <a:r>
              <a:rPr lang="en-GB" sz="1500" b="0" i="0" u="none" strike="noStrike" baseline="0">
                <a:ln>
                  <a:noFill/>
                </a:ln>
                <a:solidFill>
                  <a:srgbClr val="7F00FF"/>
                </a:solidFill>
                <a:latin typeface="Verdana" pitchFamily="34"/>
                <a:ea typeface="MS Gothic" pitchFamily="2"/>
                <a:cs typeface="MS Gothic" pitchFamily="2"/>
              </a:rPr>
              <a:t>"GET"</a:t>
            </a:r>
            <a:r>
              <a:rPr lang="en-GB" sz="15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5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       </a:t>
            </a:r>
            <a:r>
              <a:rPr lang="en-GB" sz="1500" b="0" i="0" u="none" strike="noStrike" baseline="0">
                <a:ln>
                  <a:noFill/>
                </a:ln>
                <a:solidFill>
                  <a:srgbClr val="008000"/>
                </a:solidFill>
                <a:latin typeface="Verdana" pitchFamily="34"/>
                <a:ea typeface="MS Gothic" pitchFamily="2"/>
                <a:cs typeface="MS Gothic" pitchFamily="2"/>
              </a:rPr>
              <a:t>&lt;!-- ... --&gt;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5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       &lt;div&gt;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5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        &lt;button </a:t>
            </a:r>
            <a:r>
              <a:rPr lang="en-GB" sz="1500" b="0" i="0" u="none" strike="noStrike" baseline="0">
                <a:ln>
                  <a:noFill/>
                </a:ln>
                <a:solidFill>
                  <a:srgbClr val="A50021"/>
                </a:solidFill>
                <a:latin typeface="Verdana" pitchFamily="34"/>
                <a:ea typeface="MS Gothic" pitchFamily="2"/>
                <a:cs typeface="MS Gothic" pitchFamily="2"/>
              </a:rPr>
              <a:t>name</a:t>
            </a:r>
            <a:r>
              <a:rPr lang="en-GB" sz="15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rPr>
              <a:t>=</a:t>
            </a:r>
            <a:r>
              <a:rPr lang="en-GB" sz="1500" b="0" i="0" u="none" strike="noStrike" baseline="0">
                <a:ln>
                  <a:noFill/>
                </a:ln>
                <a:solidFill>
                  <a:srgbClr val="7F00FF"/>
                </a:solidFill>
                <a:latin typeface="Verdana" pitchFamily="34"/>
                <a:ea typeface="MS Gothic" pitchFamily="2"/>
                <a:cs typeface="MS Gothic" pitchFamily="2"/>
              </a:rPr>
              <a:t>"submit"</a:t>
            </a:r>
            <a:r>
              <a:rPr lang="en-GB" sz="15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 </a:t>
            </a:r>
            <a:r>
              <a:rPr lang="en-GB" sz="1500" b="0" i="0" u="none" strike="noStrike" baseline="0">
                <a:ln>
                  <a:noFill/>
                </a:ln>
                <a:solidFill>
                  <a:srgbClr val="A50021"/>
                </a:solidFill>
                <a:latin typeface="Verdana" pitchFamily="34"/>
                <a:ea typeface="MS Gothic" pitchFamily="2"/>
                <a:cs typeface="MS Gothic" pitchFamily="2"/>
              </a:rPr>
              <a:t>type</a:t>
            </a:r>
            <a:r>
              <a:rPr lang="en-GB" sz="15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rPr>
              <a:t>=</a:t>
            </a:r>
            <a:r>
              <a:rPr lang="en-GB" sz="1500" b="0" i="0" u="none" strike="noStrike" baseline="0">
                <a:ln>
                  <a:noFill/>
                </a:ln>
                <a:solidFill>
                  <a:srgbClr val="7F00FF"/>
                </a:solidFill>
                <a:latin typeface="Verdana" pitchFamily="34"/>
                <a:ea typeface="MS Gothic" pitchFamily="2"/>
                <a:cs typeface="MS Gothic" pitchFamily="2"/>
              </a:rPr>
              <a:t>"submit"</a:t>
            </a:r>
            <a:r>
              <a:rPr lang="en-GB" sz="15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5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          </a:t>
            </a:r>
            <a:r>
              <a:rPr lang="en-GB" sz="15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rPr>
              <a:t>Send </a:t>
            </a:r>
            <a:r>
              <a:rPr lang="en-GB" sz="15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&lt;img </a:t>
            </a:r>
            <a:r>
              <a:rPr lang="en-GB" sz="1500" b="0" i="0" u="none" strike="noStrike" baseline="0">
                <a:ln>
                  <a:noFill/>
                </a:ln>
                <a:solidFill>
                  <a:srgbClr val="A50021"/>
                </a:solidFill>
                <a:latin typeface="Verdana" pitchFamily="34"/>
                <a:ea typeface="MS Gothic" pitchFamily="2"/>
                <a:cs typeface="MS Gothic" pitchFamily="2"/>
              </a:rPr>
              <a:t>src</a:t>
            </a:r>
            <a:r>
              <a:rPr lang="en-GB" sz="15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rPr>
              <a:t>=</a:t>
            </a:r>
            <a:r>
              <a:rPr lang="en-GB" sz="1500" b="0" i="0" u="none" strike="noStrike" baseline="0">
                <a:ln>
                  <a:noFill/>
                </a:ln>
                <a:solidFill>
                  <a:srgbClr val="7F00FF"/>
                </a:solidFill>
                <a:latin typeface="Verdana" pitchFamily="34"/>
                <a:ea typeface="MS Gothic" pitchFamily="2"/>
                <a:cs typeface="MS Gothic" pitchFamily="2"/>
              </a:rPr>
              <a:t>"send.png"</a:t>
            </a:r>
            <a:r>
              <a:rPr lang="en-GB" sz="15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 </a:t>
            </a:r>
            <a:r>
              <a:rPr lang="en-GB" sz="1500" b="0" i="0" u="none" strike="noStrike" baseline="0">
                <a:ln>
                  <a:noFill/>
                </a:ln>
                <a:solidFill>
                  <a:srgbClr val="A50021"/>
                </a:solidFill>
                <a:latin typeface="Verdana" pitchFamily="34"/>
                <a:ea typeface="MS Gothic" pitchFamily="2"/>
                <a:cs typeface="MS Gothic" pitchFamily="2"/>
              </a:rPr>
              <a:t>alt</a:t>
            </a:r>
            <a:r>
              <a:rPr lang="en-GB" sz="15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rPr>
              <a:t>=</a:t>
            </a:r>
            <a:r>
              <a:rPr lang="en-GB" sz="1500" b="0" i="0" u="none" strike="noStrike" baseline="0">
                <a:ln>
                  <a:noFill/>
                </a:ln>
                <a:solidFill>
                  <a:srgbClr val="7F00FF"/>
                </a:solidFill>
                <a:latin typeface="Verdana" pitchFamily="34"/>
                <a:ea typeface="MS Gothic" pitchFamily="2"/>
                <a:cs typeface="MS Gothic" pitchFamily="2"/>
              </a:rPr>
              <a:t>"Go !"</a:t>
            </a:r>
            <a:r>
              <a:rPr lang="en-GB" sz="15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rPr>
              <a:t> </a:t>
            </a:r>
            <a:r>
              <a:rPr lang="en-GB" sz="15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/&gt;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5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        &lt;/button&gt;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5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        &lt;button </a:t>
            </a:r>
            <a:r>
              <a:rPr lang="en-GB" sz="1500" b="0" i="0" u="none" strike="noStrike" baseline="0">
                <a:ln>
                  <a:noFill/>
                </a:ln>
                <a:solidFill>
                  <a:srgbClr val="A50021"/>
                </a:solidFill>
                <a:latin typeface="Verdana" pitchFamily="34"/>
                <a:ea typeface="MS Gothic" pitchFamily="2"/>
                <a:cs typeface="MS Gothic" pitchFamily="2"/>
              </a:rPr>
              <a:t>name</a:t>
            </a:r>
            <a:r>
              <a:rPr lang="en-GB" sz="15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rPr>
              <a:t>=</a:t>
            </a:r>
            <a:r>
              <a:rPr lang="en-GB" sz="1500" b="0" i="0" u="none" strike="noStrike" baseline="0">
                <a:ln>
                  <a:noFill/>
                </a:ln>
                <a:solidFill>
                  <a:srgbClr val="7F00FF"/>
                </a:solidFill>
                <a:latin typeface="Verdana" pitchFamily="34"/>
                <a:ea typeface="MS Gothic" pitchFamily="2"/>
                <a:cs typeface="MS Gothic" pitchFamily="2"/>
              </a:rPr>
              <a:t>"reset"</a:t>
            </a:r>
            <a:r>
              <a:rPr lang="en-GB" sz="15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 </a:t>
            </a:r>
            <a:r>
              <a:rPr lang="en-GB" sz="1500" b="0" i="0" u="none" strike="noStrike" baseline="0">
                <a:ln>
                  <a:noFill/>
                </a:ln>
                <a:solidFill>
                  <a:srgbClr val="A50021"/>
                </a:solidFill>
                <a:latin typeface="Verdana" pitchFamily="34"/>
                <a:ea typeface="MS Gothic" pitchFamily="2"/>
                <a:cs typeface="MS Gothic" pitchFamily="2"/>
              </a:rPr>
              <a:t>type</a:t>
            </a:r>
            <a:r>
              <a:rPr lang="en-GB" sz="15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rPr>
              <a:t>=</a:t>
            </a:r>
            <a:r>
              <a:rPr lang="en-GB" sz="1500" b="0" i="0" u="none" strike="noStrike" baseline="0">
                <a:ln>
                  <a:noFill/>
                </a:ln>
                <a:solidFill>
                  <a:srgbClr val="7F00FF"/>
                </a:solidFill>
                <a:latin typeface="Verdana" pitchFamily="34"/>
                <a:ea typeface="MS Gothic" pitchFamily="2"/>
                <a:cs typeface="MS Gothic" pitchFamily="2"/>
              </a:rPr>
              <a:t>"reset"</a:t>
            </a:r>
            <a:r>
              <a:rPr lang="en-GB" sz="15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5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          </a:t>
            </a:r>
            <a:r>
              <a:rPr lang="en-GB" sz="15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rPr>
              <a:t>Reset</a:t>
            </a:r>
            <a:r>
              <a:rPr lang="en-GB" sz="15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 &lt;img </a:t>
            </a:r>
            <a:r>
              <a:rPr lang="en-GB" sz="1500" b="0" i="0" u="none" strike="noStrike" baseline="0">
                <a:ln>
                  <a:noFill/>
                </a:ln>
                <a:solidFill>
                  <a:srgbClr val="A50021"/>
                </a:solidFill>
                <a:latin typeface="Verdana" pitchFamily="34"/>
                <a:ea typeface="MS Gothic" pitchFamily="2"/>
                <a:cs typeface="MS Gothic" pitchFamily="2"/>
              </a:rPr>
              <a:t>src</a:t>
            </a:r>
            <a:r>
              <a:rPr lang="en-GB" sz="15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rPr>
              <a:t>=</a:t>
            </a:r>
            <a:r>
              <a:rPr lang="en-GB" sz="1500" b="0" i="0" u="none" strike="noStrike" baseline="0">
                <a:ln>
                  <a:noFill/>
                </a:ln>
                <a:solidFill>
                  <a:srgbClr val="7F00FF"/>
                </a:solidFill>
                <a:latin typeface="Verdana" pitchFamily="34"/>
                <a:ea typeface="MS Gothic" pitchFamily="2"/>
                <a:cs typeface="MS Gothic" pitchFamily="2"/>
              </a:rPr>
              <a:t>"reset.png"</a:t>
            </a:r>
            <a:r>
              <a:rPr lang="en-GB" sz="15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 </a:t>
            </a:r>
            <a:r>
              <a:rPr lang="en-GB" sz="1500" b="0" i="0" u="none" strike="noStrike" baseline="0">
                <a:ln>
                  <a:noFill/>
                </a:ln>
                <a:solidFill>
                  <a:srgbClr val="A50021"/>
                </a:solidFill>
                <a:latin typeface="Verdana" pitchFamily="34"/>
                <a:ea typeface="MS Gothic" pitchFamily="2"/>
                <a:cs typeface="MS Gothic" pitchFamily="2"/>
              </a:rPr>
              <a:t>alt</a:t>
            </a:r>
            <a:r>
              <a:rPr lang="en-GB" sz="15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rPr>
              <a:t>=</a:t>
            </a:r>
            <a:r>
              <a:rPr lang="en-GB" sz="1500" b="0" i="0" u="none" strike="noStrike" baseline="0">
                <a:ln>
                  <a:noFill/>
                </a:ln>
                <a:solidFill>
                  <a:srgbClr val="7F00FF"/>
                </a:solidFill>
                <a:latin typeface="Verdana" pitchFamily="34"/>
                <a:ea typeface="MS Gothic" pitchFamily="2"/>
                <a:cs typeface="MS Gothic" pitchFamily="2"/>
              </a:rPr>
              <a:t>"Reset !"</a:t>
            </a:r>
            <a:r>
              <a:rPr lang="en-GB" sz="15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rPr>
              <a:t> </a:t>
            </a:r>
            <a:r>
              <a:rPr lang="en-GB" sz="15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/&gt;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5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        &lt;/button&gt;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500" b="0" i="0" u="none" strike="noStrike" baseline="0">
                <a:ln>
                  <a:noFill/>
                </a:ln>
                <a:solidFill>
                  <a:srgbClr val="008000"/>
                </a:solidFill>
                <a:latin typeface="Verdana" pitchFamily="34"/>
                <a:ea typeface="MS Gothic" pitchFamily="2"/>
                <a:cs typeface="MS Gothic" pitchFamily="2"/>
              </a:rPr>
              <a:t>      </a:t>
            </a:r>
            <a:r>
              <a:rPr lang="en-GB" sz="15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&lt;/div&gt;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500" b="0" i="0" u="none" strike="noStrike" baseline="0">
                <a:ln>
                  <a:noFill/>
                </a:ln>
                <a:solidFill>
                  <a:srgbClr val="008000"/>
                </a:solidFill>
                <a:latin typeface="Verdana" pitchFamily="34"/>
                <a:ea typeface="MS Gothic" pitchFamily="2"/>
                <a:cs typeface="MS Gothic" pitchFamily="2"/>
              </a:rPr>
              <a:t>    </a:t>
            </a:r>
            <a:r>
              <a:rPr lang="en-GB" sz="15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&lt;/form&gt;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5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rPr>
              <a:t>  </a:t>
            </a:r>
            <a:r>
              <a:rPr lang="en-GB" sz="15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&lt;/body&gt;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5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&lt;/html&gt;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82932D73-4099-4660-95C8-ED2CB19BFF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359640" y="7128000"/>
            <a:ext cx="353880" cy="3826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defPPr>
              <a:defRPr lang="fr-FR"/>
            </a:defPPr>
            <a:lvl1pPr marL="0" marR="0" lvl="0" indent="0" algn="r" defTabSz="914400" rtl="0" eaLnBrk="1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kern="1200" baseline="0"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C4F09FF-EBE5-4283-BFFD-C577F13A90CB}" type="slidenum">
              <a:rPr lang="fr-FR" smtClean="0"/>
              <a:pPr lvl="0"/>
              <a:t>55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40E950-D53A-4956-B248-CDD694141B8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-23760"/>
            <a:ext cx="8459640" cy="1520999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Formulaires :</a:t>
            </a:r>
            <a:br>
              <a:rPr lang="fr-FR">
                <a:solidFill>
                  <a:srgbClr val="F20000"/>
                </a:solidFill>
              </a:rPr>
            </a:br>
            <a:r>
              <a:rPr lang="fr-FR">
                <a:solidFill>
                  <a:srgbClr val="F20000"/>
                </a:solidFill>
              </a:rPr>
              <a:t>input type number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30C669F-BD41-41E9-88B7-9F444793AE91}"/>
              </a:ext>
            </a:extLst>
          </p:cNvPr>
          <p:cNvSpPr txBox="1"/>
          <p:nvPr/>
        </p:nvSpPr>
        <p:spPr>
          <a:xfrm>
            <a:off x="540000" y="1980000"/>
            <a:ext cx="9000000" cy="260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Demande à l’utilisateur d’entrer un nombre</a:t>
            </a:r>
          </a:p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&lt;input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800000"/>
                </a:solidFill>
                <a:latin typeface="Arial" pitchFamily="18"/>
                <a:ea typeface="MS Gothic" pitchFamily="2"/>
                <a:cs typeface="MS Gothic" pitchFamily="2"/>
              </a:rPr>
              <a:t>type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=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"</a:t>
            </a:r>
            <a:r>
              <a:rPr lang="en-US" sz="22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number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"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/&gt;</a:t>
            </a:r>
          </a:p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Possède plusieurs attributs :</a:t>
            </a:r>
          </a:p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- min et max : Détermine le nombre minimum et maximum possible</a:t>
            </a:r>
          </a:p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- step : de combien s’incrémente la valeur de l’input à chaque clic   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1">
            <a:extLst>
              <a:ext uri="{FF2B5EF4-FFF2-40B4-BE49-F238E27FC236}">
                <a16:creationId xmlns:a16="http://schemas.microsoft.com/office/drawing/2014/main" id="{6F3BBC17-5116-4701-90A1-46945F3DEC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359640" y="7128000"/>
            <a:ext cx="353880" cy="3826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defPPr>
              <a:defRPr lang="fr-FR"/>
            </a:defPPr>
            <a:lvl1pPr marL="0" marR="0" lvl="0" indent="0" algn="r" defTabSz="914400" rtl="0" eaLnBrk="1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kern="1200" baseline="0"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C4F09FF-EBE5-4283-BFFD-C577F13A90CB}" type="slidenum">
              <a:rPr lang="fr-FR" smtClean="0"/>
              <a:pPr lvl="0"/>
              <a:t>56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FEFBF4-AD82-4EEE-96F2-C3388701730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-23760"/>
            <a:ext cx="8459640" cy="1520999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Formulaires :</a:t>
            </a:r>
            <a:br>
              <a:rPr lang="fr-FR">
                <a:solidFill>
                  <a:srgbClr val="F20000"/>
                </a:solidFill>
              </a:rPr>
            </a:br>
            <a:r>
              <a:rPr lang="fr-FR">
                <a:solidFill>
                  <a:srgbClr val="F20000"/>
                </a:solidFill>
              </a:rPr>
              <a:t>input type radio et checkbox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544FC5A-7EF1-427B-B22E-F898E5BC2B86}"/>
              </a:ext>
            </a:extLst>
          </p:cNvPr>
          <p:cNvSpPr txBox="1"/>
          <p:nvPr/>
        </p:nvSpPr>
        <p:spPr>
          <a:xfrm>
            <a:off x="180000" y="1797480"/>
            <a:ext cx="9360000" cy="32281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Propose un ou plusieurs choix à l’utilisateur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&lt;input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type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=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"radio"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/&gt;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: l’utilisateur ne pourra choisir qu’une valeur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&lt;input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type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=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"</a:t>
            </a:r>
            <a:r>
              <a:rPr lang="en-US" sz="22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checkbox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"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/&gt;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: l’utilisateur pourra choisir plusieurs valeurs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Peut prendre l’attribut </a:t>
            </a:r>
            <a:r>
              <a: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checked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: détermine une valeur présélectionnée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&lt;input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type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=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"</a:t>
            </a:r>
            <a:r>
              <a:rPr lang="en-US" sz="22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checkbox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"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en-US" sz="22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checked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/&gt;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 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B903E90-A142-4B9E-8AA3-ABDFA28B75D0}"/>
              </a:ext>
            </a:extLst>
          </p:cNvPr>
          <p:cNvSpPr txBox="1"/>
          <p:nvPr/>
        </p:nvSpPr>
        <p:spPr>
          <a:xfrm>
            <a:off x="0" y="4320000"/>
            <a:ext cx="10440000" cy="1620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Boutons radio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&lt;input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type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=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"radio"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name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=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"</a:t>
            </a:r>
            <a:r>
              <a:rPr lang="fr-FR" sz="1600" b="1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genre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"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id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=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"masculin"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A80000"/>
                </a:solidFill>
                <a:highlight>
                  <a:srgbClr val="FFFF99"/>
                </a:highlight>
                <a:latin typeface="Arial" pitchFamily="18"/>
                <a:ea typeface="MS Gothic" pitchFamily="2"/>
                <a:cs typeface="MS Gothic" pitchFamily="2"/>
              </a:rPr>
              <a:t>value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000000"/>
                </a:solidFill>
                <a:highlight>
                  <a:srgbClr val="FFFF99"/>
                </a:highlight>
                <a:latin typeface="Arial" pitchFamily="18"/>
                <a:ea typeface="MS Gothic" pitchFamily="2"/>
                <a:cs typeface="MS Gothic" pitchFamily="2"/>
              </a:rPr>
              <a:t>=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7F00FF"/>
                </a:solidFill>
                <a:highlight>
                  <a:srgbClr val="FFFF99"/>
                </a:highlight>
                <a:latin typeface="Arial" pitchFamily="18"/>
                <a:ea typeface="MS Gothic" pitchFamily="2"/>
                <a:cs typeface="MS Gothic" pitchFamily="2"/>
              </a:rPr>
              <a:t>"masculin"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&gt;&lt;label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for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=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"masculin"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&gt;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Masculin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&lt;/label&gt;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&lt;input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type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=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"radio"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name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=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"</a:t>
            </a:r>
            <a:r>
              <a:rPr lang="fr-FR" sz="1600" b="1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genre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"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id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=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"feminin"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A80000"/>
                </a:solidFill>
                <a:highlight>
                  <a:srgbClr val="FFFF99"/>
                </a:highlight>
                <a:latin typeface="Arial" pitchFamily="18"/>
                <a:ea typeface="MS Gothic" pitchFamily="2"/>
                <a:cs typeface="MS Gothic" pitchFamily="2"/>
              </a:rPr>
              <a:t>value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000000"/>
                </a:solidFill>
                <a:highlight>
                  <a:srgbClr val="FFFF99"/>
                </a:highlight>
                <a:latin typeface="Arial" pitchFamily="18"/>
                <a:ea typeface="MS Gothic" pitchFamily="2"/>
                <a:cs typeface="MS Gothic" pitchFamily="2"/>
              </a:rPr>
              <a:t>=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7F00FF"/>
                </a:solidFill>
                <a:highlight>
                  <a:srgbClr val="FFFF99"/>
                </a:highlight>
                <a:latin typeface="Arial" pitchFamily="18"/>
                <a:ea typeface="MS Gothic" pitchFamily="2"/>
                <a:cs typeface="MS Gothic" pitchFamily="2"/>
              </a:rPr>
              <a:t>"feminin"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&gt;&lt;label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for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=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"feminin"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&gt;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Féminin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&lt;/label&gt;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C71776E-F078-4053-A64F-5E59CAC665FD}"/>
              </a:ext>
            </a:extLst>
          </p:cNvPr>
          <p:cNvSpPr txBox="1"/>
          <p:nvPr/>
        </p:nvSpPr>
        <p:spPr>
          <a:xfrm>
            <a:off x="-43560" y="5550840"/>
            <a:ext cx="10440000" cy="1620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Boutons types </a:t>
            </a:r>
            <a:r>
              <a: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checkbox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&lt;input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type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=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"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checkbox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"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name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=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"</a:t>
            </a:r>
            <a:r>
              <a:rPr lang="fr-FR" sz="1600" b="1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genre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"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id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=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"masculin"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A80000"/>
                </a:solidFill>
                <a:highlight>
                  <a:srgbClr val="FFFF99"/>
                </a:highlight>
                <a:latin typeface="Arial" pitchFamily="18"/>
                <a:ea typeface="MS Gothic" pitchFamily="2"/>
                <a:cs typeface="MS Gothic" pitchFamily="2"/>
              </a:rPr>
              <a:t>value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000000"/>
                </a:solidFill>
                <a:highlight>
                  <a:srgbClr val="FFFF99"/>
                </a:highlight>
                <a:latin typeface="Arial" pitchFamily="18"/>
                <a:ea typeface="MS Gothic" pitchFamily="2"/>
                <a:cs typeface="MS Gothic" pitchFamily="2"/>
              </a:rPr>
              <a:t>=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7F00FF"/>
                </a:solidFill>
                <a:highlight>
                  <a:srgbClr val="FFFF99"/>
                </a:highlight>
                <a:latin typeface="Arial" pitchFamily="18"/>
                <a:ea typeface="MS Gothic" pitchFamily="2"/>
                <a:cs typeface="MS Gothic" pitchFamily="2"/>
              </a:rPr>
              <a:t>"masculin"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&gt;&lt;label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for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=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"masculin"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&gt;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Masculin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&lt;/label&gt;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&lt;input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type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=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"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checkbox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"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name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=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"</a:t>
            </a:r>
            <a:r>
              <a:rPr lang="fr-FR" sz="1600" b="1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genre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"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id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=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"feminin"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A80000"/>
                </a:solidFill>
                <a:highlight>
                  <a:srgbClr val="FFFF99"/>
                </a:highlight>
                <a:latin typeface="Arial" pitchFamily="18"/>
                <a:ea typeface="MS Gothic" pitchFamily="2"/>
                <a:cs typeface="MS Gothic" pitchFamily="2"/>
              </a:rPr>
              <a:t>value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000000"/>
                </a:solidFill>
                <a:highlight>
                  <a:srgbClr val="FFFF99"/>
                </a:highlight>
                <a:latin typeface="Arial" pitchFamily="18"/>
                <a:ea typeface="MS Gothic" pitchFamily="2"/>
                <a:cs typeface="MS Gothic" pitchFamily="2"/>
              </a:rPr>
              <a:t>=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7F00FF"/>
                </a:solidFill>
                <a:highlight>
                  <a:srgbClr val="FFFF99"/>
                </a:highlight>
                <a:latin typeface="Arial" pitchFamily="18"/>
                <a:ea typeface="MS Gothic" pitchFamily="2"/>
                <a:cs typeface="MS Gothic" pitchFamily="2"/>
              </a:rPr>
              <a:t>"feminin"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&gt;&lt;label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for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=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"feminin"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&gt;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Féminin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&lt;/label&gt;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1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">
            <a:extLst>
              <a:ext uri="{FF2B5EF4-FFF2-40B4-BE49-F238E27FC236}">
                <a16:creationId xmlns:a16="http://schemas.microsoft.com/office/drawing/2014/main" id="{D6ECEF3D-F075-4EA4-B2D9-72CA42A3F4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359640" y="7128000"/>
            <a:ext cx="353880" cy="3826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defPPr>
              <a:defRPr lang="fr-FR"/>
            </a:defPPr>
            <a:lvl1pPr marL="0" marR="0" lvl="0" indent="0" algn="r" defTabSz="914400" rtl="0" eaLnBrk="1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kern="1200" baseline="0"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C4F09FF-EBE5-4283-BFFD-C577F13A90CB}" type="slidenum">
              <a:rPr lang="fr-FR" smtClean="0"/>
              <a:pPr lvl="0"/>
              <a:t>57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60C96FA-30A5-4829-96DD-7EF815901A1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-23760"/>
            <a:ext cx="8459640" cy="1520999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Formulaires :</a:t>
            </a:r>
            <a:br>
              <a:rPr lang="fr-FR">
                <a:solidFill>
                  <a:srgbClr val="F20000"/>
                </a:solidFill>
              </a:rPr>
            </a:br>
            <a:r>
              <a:rPr lang="fr-FR">
                <a:solidFill>
                  <a:srgbClr val="F20000"/>
                </a:solidFill>
              </a:rPr>
              <a:t>input types password et email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EC5CE63-BFB9-4EEB-BA0C-B1B3937FA476}"/>
              </a:ext>
            </a:extLst>
          </p:cNvPr>
          <p:cNvSpPr txBox="1"/>
          <p:nvPr/>
        </p:nvSpPr>
        <p:spPr>
          <a:xfrm>
            <a:off x="540000" y="1980000"/>
            <a:ext cx="9000000" cy="104831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HTML5 implémente les types d’attributs afin que les navigateurs puissent effectuer une mise en forme des éléments et faire des contrôles sur les données entrées par l’utilisateur 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2FB3080-FFFA-4417-82F2-2420CEADBFA9}"/>
              </a:ext>
            </a:extLst>
          </p:cNvPr>
          <p:cNvSpPr txBox="1"/>
          <p:nvPr/>
        </p:nvSpPr>
        <p:spPr>
          <a:xfrm>
            <a:off x="900000" y="3240000"/>
            <a:ext cx="8820000" cy="7369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Les 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&lt;input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type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= 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"</a:t>
            </a:r>
            <a:r>
              <a:rPr lang="en-US" sz="22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password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"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/&gt;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et 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&lt;input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type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=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"</a:t>
            </a:r>
            <a:r>
              <a:rPr lang="en-US" sz="22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email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"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/&gt;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sont parmi les plus utiles lors du développement d’un formulaire 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01AB68A-5E0F-43ED-B51D-CD688A911C3F}"/>
              </a:ext>
            </a:extLst>
          </p:cNvPr>
          <p:cNvSpPr txBox="1"/>
          <p:nvPr/>
        </p:nvSpPr>
        <p:spPr>
          <a:xfrm>
            <a:off x="1080000" y="4320000"/>
            <a:ext cx="8280000" cy="104831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D’autres attributs de la balise 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&lt;input /&gt;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permettent d’effectuer des contrôles. Dans le cas de </a:t>
            </a:r>
            <a:r>
              <a: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password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et </a:t>
            </a:r>
            <a:r>
              <a: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email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, le plus utilisé est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US" sz="2200" b="1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required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820E397-4075-4632-9CD9-986C9F1AD0AD}"/>
              </a:ext>
            </a:extLst>
          </p:cNvPr>
          <p:cNvSpPr txBox="1"/>
          <p:nvPr/>
        </p:nvSpPr>
        <p:spPr>
          <a:xfrm>
            <a:off x="342720" y="5763600"/>
            <a:ext cx="9540000" cy="7369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&lt;input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type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=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"</a:t>
            </a:r>
            <a:r>
              <a:rPr lang="en-US" sz="22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password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"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en-US" sz="22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required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/&gt; &lt;input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type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=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"</a:t>
            </a:r>
            <a:r>
              <a:rPr lang="en-US" sz="22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email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"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en-US" sz="22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required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/&gt;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62BA8B3A-CF46-40D2-BBD0-ED206152F8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359640" y="7128000"/>
            <a:ext cx="353880" cy="3826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defPPr>
              <a:defRPr lang="fr-FR"/>
            </a:defPPr>
            <a:lvl1pPr marL="0" marR="0" lvl="0" indent="0" algn="r" defTabSz="914400" rtl="0" eaLnBrk="1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kern="1200" baseline="0"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C4F09FF-EBE5-4283-BFFD-C577F13A90CB}" type="slidenum">
              <a:rPr lang="fr-FR" smtClean="0"/>
              <a:pPr lvl="0"/>
              <a:t>58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75C782E-F7F0-4665-984E-10B48438BA6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-58680"/>
            <a:ext cx="8459640" cy="1520999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Formulaires :</a:t>
            </a:r>
            <a:br>
              <a:rPr lang="fr-FR">
                <a:solidFill>
                  <a:srgbClr val="F20000"/>
                </a:solidFill>
              </a:rPr>
            </a:br>
            <a:r>
              <a:rPr lang="fr-FR">
                <a:solidFill>
                  <a:srgbClr val="F20000"/>
                </a:solidFill>
              </a:rPr>
              <a:t>les menus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F71A165-F17C-4504-83BF-545D13F2D89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618920"/>
            <a:ext cx="9360000" cy="5048640"/>
          </a:xfrm>
        </p:spPr>
        <p:txBody>
          <a:bodyPr wrap="square" tIns="24840" anchor="t" anchorCtr="0">
            <a:spAutoFit/>
          </a:bodyPr>
          <a:lstStyle/>
          <a:p>
            <a:pPr marL="0" lvl="0" hangingPunct="1">
              <a:spcAft>
                <a:spcPts val="312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Balise</a:t>
            </a:r>
            <a:r>
              <a:rPr lang="en-GB" sz="2800"/>
              <a:t> inline : </a:t>
            </a:r>
            <a:r>
              <a:rPr lang="en-GB" sz="2800">
                <a:solidFill>
                  <a:srgbClr val="0000FF"/>
                </a:solidFill>
              </a:rPr>
              <a:t>&lt;select&gt;</a:t>
            </a:r>
            <a:r>
              <a:rPr lang="en-GB" sz="2800">
                <a:solidFill>
                  <a:srgbClr val="008000"/>
                </a:solidFill>
              </a:rPr>
              <a:t>...</a:t>
            </a:r>
            <a:r>
              <a:rPr lang="en-GB" sz="2800">
                <a:solidFill>
                  <a:srgbClr val="0000FF"/>
                </a:solidFill>
              </a:rPr>
              <a:t>&lt;/select&gt;</a:t>
            </a:r>
          </a:p>
          <a:p>
            <a:pPr marL="426960" lvl="0" indent="-322200" hangingPunct="1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/>
              <a:t>- </a:t>
            </a:r>
            <a:r>
              <a:rPr lang="fr-FR" sz="2800"/>
              <a:t>affiche</a:t>
            </a:r>
            <a:r>
              <a:rPr lang="en-GB" sz="2800"/>
              <a:t> </a:t>
            </a:r>
            <a:r>
              <a:rPr lang="fr-FR" sz="2800"/>
              <a:t>un</a:t>
            </a:r>
            <a:r>
              <a:rPr lang="en-GB" sz="2800"/>
              <a:t> menu </a:t>
            </a:r>
            <a:r>
              <a:rPr lang="fr-FR" sz="2800"/>
              <a:t>déroulant</a:t>
            </a:r>
            <a:r>
              <a:rPr lang="en-GB" sz="2800"/>
              <a:t> </a:t>
            </a:r>
            <a:r>
              <a:rPr lang="fr-FR" sz="2800"/>
              <a:t>ou</a:t>
            </a:r>
            <a:r>
              <a:rPr lang="en-GB" sz="2800"/>
              <a:t> non</a:t>
            </a:r>
          </a:p>
          <a:p>
            <a:pPr marL="426960" lvl="0" indent="-322200" hangingPunct="1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/>
              <a:t>- </a:t>
            </a:r>
            <a:r>
              <a:rPr lang="fr-FR" sz="2800"/>
              <a:t>chaque</a:t>
            </a:r>
            <a:r>
              <a:rPr lang="en-GB" sz="2800"/>
              <a:t> </a:t>
            </a:r>
            <a:r>
              <a:rPr lang="fr-FR" sz="2800"/>
              <a:t>élément</a:t>
            </a:r>
            <a:r>
              <a:rPr lang="en-GB" sz="2800"/>
              <a:t> </a:t>
            </a:r>
            <a:r>
              <a:rPr lang="fr-FR" sz="2800"/>
              <a:t>du</a:t>
            </a:r>
            <a:r>
              <a:rPr lang="en-GB" sz="2800"/>
              <a:t> menu est </a:t>
            </a:r>
            <a:r>
              <a:rPr lang="fr-FR" sz="2800"/>
              <a:t>encadré</a:t>
            </a:r>
            <a:r>
              <a:rPr lang="en-GB" sz="2800"/>
              <a:t> par </a:t>
            </a:r>
            <a:r>
              <a:rPr lang="fr-FR" sz="2800"/>
              <a:t>une</a:t>
            </a:r>
            <a:r>
              <a:rPr lang="en-GB" sz="2800"/>
              <a:t> </a:t>
            </a:r>
            <a:r>
              <a:rPr lang="fr-FR" sz="2800"/>
              <a:t>balise</a:t>
            </a:r>
            <a:r>
              <a:rPr lang="en-GB" sz="2800"/>
              <a:t> </a:t>
            </a:r>
            <a:r>
              <a:rPr lang="en-GB" sz="2800">
                <a:solidFill>
                  <a:srgbClr val="0000FF"/>
                </a:solidFill>
              </a:rPr>
              <a:t>&lt;option&gt;</a:t>
            </a:r>
            <a:r>
              <a:rPr lang="en-GB" sz="2800">
                <a:solidFill>
                  <a:srgbClr val="008000"/>
                </a:solidFill>
              </a:rPr>
              <a:t>...</a:t>
            </a:r>
            <a:r>
              <a:rPr lang="en-GB" sz="2800">
                <a:solidFill>
                  <a:srgbClr val="0000FF"/>
                </a:solidFill>
              </a:rPr>
              <a:t>&lt;/option&gt;</a:t>
            </a:r>
          </a:p>
          <a:p>
            <a:pPr marL="426960" lvl="0" indent="-322200" hangingPunct="1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/>
              <a:t>- </a:t>
            </a:r>
            <a:r>
              <a:rPr lang="fr-FR" sz="2800"/>
              <a:t>possibilité</a:t>
            </a:r>
            <a:r>
              <a:rPr lang="en-GB" sz="2800"/>
              <a:t> de </a:t>
            </a:r>
            <a:r>
              <a:rPr lang="fr-FR" sz="2800"/>
              <a:t>regrouper</a:t>
            </a:r>
            <a:r>
              <a:rPr lang="en-GB" sz="2800"/>
              <a:t> </a:t>
            </a:r>
            <a:r>
              <a:rPr lang="fr-FR" sz="2800"/>
              <a:t>des</a:t>
            </a:r>
            <a:r>
              <a:rPr lang="en-GB" sz="2800"/>
              <a:t> options de </a:t>
            </a:r>
            <a:r>
              <a:rPr lang="fr-FR" sz="2800"/>
              <a:t>même</a:t>
            </a:r>
            <a:r>
              <a:rPr lang="en-GB" sz="2800"/>
              <a:t> nature </a:t>
            </a:r>
            <a:r>
              <a:rPr lang="fr-FR" sz="2800"/>
              <a:t>avec</a:t>
            </a:r>
            <a:r>
              <a:rPr lang="en-GB" sz="2800"/>
              <a:t> la </a:t>
            </a:r>
            <a:r>
              <a:rPr lang="fr-FR" sz="2800"/>
              <a:t>balise</a:t>
            </a:r>
            <a:r>
              <a:rPr lang="en-GB" sz="2800"/>
              <a:t> </a:t>
            </a:r>
            <a:r>
              <a:rPr lang="en-GB" sz="2800">
                <a:solidFill>
                  <a:srgbClr val="0000FF"/>
                </a:solidFill>
              </a:rPr>
              <a:t>&lt;optgroup&gt;</a:t>
            </a:r>
            <a:r>
              <a:rPr lang="en-GB" sz="2800">
                <a:solidFill>
                  <a:srgbClr val="008000"/>
                </a:solidFill>
              </a:rPr>
              <a:t>...</a:t>
            </a:r>
            <a:r>
              <a:rPr lang="en-GB" sz="2800">
                <a:solidFill>
                  <a:srgbClr val="0000FF"/>
                </a:solidFill>
              </a:rPr>
              <a:t>&lt;/optgroup&gt;</a:t>
            </a:r>
          </a:p>
          <a:p>
            <a:pPr marL="426960" lvl="0" indent="-322200" hangingPunct="1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endParaRPr lang="en-GB" sz="2800"/>
          </a:p>
          <a:p>
            <a:pPr marL="0" lvl="0" hangingPunct="1">
              <a:spcAft>
                <a:spcPts val="312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Attributs</a:t>
            </a:r>
            <a:r>
              <a:rPr lang="en-GB" sz="2800"/>
              <a:t>:</a:t>
            </a:r>
          </a:p>
          <a:p>
            <a:pPr marL="426960" lvl="0" indent="-322200" hangingPunct="1">
              <a:spcAft>
                <a:spcPts val="312"/>
              </a:spcAft>
              <a:tabLst>
                <a:tab pos="426960" algn="l"/>
                <a:tab pos="531720" algn="l"/>
                <a:tab pos="980640" algn="l"/>
                <a:tab pos="1429920" algn="l"/>
                <a:tab pos="1879200" algn="l"/>
                <a:tab pos="2328480" algn="l"/>
                <a:tab pos="2777760" algn="l"/>
                <a:tab pos="3227040" algn="l"/>
                <a:tab pos="3676320" algn="l"/>
                <a:tab pos="4125599" algn="l"/>
                <a:tab pos="4574880" algn="l"/>
                <a:tab pos="5024160" algn="l"/>
                <a:tab pos="5473440" algn="l"/>
                <a:tab pos="5922720" algn="l"/>
                <a:tab pos="6372000" algn="l"/>
                <a:tab pos="6821279" algn="l"/>
                <a:tab pos="7270560" algn="l"/>
                <a:tab pos="7719840" algn="l"/>
                <a:tab pos="8169120" algn="l"/>
                <a:tab pos="8618400" algn="l"/>
                <a:tab pos="9067680" algn="l"/>
                <a:tab pos="9434160" algn="l"/>
                <a:tab pos="9883439" algn="l"/>
                <a:tab pos="10332720" algn="l"/>
                <a:tab pos="10782000" algn="l"/>
              </a:tabLst>
            </a:pPr>
            <a:r>
              <a:rPr lang="en-GB" sz="2800">
                <a:solidFill>
                  <a:srgbClr val="A80000"/>
                </a:solidFill>
                <a:cs typeface="Lucida Sans Unicode" pitchFamily="2"/>
              </a:rPr>
              <a:t>multiple</a:t>
            </a:r>
            <a:r>
              <a:rPr lang="en-GB" sz="2800">
                <a:cs typeface="Lucida Sans Unicode" pitchFamily="2"/>
              </a:rPr>
              <a:t>	 : </a:t>
            </a:r>
            <a:r>
              <a:rPr lang="fr-FR" sz="2800">
                <a:cs typeface="Lucida Sans Unicode" pitchFamily="2"/>
              </a:rPr>
              <a:t>déroulant</a:t>
            </a:r>
            <a:r>
              <a:rPr lang="en-GB" sz="2800">
                <a:cs typeface="Lucida Sans Unicode" pitchFamily="2"/>
              </a:rPr>
              <a:t> </a:t>
            </a:r>
            <a:r>
              <a:rPr lang="fr-FR" sz="2800">
                <a:cs typeface="Lucida Sans Unicode" pitchFamily="2"/>
              </a:rPr>
              <a:t>ou</a:t>
            </a:r>
            <a:r>
              <a:rPr lang="en-GB" sz="2800">
                <a:cs typeface="Lucida Sans Unicode" pitchFamily="2"/>
              </a:rPr>
              <a:t> non</a:t>
            </a:r>
          </a:p>
          <a:p>
            <a:pPr marL="426960" lvl="0" indent="-322200" hangingPunct="1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>
                <a:solidFill>
                  <a:srgbClr val="A80000"/>
                </a:solidFill>
                <a:cs typeface="Lucida Sans Unicode" pitchFamily="2"/>
              </a:rPr>
              <a:t>selected</a:t>
            </a:r>
            <a:r>
              <a:rPr lang="en-GB" sz="2800">
                <a:solidFill>
                  <a:srgbClr val="008000"/>
                </a:solidFill>
                <a:cs typeface="Lucida Sans Unicode" pitchFamily="2"/>
              </a:rPr>
              <a:t> </a:t>
            </a:r>
            <a:r>
              <a:rPr lang="en-GB" sz="2800">
                <a:cs typeface="Lucida Sans Unicode" pitchFamily="2"/>
              </a:rPr>
              <a:t>: </a:t>
            </a:r>
            <a:r>
              <a:rPr lang="fr-FR" sz="2800">
                <a:cs typeface="Lucida Sans Unicode" pitchFamily="2"/>
              </a:rPr>
              <a:t>défini</a:t>
            </a:r>
            <a:r>
              <a:rPr lang="en-GB" sz="2800">
                <a:cs typeface="Lucida Sans Unicode" pitchFamily="2"/>
              </a:rPr>
              <a:t> </a:t>
            </a:r>
            <a:r>
              <a:rPr lang="fr-FR" sz="2800">
                <a:cs typeface="Lucida Sans Unicode" pitchFamily="2"/>
              </a:rPr>
              <a:t>l'option</a:t>
            </a:r>
            <a:r>
              <a:rPr lang="en-GB" sz="2800">
                <a:cs typeface="Lucida Sans Unicode" pitchFamily="2"/>
              </a:rPr>
              <a:t> </a:t>
            </a:r>
            <a:r>
              <a:rPr lang="fr-FR" sz="2800">
                <a:cs typeface="Lucida Sans Unicode" pitchFamily="2"/>
              </a:rPr>
              <a:t>sélectionné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numéro de diapositive 1">
            <a:extLst>
              <a:ext uri="{FF2B5EF4-FFF2-40B4-BE49-F238E27FC236}">
                <a16:creationId xmlns:a16="http://schemas.microsoft.com/office/drawing/2014/main" id="{C92053A1-3B5A-4078-A95A-156882AF3D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359640" y="7128000"/>
            <a:ext cx="353880" cy="3826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defPPr>
              <a:defRPr lang="fr-FR"/>
            </a:defPPr>
            <a:lvl1pPr marL="0" marR="0" lvl="0" indent="0" algn="r" defTabSz="914400" rtl="0" eaLnBrk="1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kern="1200" baseline="0"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C4F09FF-EBE5-4283-BFFD-C577F13A90CB}" type="slidenum">
              <a:rPr lang="fr-FR" smtClean="0"/>
              <a:pPr lvl="0"/>
              <a:t>59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C5C6BA9-D0B0-4A87-B4A8-61867C1E485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-58680"/>
            <a:ext cx="8459640" cy="1520999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Formulaires :</a:t>
            </a:r>
            <a:br>
              <a:rPr lang="fr-FR">
                <a:solidFill>
                  <a:srgbClr val="F20000"/>
                </a:solidFill>
              </a:rPr>
            </a:br>
            <a:r>
              <a:rPr lang="fr-FR">
                <a:solidFill>
                  <a:srgbClr val="F20000"/>
                </a:solidFill>
              </a:rPr>
              <a:t>les menus - exemple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882D4728-EB6A-45A6-ACBB-0A3A7743F25E}"/>
              </a:ext>
            </a:extLst>
          </p:cNvPr>
          <p:cNvGrpSpPr/>
          <p:nvPr/>
        </p:nvGrpSpPr>
        <p:grpSpPr>
          <a:xfrm>
            <a:off x="684359" y="1662119"/>
            <a:ext cx="8783641" cy="3517559"/>
            <a:chOff x="684359" y="1662119"/>
            <a:chExt cx="8783641" cy="3517559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DDB16FD7-B6D8-4048-A32B-BC08736FD109}"/>
                </a:ext>
              </a:extLst>
            </p:cNvPr>
            <p:cNvSpPr/>
            <p:nvPr/>
          </p:nvSpPr>
          <p:spPr>
            <a:xfrm>
              <a:off x="3276720" y="1662119"/>
              <a:ext cx="6191280" cy="351755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0 f9 1"/>
                <a:gd name="f13" fmla="*/ f10 1 f2"/>
                <a:gd name="f14" fmla="*/ 0 f8 1"/>
                <a:gd name="f15" fmla="*/ 10800 f9 1"/>
                <a:gd name="f16" fmla="*/ 21600 f9 1"/>
                <a:gd name="f17" fmla="*/ 21600 f8 1"/>
                <a:gd name="f18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">
                  <a:pos x="f11" y="f12"/>
                </a:cxn>
                <a:cxn ang="f18">
                  <a:pos x="f14" y="f15"/>
                </a:cxn>
                <a:cxn ang="f18">
                  <a:pos x="f11" y="f16"/>
                </a:cxn>
                <a:cxn ang="f18">
                  <a:pos x="f17" y="f15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DAE6F0">
                <a:alpha val="15000"/>
              </a:srgbClr>
            </a:solidFill>
            <a:ln w="12600">
              <a:solidFill>
                <a:srgbClr val="4D4D4D"/>
              </a:solidFill>
              <a:prstDash val="solid"/>
              <a:miter/>
            </a:ln>
          </p:spPr>
          <p:txBody>
            <a:bodyPr vert="horz" wrap="square" lIns="90000" tIns="46800" rIns="90000" bIns="46800" anchor="ctr" anchorCtr="0" compatLnSpc="1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Verdana" pitchFamily="34"/>
                  <a:ea typeface="MS Gothic" pitchFamily="2"/>
                  <a:cs typeface="MS Gothic" pitchFamily="2"/>
                </a:rPr>
                <a:t>&lt;!-- ... --&gt;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    &lt;select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A50021"/>
                  </a:solidFill>
                  <a:latin typeface="Verdana" pitchFamily="34"/>
                  <a:ea typeface="MS Gothic" pitchFamily="2"/>
                  <a:cs typeface="MS Gothic" pitchFamily="2"/>
                </a:rPr>
                <a:t>name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=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"dept"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        &lt;optgroup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A50021"/>
                  </a:solidFill>
                  <a:latin typeface="Verdana" pitchFamily="34"/>
                  <a:ea typeface="MS Gothic" pitchFamily="2"/>
                  <a:cs typeface="MS Gothic" pitchFamily="2"/>
                </a:rPr>
                <a:t>label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=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"Alsace"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           &lt;option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A50021"/>
                  </a:solidFill>
                  <a:latin typeface="Verdana" pitchFamily="34"/>
                  <a:ea typeface="MS Gothic" pitchFamily="2"/>
                  <a:cs typeface="MS Gothic" pitchFamily="2"/>
                </a:rPr>
                <a:t>value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=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"67"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A50021"/>
                  </a:solidFill>
                  <a:latin typeface="Verdana" pitchFamily="34"/>
                  <a:ea typeface="MS Gothic" pitchFamily="2"/>
                  <a:cs typeface="MS Gothic" pitchFamily="2"/>
                </a:rPr>
                <a:t>selected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=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"selected"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&gt;</a:t>
              </a:r>
              <a:r>
                <a:rPr lang="fr-FR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Bas-Rhin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           &lt;/option&gt;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           &lt;option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A50021"/>
                  </a:solidFill>
                  <a:latin typeface="Verdana" pitchFamily="34"/>
                  <a:ea typeface="MS Gothic" pitchFamily="2"/>
                  <a:cs typeface="MS Gothic" pitchFamily="2"/>
                </a:rPr>
                <a:t>value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=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"68"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&gt;</a:t>
              </a:r>
              <a:r>
                <a:rPr lang="fr-FR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Haut-Rhin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&lt;/option&gt;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        &lt;/optgroup&gt;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        &lt;optgroup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A50021"/>
                  </a:solidFill>
                  <a:latin typeface="Verdana" pitchFamily="34"/>
                  <a:ea typeface="MS Gothic" pitchFamily="2"/>
                  <a:cs typeface="MS Gothic" pitchFamily="2"/>
                </a:rPr>
                <a:t>label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=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"</a:t>
              </a:r>
              <a:r>
                <a:rPr lang="fr-FR" sz="1500" b="0" i="0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Corse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"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           &lt;option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A50021"/>
                  </a:solidFill>
                  <a:latin typeface="Verdana" pitchFamily="34"/>
                  <a:ea typeface="MS Gothic" pitchFamily="2"/>
                  <a:cs typeface="MS Gothic" pitchFamily="2"/>
                </a:rPr>
                <a:t>value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=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"2B"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&gt;</a:t>
              </a:r>
              <a:r>
                <a:rPr lang="fr-FR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Haute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 </a:t>
              </a:r>
              <a:r>
                <a:rPr lang="fr-FR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Corse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&lt;/option&gt;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           &lt;option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A50021"/>
                  </a:solidFill>
                  <a:latin typeface="Verdana" pitchFamily="34"/>
                  <a:ea typeface="MS Gothic" pitchFamily="2"/>
                  <a:cs typeface="MS Gothic" pitchFamily="2"/>
                </a:rPr>
                <a:t>value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=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"2A"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&gt;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&gt;</a:t>
              </a:r>
              <a:r>
                <a:rPr lang="fr-FR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Corse-du-Sud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&lt;/option&gt;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        &lt;/optgroup&gt;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         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    &lt;/select&gt;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    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Verdana" pitchFamily="34"/>
                  <a:ea typeface="MS Gothic" pitchFamily="2"/>
                  <a:cs typeface="MS Gothic" pitchFamily="2"/>
                </a:rPr>
                <a:t>&lt;!-- ... --&gt;</a:t>
              </a:r>
            </a:p>
          </p:txBody>
        </p:sp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7392F65B-8AC9-409D-9357-760A4F473D51}"/>
                </a:ext>
              </a:extLst>
            </p:cNvPr>
            <p:cNvSpPr/>
            <p:nvPr/>
          </p:nvSpPr>
          <p:spPr>
            <a:xfrm>
              <a:off x="755639" y="1917719"/>
              <a:ext cx="2292480" cy="373320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C2">
                <a:alpha val="15000"/>
              </a:srgbClr>
            </a:solidFill>
            <a:ln w="25560">
              <a:solidFill>
                <a:srgbClr val="40404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1">
              <a:spAutoFit/>
            </a:bodyPr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S Gothic" pitchFamily="2"/>
                  <a:cs typeface="MS Gothic" pitchFamily="2"/>
                </a:rPr>
                <a:t>Début </a:t>
              </a:r>
              <a:r>
                <a:rPr lang="fr-FR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S Gothic" pitchFamily="2"/>
                  <a:cs typeface="MS Gothic" pitchFamily="2"/>
                </a:rPr>
                <a:t>du</a:t>
              </a:r>
              <a:r>
                <a:rPr lang="en-GB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S Gothic" pitchFamily="2"/>
                  <a:cs typeface="MS Gothic" pitchFamily="2"/>
                </a:rPr>
                <a:t> menu</a:t>
              </a:r>
            </a:p>
          </p:txBody>
        </p:sp>
        <p:sp>
          <p:nvSpPr>
            <p:cNvPr id="6" name="Connecteur droit 5">
              <a:extLst>
                <a:ext uri="{FF2B5EF4-FFF2-40B4-BE49-F238E27FC236}">
                  <a16:creationId xmlns:a16="http://schemas.microsoft.com/office/drawing/2014/main" id="{D3DDBA1E-6C91-43DF-AE44-9A680FE42DD2}"/>
                </a:ext>
              </a:extLst>
            </p:cNvPr>
            <p:cNvSpPr/>
            <p:nvPr/>
          </p:nvSpPr>
          <p:spPr>
            <a:xfrm>
              <a:off x="3043080" y="2100240"/>
              <a:ext cx="216000" cy="1440"/>
            </a:xfrm>
            <a:prstGeom prst="line">
              <a:avLst/>
            </a:prstGeom>
            <a:noFill/>
            <a:ln w="28440">
              <a:solidFill>
                <a:srgbClr val="C95F5F"/>
              </a:solidFill>
              <a:prstDash val="solid"/>
              <a:miter/>
              <a:tailEnd type="arrow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endParaRPr>
            </a:p>
          </p:txBody>
        </p:sp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7B82AA09-2748-4269-81C3-2BEEE3E41ACE}"/>
                </a:ext>
              </a:extLst>
            </p:cNvPr>
            <p:cNvSpPr/>
            <p:nvPr/>
          </p:nvSpPr>
          <p:spPr>
            <a:xfrm>
              <a:off x="768240" y="4408559"/>
              <a:ext cx="2292480" cy="373320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C2">
                <a:alpha val="15000"/>
              </a:srgbClr>
            </a:solidFill>
            <a:ln w="25560">
              <a:solidFill>
                <a:srgbClr val="40404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1">
              <a:spAutoFit/>
            </a:bodyPr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S Gothic" pitchFamily="2"/>
                  <a:cs typeface="MS Gothic" pitchFamily="2"/>
                </a:rPr>
                <a:t>Fin </a:t>
              </a:r>
              <a:r>
                <a:rPr lang="fr-FR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S Gothic" pitchFamily="2"/>
                  <a:cs typeface="MS Gothic" pitchFamily="2"/>
                </a:rPr>
                <a:t>du</a:t>
              </a:r>
              <a:r>
                <a:rPr lang="en-GB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S Gothic" pitchFamily="2"/>
                  <a:cs typeface="MS Gothic" pitchFamily="2"/>
                </a:rPr>
                <a:t> menu</a:t>
              </a:r>
            </a:p>
          </p:txBody>
        </p:sp>
        <p:sp>
          <p:nvSpPr>
            <p:cNvPr id="8" name="Connecteur droit 7">
              <a:extLst>
                <a:ext uri="{FF2B5EF4-FFF2-40B4-BE49-F238E27FC236}">
                  <a16:creationId xmlns:a16="http://schemas.microsoft.com/office/drawing/2014/main" id="{E58D72DA-268A-4BD7-B685-95D4CF0F7312}"/>
                </a:ext>
              </a:extLst>
            </p:cNvPr>
            <p:cNvSpPr/>
            <p:nvPr/>
          </p:nvSpPr>
          <p:spPr>
            <a:xfrm>
              <a:off x="3060720" y="4606920"/>
              <a:ext cx="216000" cy="1440"/>
            </a:xfrm>
            <a:prstGeom prst="line">
              <a:avLst/>
            </a:prstGeom>
            <a:noFill/>
            <a:ln w="28440">
              <a:solidFill>
                <a:srgbClr val="C95F5F"/>
              </a:solidFill>
              <a:prstDash val="solid"/>
              <a:miter/>
              <a:tailEnd type="arrow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endParaRPr>
            </a:p>
          </p:txBody>
        </p:sp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26BAAEE6-A2D6-46C0-AD6F-A296F6ACC144}"/>
                </a:ext>
              </a:extLst>
            </p:cNvPr>
            <p:cNvSpPr/>
            <p:nvPr/>
          </p:nvSpPr>
          <p:spPr>
            <a:xfrm>
              <a:off x="3021120" y="2278080"/>
              <a:ext cx="255600" cy="1090440"/>
            </a:xfrm>
            <a:custGeom>
              <a:avLst>
                <a:gd name="f0" fmla="val 1635"/>
                <a:gd name="f1" fmla="val 10814"/>
              </a:avLst>
              <a:gdLst>
                <a:gd name="f2" fmla="val 10800000"/>
                <a:gd name="f3" fmla="val 5400000"/>
                <a:gd name="f4" fmla="val 180"/>
                <a:gd name="f5" fmla="val w"/>
                <a:gd name="f6" fmla="val h"/>
                <a:gd name="f7" fmla="val 0"/>
                <a:gd name="f8" fmla="val 21600"/>
                <a:gd name="f9" fmla="val -2147483647"/>
                <a:gd name="f10" fmla="val 2147483647"/>
                <a:gd name="f11" fmla="val 5400"/>
                <a:gd name="f12" fmla="val 16200"/>
                <a:gd name="f13" fmla="val 10800"/>
                <a:gd name="f14" fmla="+- 0 0 0"/>
                <a:gd name="f15" fmla="*/ f5 1 21600"/>
                <a:gd name="f16" fmla="*/ f6 1 21600"/>
                <a:gd name="f17" fmla="pin 0 f0 5400"/>
                <a:gd name="f18" fmla="pin 0 f1 21600"/>
                <a:gd name="f19" fmla="*/ f14 f2 1"/>
                <a:gd name="f20" fmla="*/ f17 1 2"/>
                <a:gd name="f21" fmla="val f17"/>
                <a:gd name="f22" fmla="val f18"/>
                <a:gd name="f23" fmla="+- 21600 0 f17"/>
                <a:gd name="f24" fmla="*/ f17 10000 1"/>
                <a:gd name="f25" fmla="*/ 10800 f15 1"/>
                <a:gd name="f26" fmla="*/ f17 f16 1"/>
                <a:gd name="f27" fmla="*/ f7 f15 1"/>
                <a:gd name="f28" fmla="*/ f18 f16 1"/>
                <a:gd name="f29" fmla="*/ 13800 f15 1"/>
                <a:gd name="f30" fmla="*/ 21600 f15 1"/>
                <a:gd name="f31" fmla="*/ 0 f16 1"/>
                <a:gd name="f32" fmla="*/ f19 1 f4"/>
                <a:gd name="f33" fmla="*/ 0 f15 1"/>
                <a:gd name="f34" fmla="*/ 10800 f16 1"/>
                <a:gd name="f35" fmla="*/ 21600 f16 1"/>
                <a:gd name="f36" fmla="+- f22 0 f17"/>
                <a:gd name="f37" fmla="+- f22 0 f20"/>
                <a:gd name="f38" fmla="+- f22 f20 0"/>
                <a:gd name="f39" fmla="+- f22 f17 0"/>
                <a:gd name="f40" fmla="+- 21600 0 f20"/>
                <a:gd name="f41" fmla="*/ f24 1 31953"/>
                <a:gd name="f42" fmla="+- f32 0 f3"/>
                <a:gd name="f43" fmla="+- 21600 0 f41"/>
                <a:gd name="f44" fmla="*/ f41 f16 1"/>
                <a:gd name="f45" fmla="*/ f43 f16 1"/>
              </a:gdLst>
              <a:ahLst>
                <a:ahXY gdRefY="f0" minY="f7" maxY="f11">
                  <a:pos x="f25" y="f26"/>
                </a:ahXY>
                <a:ahXY gdRefY="f1" minY="f7" maxY="f8">
                  <a:pos x="f27" y="f28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2">
                  <a:pos x="f30" y="f31"/>
                </a:cxn>
                <a:cxn ang="f42">
                  <a:pos x="f33" y="f34"/>
                </a:cxn>
                <a:cxn ang="f42">
                  <a:pos x="f30" y="f35"/>
                </a:cxn>
              </a:cxnLst>
              <a:rect l="f29" t="f44" r="f30" b="f45"/>
              <a:pathLst>
                <a:path w="21600" h="21600">
                  <a:moveTo>
                    <a:pt x="f8" y="f7"/>
                  </a:moveTo>
                  <a:cubicBezTo>
                    <a:pt x="f12" y="f7"/>
                    <a:pt x="f13" y="f20"/>
                    <a:pt x="f13" y="f21"/>
                  </a:cubicBezTo>
                  <a:lnTo>
                    <a:pt x="f13" y="f36"/>
                  </a:lnTo>
                  <a:cubicBezTo>
                    <a:pt x="f13" y="f37"/>
                    <a:pt x="f11" y="f22"/>
                    <a:pt x="f7" y="f22"/>
                  </a:cubicBezTo>
                  <a:cubicBezTo>
                    <a:pt x="f11" y="f22"/>
                    <a:pt x="f13" y="f38"/>
                    <a:pt x="f13" y="f39"/>
                  </a:cubicBezTo>
                  <a:lnTo>
                    <a:pt x="f13" y="f23"/>
                  </a:lnTo>
                  <a:cubicBezTo>
                    <a:pt x="f13" y="f40"/>
                    <a:pt x="f12" y="f8"/>
                    <a:pt x="f8" y="f8"/>
                  </a:cubicBezTo>
                </a:path>
              </a:pathLst>
            </a:custGeom>
            <a:noFill/>
            <a:ln w="28440">
              <a:solidFill>
                <a:srgbClr val="C95F5F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>
              <a:noAutofit/>
            </a:bodyPr>
            <a:lstStyle/>
            <a:p>
              <a:pPr marL="0" marR="0" lvl="0" indent="0" algn="l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endParaRPr>
            </a:p>
          </p:txBody>
        </p:sp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303AF21C-F2B7-4E2F-8A94-77986DA625A6}"/>
                </a:ext>
              </a:extLst>
            </p:cNvPr>
            <p:cNvSpPr/>
            <p:nvPr/>
          </p:nvSpPr>
          <p:spPr>
            <a:xfrm>
              <a:off x="684359" y="2492280"/>
              <a:ext cx="2317680" cy="643320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C2">
                <a:alpha val="15000"/>
              </a:srgbClr>
            </a:solidFill>
            <a:ln w="25560">
              <a:solidFill>
                <a:srgbClr val="40404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1">
              <a:spAutoFit/>
            </a:bodyPr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fr-FR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S Gothic" pitchFamily="2"/>
                  <a:cs typeface="MS Gothic" pitchFamily="2"/>
                </a:rPr>
                <a:t>Définition</a:t>
              </a:r>
              <a:r>
                <a:rPr lang="en-GB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S Gothic" pitchFamily="2"/>
                  <a:cs typeface="MS Gothic" pitchFamily="2"/>
                </a:rPr>
                <a:t> </a:t>
              </a:r>
              <a:r>
                <a:rPr lang="fr-FR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S Gothic" pitchFamily="2"/>
                  <a:cs typeface="MS Gothic" pitchFamily="2"/>
                </a:rPr>
                <a:t>d'un</a:t>
              </a:r>
              <a:r>
                <a:rPr lang="en-GB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S Gothic" pitchFamily="2"/>
                  <a:cs typeface="MS Gothic" pitchFamily="2"/>
                </a:rPr>
                <a:t> </a:t>
              </a:r>
              <a:r>
                <a:rPr lang="fr-FR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S Gothic" pitchFamily="2"/>
                  <a:cs typeface="MS Gothic" pitchFamily="2"/>
                </a:rPr>
                <a:t>groupe</a:t>
              </a:r>
              <a:r>
                <a:rPr lang="en-GB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S Gothic" pitchFamily="2"/>
                  <a:cs typeface="MS Gothic" pitchFamily="2"/>
                </a:rPr>
                <a:t> </a:t>
              </a:r>
              <a:r>
                <a:rPr lang="fr-FR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S Gothic" pitchFamily="2"/>
                  <a:cs typeface="MS Gothic" pitchFamily="2"/>
                </a:rPr>
                <a:t>d'options</a:t>
              </a:r>
            </a:p>
          </p:txBody>
        </p:sp>
        <p:sp>
          <p:nvSpPr>
            <p:cNvPr id="11" name="Forme libre : forme 10">
              <a:extLst>
                <a:ext uri="{FF2B5EF4-FFF2-40B4-BE49-F238E27FC236}">
                  <a16:creationId xmlns:a16="http://schemas.microsoft.com/office/drawing/2014/main" id="{4D0385CF-01F2-4DDF-B392-204C2A29F10F}"/>
                </a:ext>
              </a:extLst>
            </p:cNvPr>
            <p:cNvSpPr/>
            <p:nvPr/>
          </p:nvSpPr>
          <p:spPr>
            <a:xfrm>
              <a:off x="3021120" y="3438360"/>
              <a:ext cx="255600" cy="881280"/>
            </a:xfrm>
            <a:custGeom>
              <a:avLst>
                <a:gd name="f0" fmla="val 1635"/>
                <a:gd name="f1" fmla="val 10814"/>
              </a:avLst>
              <a:gdLst>
                <a:gd name="f2" fmla="val 10800000"/>
                <a:gd name="f3" fmla="val 5400000"/>
                <a:gd name="f4" fmla="val 180"/>
                <a:gd name="f5" fmla="val w"/>
                <a:gd name="f6" fmla="val h"/>
                <a:gd name="f7" fmla="val 0"/>
                <a:gd name="f8" fmla="val 21600"/>
                <a:gd name="f9" fmla="val -2147483647"/>
                <a:gd name="f10" fmla="val 2147483647"/>
                <a:gd name="f11" fmla="val 5400"/>
                <a:gd name="f12" fmla="val 16200"/>
                <a:gd name="f13" fmla="val 10800"/>
                <a:gd name="f14" fmla="+- 0 0 0"/>
                <a:gd name="f15" fmla="*/ f5 1 21600"/>
                <a:gd name="f16" fmla="*/ f6 1 21600"/>
                <a:gd name="f17" fmla="pin 0 f0 5400"/>
                <a:gd name="f18" fmla="pin 0 f1 21600"/>
                <a:gd name="f19" fmla="*/ f14 f2 1"/>
                <a:gd name="f20" fmla="*/ f17 1 2"/>
                <a:gd name="f21" fmla="val f17"/>
                <a:gd name="f22" fmla="val f18"/>
                <a:gd name="f23" fmla="+- 21600 0 f17"/>
                <a:gd name="f24" fmla="*/ f17 10000 1"/>
                <a:gd name="f25" fmla="*/ 10800 f15 1"/>
                <a:gd name="f26" fmla="*/ f17 f16 1"/>
                <a:gd name="f27" fmla="*/ f7 f15 1"/>
                <a:gd name="f28" fmla="*/ f18 f16 1"/>
                <a:gd name="f29" fmla="*/ 13800 f15 1"/>
                <a:gd name="f30" fmla="*/ 21600 f15 1"/>
                <a:gd name="f31" fmla="*/ 0 f16 1"/>
                <a:gd name="f32" fmla="*/ f19 1 f4"/>
                <a:gd name="f33" fmla="*/ 0 f15 1"/>
                <a:gd name="f34" fmla="*/ 10800 f16 1"/>
                <a:gd name="f35" fmla="*/ 21600 f16 1"/>
                <a:gd name="f36" fmla="+- f22 0 f17"/>
                <a:gd name="f37" fmla="+- f22 0 f20"/>
                <a:gd name="f38" fmla="+- f22 f20 0"/>
                <a:gd name="f39" fmla="+- f22 f17 0"/>
                <a:gd name="f40" fmla="+- 21600 0 f20"/>
                <a:gd name="f41" fmla="*/ f24 1 31953"/>
                <a:gd name="f42" fmla="+- f32 0 f3"/>
                <a:gd name="f43" fmla="+- 21600 0 f41"/>
                <a:gd name="f44" fmla="*/ f41 f16 1"/>
                <a:gd name="f45" fmla="*/ f43 f16 1"/>
              </a:gdLst>
              <a:ahLst>
                <a:ahXY gdRefY="f0" minY="f7" maxY="f11">
                  <a:pos x="f25" y="f26"/>
                </a:ahXY>
                <a:ahXY gdRefY="f1" minY="f7" maxY="f8">
                  <a:pos x="f27" y="f28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2">
                  <a:pos x="f30" y="f31"/>
                </a:cxn>
                <a:cxn ang="f42">
                  <a:pos x="f33" y="f34"/>
                </a:cxn>
                <a:cxn ang="f42">
                  <a:pos x="f30" y="f35"/>
                </a:cxn>
              </a:cxnLst>
              <a:rect l="f29" t="f44" r="f30" b="f45"/>
              <a:pathLst>
                <a:path w="21600" h="21600">
                  <a:moveTo>
                    <a:pt x="f8" y="f7"/>
                  </a:moveTo>
                  <a:cubicBezTo>
                    <a:pt x="f12" y="f7"/>
                    <a:pt x="f13" y="f20"/>
                    <a:pt x="f13" y="f21"/>
                  </a:cubicBezTo>
                  <a:lnTo>
                    <a:pt x="f13" y="f36"/>
                  </a:lnTo>
                  <a:cubicBezTo>
                    <a:pt x="f13" y="f37"/>
                    <a:pt x="f11" y="f22"/>
                    <a:pt x="f7" y="f22"/>
                  </a:cubicBezTo>
                  <a:cubicBezTo>
                    <a:pt x="f11" y="f22"/>
                    <a:pt x="f13" y="f38"/>
                    <a:pt x="f13" y="f39"/>
                  </a:cubicBezTo>
                  <a:lnTo>
                    <a:pt x="f13" y="f23"/>
                  </a:lnTo>
                  <a:cubicBezTo>
                    <a:pt x="f13" y="f40"/>
                    <a:pt x="f12" y="f8"/>
                    <a:pt x="f8" y="f8"/>
                  </a:cubicBezTo>
                </a:path>
              </a:pathLst>
            </a:custGeom>
            <a:noFill/>
            <a:ln w="28440">
              <a:solidFill>
                <a:srgbClr val="C95F5F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>
              <a:noAutofit/>
            </a:bodyPr>
            <a:lstStyle/>
            <a:p>
              <a:pPr marL="0" marR="0" lvl="0" indent="0" algn="l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endParaRPr>
            </a:p>
          </p:txBody>
        </p: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4E2FDE8C-14F4-4DCE-A822-8011419A7687}"/>
                </a:ext>
              </a:extLst>
            </p:cNvPr>
            <p:cNvSpPr/>
            <p:nvPr/>
          </p:nvSpPr>
          <p:spPr>
            <a:xfrm>
              <a:off x="684359" y="3573360"/>
              <a:ext cx="2317680" cy="643320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C2">
                <a:alpha val="15000"/>
              </a:srgbClr>
            </a:solidFill>
            <a:ln w="25560">
              <a:solidFill>
                <a:srgbClr val="40404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1">
              <a:spAutoFit/>
            </a:bodyPr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fr-FR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S Gothic" pitchFamily="2"/>
                  <a:cs typeface="MS Gothic" pitchFamily="2"/>
                </a:rPr>
                <a:t>Définition</a:t>
              </a:r>
              <a:r>
                <a:rPr lang="en-GB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S Gothic" pitchFamily="2"/>
                  <a:cs typeface="MS Gothic" pitchFamily="2"/>
                </a:rPr>
                <a:t> </a:t>
              </a:r>
              <a:r>
                <a:rPr lang="fr-FR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S Gothic" pitchFamily="2"/>
                  <a:cs typeface="MS Gothic" pitchFamily="2"/>
                </a:rPr>
                <a:t>d'un</a:t>
              </a:r>
              <a:r>
                <a:rPr lang="en-GB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S Gothic" pitchFamily="2"/>
                  <a:cs typeface="MS Gothic" pitchFamily="2"/>
                </a:rPr>
                <a:t> </a:t>
              </a:r>
              <a:r>
                <a:rPr lang="fr-FR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S Gothic" pitchFamily="2"/>
                  <a:cs typeface="MS Gothic" pitchFamily="2"/>
                </a:rPr>
                <a:t>autre</a:t>
              </a:r>
              <a:r>
                <a:rPr lang="en-GB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S Gothic" pitchFamily="2"/>
                  <a:cs typeface="MS Gothic" pitchFamily="2"/>
                </a:rPr>
                <a:t> </a:t>
              </a:r>
              <a:r>
                <a:rPr lang="fr-FR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S Gothic" pitchFamily="2"/>
                  <a:cs typeface="MS Gothic" pitchFamily="2"/>
                </a:rPr>
                <a:t>groupe</a:t>
              </a:r>
              <a:r>
                <a:rPr lang="en-GB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S Gothic" pitchFamily="2"/>
                  <a:cs typeface="MS Gothic" pitchFamily="2"/>
                </a:rPr>
                <a:t> </a:t>
              </a:r>
              <a:r>
                <a:rPr lang="fr-FR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S Gothic" pitchFamily="2"/>
                  <a:cs typeface="MS Gothic" pitchFamily="2"/>
                </a:rPr>
                <a:t>d'options</a:t>
              </a:r>
            </a:p>
          </p:txBody>
        </p:sp>
      </p:grpSp>
      <p:pic>
        <p:nvPicPr>
          <p:cNvPr id="13" name="Image 12">
            <a:extLst>
              <a:ext uri="{FF2B5EF4-FFF2-40B4-BE49-F238E27FC236}">
                <a16:creationId xmlns:a16="http://schemas.microsoft.com/office/drawing/2014/main" id="{EA4584AB-7649-494C-BF68-947B6BAE8C7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248000" y="5256360"/>
            <a:ext cx="1692360" cy="158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7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1FA379D8-26E9-4BC0-871C-BBCED3AB8E44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120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  <a:ea typeface="MS Gothic" pitchFamily="2"/>
                <a:cs typeface="Tahoma" pitchFamily="2"/>
              </a:rPr>
              <a:t>Introduction</a:t>
            </a: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779165D2-2351-4B04-A8B1-AF7AB0E0C9E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379384" cy="5138735"/>
          </a:xfrm>
        </p:spPr>
        <p:txBody>
          <a:bodyPr/>
          <a:lstStyle/>
          <a:p>
            <a:pPr lvl="0" algn="ctr">
              <a:buNone/>
            </a:pPr>
            <a:r>
              <a:rPr lang="fr-FR">
                <a:solidFill>
                  <a:srgbClr val="FF0000"/>
                </a:solidFill>
              </a:rPr>
              <a:t>Les problématiques actuelles</a:t>
            </a:r>
          </a:p>
          <a:p>
            <a:pPr lvl="0">
              <a:buNone/>
            </a:pPr>
            <a:endParaRPr lang="fr-FR" sz="900"/>
          </a:p>
          <a:p>
            <a:pPr marL="457200" lvl="0" indent="-457200">
              <a:buClr>
                <a:srgbClr val="FF0000"/>
              </a:buClr>
              <a:buSzPct val="50000"/>
              <a:buFont typeface="Arial" pitchFamily="34"/>
              <a:buChar char="•"/>
            </a:pPr>
            <a:r>
              <a:rPr lang="fr-FR"/>
              <a:t>Le multi-format</a:t>
            </a:r>
          </a:p>
          <a:p>
            <a:pPr lvl="6">
              <a:buNone/>
            </a:pPr>
            <a:r>
              <a:rPr lang="fr-FR" i="1"/>
              <a:t>	différentes résolutions d’écran</a:t>
            </a:r>
          </a:p>
          <a:p>
            <a:pPr marL="457200" lvl="0" indent="-457200">
              <a:buClr>
                <a:srgbClr val="FF0000"/>
              </a:buClr>
              <a:buSzPct val="50000"/>
              <a:buFont typeface="Arial" pitchFamily="34"/>
              <a:buChar char="•"/>
            </a:pPr>
            <a:endParaRPr lang="fr-FR"/>
          </a:p>
          <a:p>
            <a:pPr marL="457200" lvl="0" indent="-457200">
              <a:buClr>
                <a:srgbClr val="FF0000"/>
              </a:buClr>
              <a:buSzPct val="50000"/>
              <a:buFont typeface="Arial" pitchFamily="34"/>
              <a:buChar char="•"/>
            </a:pPr>
            <a:r>
              <a:rPr lang="fr-FR"/>
              <a:t>Les terminaux mobiles</a:t>
            </a:r>
          </a:p>
          <a:p>
            <a:pPr lvl="0">
              <a:buNone/>
            </a:pPr>
            <a:r>
              <a:rPr lang="fr-FR" i="1"/>
              <a:t>				résolutions différentes</a:t>
            </a:r>
          </a:p>
          <a:p>
            <a:pPr lvl="0">
              <a:buNone/>
            </a:pPr>
            <a:r>
              <a:rPr lang="fr-FR" i="1"/>
              <a:t>				interactions différentes</a:t>
            </a:r>
          </a:p>
        </p:txBody>
      </p:sp>
      <p:pic>
        <p:nvPicPr>
          <p:cNvPr id="4" name="Picture 2" descr="http://icons.iconarchive.com/icons/icons8/ios7/512/Mobile-Multiple-Devices-icon.png">
            <a:extLst>
              <a:ext uri="{FF2B5EF4-FFF2-40B4-BE49-F238E27FC236}">
                <a16:creationId xmlns:a16="http://schemas.microsoft.com/office/drawing/2014/main" id="{84F79861-3EA8-4AC9-B3D5-B1CA92AC2FE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457645" y="5201911"/>
            <a:ext cx="1556061" cy="155607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4" descr="http://icons.iconarchive.com/icons/saki/nuoveXT/128/Apps-display-icon.png">
            <a:extLst>
              <a:ext uri="{FF2B5EF4-FFF2-40B4-BE49-F238E27FC236}">
                <a16:creationId xmlns:a16="http://schemas.microsoft.com/office/drawing/2014/main" id="{ADF2C9EA-0712-4C17-8BCF-04019122BB0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853159" y="2573331"/>
            <a:ext cx="1886580" cy="188659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">
            <a:extLst>
              <a:ext uri="{FF2B5EF4-FFF2-40B4-BE49-F238E27FC236}">
                <a16:creationId xmlns:a16="http://schemas.microsoft.com/office/drawing/2014/main" id="{281EAD82-0E54-43D2-B194-46CF210A3B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359640" y="7128000"/>
            <a:ext cx="353880" cy="3826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defPPr>
              <a:defRPr lang="fr-FR"/>
            </a:defPPr>
            <a:lvl1pPr marL="0" marR="0" lvl="0" indent="0" algn="r" defTabSz="914400" rtl="0" eaLnBrk="1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kern="1200" baseline="0"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C4F09FF-EBE5-4283-BFFD-C577F13A90CB}" type="slidenum">
              <a:rPr lang="fr-FR" smtClean="0"/>
              <a:pPr lvl="0"/>
              <a:t>60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6A2756D-E4C4-4F53-A5B5-EC3D55A3FE1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-58680"/>
            <a:ext cx="8459640" cy="1520999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Formulaires :</a:t>
            </a:r>
            <a:br>
              <a:rPr lang="fr-FR">
                <a:solidFill>
                  <a:srgbClr val="F20000"/>
                </a:solidFill>
              </a:rPr>
            </a:br>
            <a:r>
              <a:rPr lang="fr-FR">
                <a:solidFill>
                  <a:srgbClr val="F20000"/>
                </a:solidFill>
              </a:rPr>
              <a:t>&lt;textarea&gt;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BC87F9-B2E5-4C29-9E9C-DBAA96C18E8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618920"/>
            <a:ext cx="9360000" cy="5048640"/>
          </a:xfrm>
        </p:spPr>
        <p:txBody>
          <a:bodyPr wrap="square" tIns="24840" anchor="t" anchorCtr="0">
            <a:spAutoFit/>
          </a:bodyPr>
          <a:lstStyle/>
          <a:p>
            <a:pPr marL="0" lvl="0" hangingPunct="1">
              <a:spcAft>
                <a:spcPts val="312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Affiche un champs de texte sur plusieurs lignes</a:t>
            </a:r>
          </a:p>
          <a:p>
            <a:pPr marL="0" lvl="0" hangingPunct="1">
              <a:spcAft>
                <a:spcPts val="312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Attributs</a:t>
            </a:r>
            <a:r>
              <a:rPr lang="en-GB" sz="2800"/>
              <a:t> :</a:t>
            </a:r>
          </a:p>
          <a:p>
            <a:pPr marL="426960" lvl="0" indent="-322200" hangingPunct="1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>
                <a:solidFill>
                  <a:srgbClr val="A80000"/>
                </a:solidFill>
                <a:cs typeface="Lucida Sans Unicode" pitchFamily="2"/>
              </a:rPr>
              <a:t>cols</a:t>
            </a:r>
            <a:r>
              <a:rPr lang="en-GB" sz="2800">
                <a:cs typeface="Lucida Sans Unicode" pitchFamily="2"/>
              </a:rPr>
              <a:t>=</a:t>
            </a:r>
            <a:r>
              <a:rPr lang="en-GB" sz="2800">
                <a:solidFill>
                  <a:srgbClr val="7F00FF"/>
                </a:solidFill>
                <a:cs typeface="Lucida Sans Unicode" pitchFamily="2"/>
              </a:rPr>
              <a:t>"</a:t>
            </a:r>
            <a:r>
              <a:rPr lang="fr-FR" sz="2800">
                <a:solidFill>
                  <a:srgbClr val="7F00FF"/>
                </a:solidFill>
                <a:cs typeface="Lucida Sans Unicode" pitchFamily="2"/>
              </a:rPr>
              <a:t>nombre</a:t>
            </a:r>
            <a:r>
              <a:rPr lang="en-GB" sz="2800">
                <a:solidFill>
                  <a:srgbClr val="7F00FF"/>
                </a:solidFill>
                <a:cs typeface="Lucida Sans Unicode" pitchFamily="2"/>
              </a:rPr>
              <a:t> de </a:t>
            </a:r>
            <a:r>
              <a:rPr lang="fr-FR" sz="2800">
                <a:solidFill>
                  <a:srgbClr val="7F00FF"/>
                </a:solidFill>
                <a:cs typeface="Lucida Sans Unicode" pitchFamily="2"/>
              </a:rPr>
              <a:t>colonnes</a:t>
            </a:r>
            <a:r>
              <a:rPr lang="en-GB" sz="2800">
                <a:solidFill>
                  <a:srgbClr val="7F00FF"/>
                </a:solidFill>
                <a:cs typeface="Lucida Sans Unicode" pitchFamily="2"/>
              </a:rPr>
              <a:t>"</a:t>
            </a:r>
          </a:p>
          <a:p>
            <a:pPr marL="426960" lvl="0" indent="-322200" hangingPunct="1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>
                <a:solidFill>
                  <a:srgbClr val="A80000"/>
                </a:solidFill>
                <a:cs typeface="Lucida Sans Unicode" pitchFamily="2"/>
              </a:rPr>
              <a:t>rows</a:t>
            </a:r>
            <a:r>
              <a:rPr lang="en-GB" sz="2800">
                <a:cs typeface="Lucida Sans Unicode" pitchFamily="2"/>
              </a:rPr>
              <a:t>=</a:t>
            </a:r>
            <a:r>
              <a:rPr lang="en-GB" sz="2800">
                <a:solidFill>
                  <a:srgbClr val="7F00FF"/>
                </a:solidFill>
                <a:cs typeface="Lucida Sans Unicode" pitchFamily="2"/>
              </a:rPr>
              <a:t>"</a:t>
            </a:r>
            <a:r>
              <a:rPr lang="fr-FR" sz="2800">
                <a:solidFill>
                  <a:srgbClr val="7F00FF"/>
                </a:solidFill>
                <a:cs typeface="Lucida Sans Unicode" pitchFamily="2"/>
              </a:rPr>
              <a:t>nombre</a:t>
            </a:r>
            <a:r>
              <a:rPr lang="en-GB" sz="2800">
                <a:solidFill>
                  <a:srgbClr val="7F00FF"/>
                </a:solidFill>
                <a:cs typeface="Lucida Sans Unicode" pitchFamily="2"/>
              </a:rPr>
              <a:t> de </a:t>
            </a:r>
            <a:r>
              <a:rPr lang="fr-FR" sz="2800">
                <a:solidFill>
                  <a:srgbClr val="7F00FF"/>
                </a:solidFill>
                <a:cs typeface="Lucida Sans Unicode" pitchFamily="2"/>
              </a:rPr>
              <a:t>lignes</a:t>
            </a:r>
            <a:r>
              <a:rPr lang="en-GB" sz="2800">
                <a:solidFill>
                  <a:srgbClr val="7F00FF"/>
                </a:solidFill>
                <a:cs typeface="Lucida Sans Unicode" pitchFamily="2"/>
              </a:rPr>
              <a:t>"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409931FA-14FD-4D9A-8978-AB0A04139E94}"/>
              </a:ext>
            </a:extLst>
          </p:cNvPr>
          <p:cNvGrpSpPr/>
          <p:nvPr/>
        </p:nvGrpSpPr>
        <p:grpSpPr>
          <a:xfrm>
            <a:off x="936720" y="3911760"/>
            <a:ext cx="8278559" cy="2604600"/>
            <a:chOff x="936720" y="3911760"/>
            <a:chExt cx="8278559" cy="2604600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2B7CA065-0332-480B-832A-27DA3C660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/>
              <a:alphaModFix/>
            </a:blip>
            <a:srcRect/>
            <a:stretch>
              <a:fillRect/>
            </a:stretch>
          </p:blipFill>
          <p:spPr>
            <a:xfrm>
              <a:off x="7005599" y="4176720"/>
              <a:ext cx="2209680" cy="1666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9D7D035F-FA1F-4906-A93F-3E176434EF75}"/>
                </a:ext>
              </a:extLst>
            </p:cNvPr>
            <p:cNvSpPr/>
            <p:nvPr/>
          </p:nvSpPr>
          <p:spPr>
            <a:xfrm>
              <a:off x="936720" y="3911760"/>
              <a:ext cx="5472000" cy="26046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0 f9 1"/>
                <a:gd name="f13" fmla="*/ f10 1 f2"/>
                <a:gd name="f14" fmla="*/ 0 f8 1"/>
                <a:gd name="f15" fmla="*/ 10800 f9 1"/>
                <a:gd name="f16" fmla="*/ 21600 f9 1"/>
                <a:gd name="f17" fmla="*/ 21600 f8 1"/>
                <a:gd name="f18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">
                  <a:pos x="f11" y="f12"/>
                </a:cxn>
                <a:cxn ang="f18">
                  <a:pos x="f14" y="f15"/>
                </a:cxn>
                <a:cxn ang="f18">
                  <a:pos x="f11" y="f16"/>
                </a:cxn>
                <a:cxn ang="f18">
                  <a:pos x="f17" y="f15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DAE6F0">
                <a:alpha val="15000"/>
              </a:srgbClr>
            </a:solidFill>
            <a:ln w="12600">
              <a:solidFill>
                <a:srgbClr val="4D4D4D"/>
              </a:solidFill>
              <a:prstDash val="solid"/>
              <a:miter/>
            </a:ln>
          </p:spPr>
          <p:txBody>
            <a:bodyPr vert="horz" wrap="square" lIns="90000" tIns="46800" rIns="90000" bIns="46800" anchor="ctr" anchorCtr="0" compatLnSpc="1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Verdana" pitchFamily="34"/>
                  <a:ea typeface="MS Gothic" pitchFamily="2"/>
                  <a:cs typeface="MS Gothic" pitchFamily="2"/>
                </a:rPr>
                <a:t>&lt;!-- ... --&gt;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 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&lt;body&gt;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   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&lt;form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A50021"/>
                  </a:solidFill>
                  <a:latin typeface="Verdana" pitchFamily="34"/>
                  <a:ea typeface="MS Gothic" pitchFamily="2"/>
                  <a:cs typeface="MS Gothic" pitchFamily="2"/>
                </a:rPr>
                <a:t>action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=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"EnvoiForm.php"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A50021"/>
                  </a:solidFill>
                  <a:latin typeface="Verdana" pitchFamily="34"/>
                  <a:ea typeface="MS Gothic" pitchFamily="2"/>
                  <a:cs typeface="MS Gothic" pitchFamily="2"/>
                </a:rPr>
                <a:t>method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=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"get"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      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Verdana" pitchFamily="34"/>
                  <a:ea typeface="MS Gothic" pitchFamily="2"/>
                  <a:cs typeface="MS Gothic" pitchFamily="2"/>
                </a:rPr>
                <a:t>&lt;!-- ... --&gt;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        &lt;textarea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A50021"/>
                  </a:solidFill>
                  <a:latin typeface="Verdana" pitchFamily="34"/>
                  <a:ea typeface="MS Gothic" pitchFamily="2"/>
                  <a:cs typeface="MS Gothic" pitchFamily="2"/>
                </a:rPr>
                <a:t>cols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=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"25"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A50021"/>
                  </a:solidFill>
                  <a:latin typeface="Verdana" pitchFamily="34"/>
                  <a:ea typeface="MS Gothic" pitchFamily="2"/>
                  <a:cs typeface="MS Gothic" pitchFamily="2"/>
                </a:rPr>
                <a:t>rows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=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"10"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A50021"/>
                  </a:solidFill>
                  <a:latin typeface="Verdana" pitchFamily="34"/>
                  <a:ea typeface="MS Gothic" pitchFamily="2"/>
                  <a:cs typeface="MS Gothic" pitchFamily="2"/>
                </a:rPr>
                <a:t>name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=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"desc"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            Ecrire </a:t>
              </a:r>
              <a:r>
                <a:rPr lang="fr-FR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ici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 !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        &lt;/textarea&gt;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      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Verdana" pitchFamily="34"/>
                  <a:ea typeface="MS Gothic" pitchFamily="2"/>
                  <a:cs typeface="MS Gothic" pitchFamily="2"/>
                </a:rPr>
                <a:t>&lt;!-- ... --&gt;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Verdana" pitchFamily="34"/>
                  <a:ea typeface="MS Gothic" pitchFamily="2"/>
                  <a:cs typeface="MS Gothic" pitchFamily="2"/>
                </a:rPr>
                <a:t>   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&lt;/form&gt;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 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&lt;/body&gt;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&lt;/html&gt;</a:t>
              </a:r>
            </a:p>
          </p:txBody>
        </p: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E25084B4-C8BB-4016-9620-F4F7C15BA9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359640" y="7128000"/>
            <a:ext cx="353880" cy="3826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defPPr>
              <a:defRPr lang="fr-FR"/>
            </a:defPPr>
            <a:lvl1pPr marL="0" marR="0" lvl="0" indent="0" algn="r" defTabSz="914400" rtl="0" eaLnBrk="1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kern="1200" baseline="0"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C4F09FF-EBE5-4283-BFFD-C577F13A90CB}" type="slidenum">
              <a:rPr lang="fr-FR" smtClean="0"/>
              <a:pPr lvl="0"/>
              <a:t>61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9EA2020-5FAF-4765-9B53-843C69C7534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-23760"/>
            <a:ext cx="8459640" cy="1520999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Formulaires :</a:t>
            </a:r>
            <a:br>
              <a:rPr lang="fr-FR">
                <a:solidFill>
                  <a:srgbClr val="F20000"/>
                </a:solidFill>
              </a:rPr>
            </a:br>
            <a:r>
              <a:rPr lang="fr-FR">
                <a:solidFill>
                  <a:srgbClr val="F20000"/>
                </a:solidFill>
              </a:rPr>
              <a:t>simulation d’auto-complétion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CCF3F12-C529-4557-A67B-350E985F35D4}"/>
              </a:ext>
            </a:extLst>
          </p:cNvPr>
          <p:cNvSpPr txBox="1"/>
          <p:nvPr/>
        </p:nvSpPr>
        <p:spPr>
          <a:xfrm>
            <a:off x="540000" y="1980000"/>
            <a:ext cx="8552639" cy="292434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La balise 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&lt;</a:t>
            </a:r>
            <a:r>
              <a:rPr lang="fr-FR" sz="2200" b="0" i="0" u="none" strike="noStrike" baseline="0" dirty="0" err="1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datalist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&gt;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...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&lt;</a:t>
            </a:r>
            <a:r>
              <a:rPr lang="fr-FR" sz="2200" b="0" i="0" u="none" strike="noStrike" baseline="0" dirty="0" err="1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datalist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&gt;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permet d’obtenir un comportement 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d’</a:t>
            </a:r>
            <a:r>
              <a:rPr lang="fr-FR" sz="22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auto-complétion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à un input.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 dirty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&lt;input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800000"/>
                </a:solidFill>
                <a:latin typeface="Arial" pitchFamily="18"/>
                <a:ea typeface="MS Gothic" pitchFamily="2"/>
                <a:cs typeface="MS Gothic" pitchFamily="2"/>
              </a:rPr>
              <a:t>id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=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"sports"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en-US" sz="2200" b="0" i="0" u="none" strike="noStrike" baseline="0" dirty="0">
                <a:ln>
                  <a:noFill/>
                </a:ln>
                <a:solidFill>
                  <a:srgbClr val="800000"/>
                </a:solidFill>
                <a:latin typeface="Arial" pitchFamily="18"/>
                <a:ea typeface="MS Gothic" pitchFamily="2"/>
                <a:cs typeface="MS Gothic" pitchFamily="2"/>
              </a:rPr>
              <a:t>name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=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"sports"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en-US" sz="2200" b="0" i="0" u="none" strike="noStrike" baseline="0" dirty="0">
                <a:ln>
                  <a:noFill/>
                </a:ln>
                <a:solidFill>
                  <a:srgbClr val="800000"/>
                </a:solidFill>
                <a:latin typeface="Arial" pitchFamily="18"/>
                <a:ea typeface="MS Gothic" pitchFamily="2"/>
                <a:cs typeface="MS Gothic" pitchFamily="2"/>
              </a:rPr>
              <a:t>list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=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"</a:t>
            </a:r>
            <a:r>
              <a:rPr lang="fr-FR" sz="2200" b="1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sports-liste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"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/&gt;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&lt;</a:t>
            </a:r>
            <a:r>
              <a:rPr lang="fr-FR" sz="2200" b="0" i="0" u="none" strike="noStrike" baseline="0" dirty="0" err="1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datalist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800000"/>
                </a:solidFill>
                <a:latin typeface="Arial" pitchFamily="18"/>
                <a:ea typeface="MS Gothic" pitchFamily="2"/>
                <a:cs typeface="MS Gothic" pitchFamily="2"/>
              </a:rPr>
              <a:t>id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=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"</a:t>
            </a:r>
            <a:r>
              <a:rPr lang="fr-FR" sz="2200" b="1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sports-liste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"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	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&lt;option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en-US" sz="2200" b="0" i="0" u="none" strike="noStrike" baseline="0" dirty="0">
                <a:ln>
                  <a:noFill/>
                </a:ln>
                <a:solidFill>
                  <a:srgbClr val="800000"/>
                </a:solidFill>
                <a:latin typeface="Arial" pitchFamily="18"/>
                <a:ea typeface="MS Gothic" pitchFamily="2"/>
                <a:cs typeface="MS Gothic" pitchFamily="2"/>
              </a:rPr>
              <a:t>value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=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"foot"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&gt;&lt;/option&gt;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           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&lt;option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en-US" sz="2200" b="0" i="0" u="none" strike="noStrike" baseline="0" dirty="0">
                <a:ln>
                  <a:noFill/>
                </a:ln>
                <a:solidFill>
                  <a:srgbClr val="800000"/>
                </a:solidFill>
                <a:latin typeface="Arial" pitchFamily="18"/>
                <a:ea typeface="MS Gothic" pitchFamily="2"/>
                <a:cs typeface="MS Gothic" pitchFamily="2"/>
              </a:rPr>
              <a:t>value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=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"basket"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&gt;&lt;/option&gt;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           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&lt;option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en-US" sz="2200" b="0" i="0" u="none" strike="noStrike" baseline="0" dirty="0">
                <a:ln>
                  <a:noFill/>
                </a:ln>
                <a:solidFill>
                  <a:srgbClr val="800000"/>
                </a:solidFill>
                <a:latin typeface="Arial" pitchFamily="18"/>
                <a:ea typeface="MS Gothic" pitchFamily="2"/>
                <a:cs typeface="MS Gothic" pitchFamily="2"/>
              </a:rPr>
              <a:t>value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=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"curling"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&gt;&lt;/option&gt;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     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&lt;/</a:t>
            </a:r>
            <a:r>
              <a:rPr lang="fr-FR" sz="2200" b="0" i="0" u="none" strike="noStrike" baseline="0" dirty="0" err="1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datalist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&gt;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0546DD78-3612-4CE1-8DDE-3D8FF30946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359640" y="7128000"/>
            <a:ext cx="353880" cy="3826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defPPr>
              <a:defRPr lang="fr-FR"/>
            </a:defPPr>
            <a:lvl1pPr marL="0" marR="0" lvl="0" indent="0" algn="r" defTabSz="914400" rtl="0" eaLnBrk="1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kern="1200" baseline="0"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C4F09FF-EBE5-4283-BFFD-C577F13A90CB}" type="slidenum">
              <a:rPr lang="fr-FR" smtClean="0"/>
              <a:pPr lvl="0"/>
              <a:t>62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D58ACB1-9A67-4EA7-8130-049CF9BA90B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-23760"/>
            <a:ext cx="8459640" cy="1520999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Formulaires :</a:t>
            </a:r>
            <a:br>
              <a:rPr lang="fr-FR">
                <a:solidFill>
                  <a:srgbClr val="F20000"/>
                </a:solidFill>
              </a:rPr>
            </a:br>
            <a:r>
              <a:rPr lang="fr-FR">
                <a:solidFill>
                  <a:srgbClr val="F20000"/>
                </a:solidFill>
              </a:rPr>
              <a:t>quelques attributs utiles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78071DF-5ECD-4AFE-8ACB-5E100CAC993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618920"/>
            <a:ext cx="9360000" cy="5048640"/>
          </a:xfrm>
        </p:spPr>
        <p:txBody>
          <a:bodyPr wrap="square" tIns="24840" anchor="t" anchorCtr="0">
            <a:spAutoFit/>
          </a:bodyPr>
          <a:lstStyle/>
          <a:p>
            <a:pPr marL="0" lvl="0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>
                <a:solidFill>
                  <a:srgbClr val="A80000"/>
                </a:solidFill>
              </a:rPr>
              <a:t>readonly</a:t>
            </a:r>
            <a:r>
              <a:rPr lang="fr-FR" sz="2800"/>
              <a:t> : en lecture seul</a:t>
            </a:r>
          </a:p>
          <a:p>
            <a:pPr marL="0" lvl="0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>
                <a:solidFill>
                  <a:srgbClr val="A80000"/>
                </a:solidFill>
              </a:rPr>
              <a:t>disabled</a:t>
            </a:r>
            <a:r>
              <a:rPr lang="fr-FR" sz="2800"/>
              <a:t> : indisponible</a:t>
            </a:r>
          </a:p>
          <a:p>
            <a:pPr marL="0" lvl="0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>
                <a:solidFill>
                  <a:srgbClr val="A80000"/>
                </a:solidFill>
              </a:rPr>
              <a:t>autofocus</a:t>
            </a:r>
            <a:r>
              <a:rPr lang="fr-FR" sz="2800"/>
              <a:t> : </a:t>
            </a:r>
            <a:r>
              <a:rPr lang="en-GB" sz="2800"/>
              <a:t>place le curseur sur l’input au chargement</a:t>
            </a:r>
          </a:p>
          <a:p>
            <a:pPr marL="0" lvl="0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>
                <a:solidFill>
                  <a:srgbClr val="A80000"/>
                </a:solidFill>
              </a:rPr>
              <a:t>required</a:t>
            </a:r>
            <a:r>
              <a:rPr lang="fr-FR" sz="2800"/>
              <a:t> : </a:t>
            </a:r>
            <a:r>
              <a:rPr lang="en-GB" sz="2800"/>
              <a:t>le champ doit obligatoirement être rempli</a:t>
            </a:r>
          </a:p>
          <a:p>
            <a:pPr marL="0" lvl="0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>
                <a:solidFill>
                  <a:srgbClr val="A80000"/>
                </a:solidFill>
              </a:rPr>
              <a:t>placeholder</a:t>
            </a:r>
            <a:r>
              <a:rPr lang="fr-FR" sz="2800"/>
              <a:t> : mets du texte temporaire (</a:t>
            </a:r>
            <a:r>
              <a:rPr lang="en-GB" sz="2800">
                <a:solidFill>
                  <a:srgbClr val="0000FF"/>
                </a:solidFill>
              </a:rPr>
              <a:t>&lt;input /&gt;</a:t>
            </a:r>
            <a:r>
              <a:rPr lang="en-GB" sz="2800"/>
              <a:t>, </a:t>
            </a:r>
            <a:r>
              <a:rPr lang="en-GB" sz="2800">
                <a:solidFill>
                  <a:srgbClr val="0000FF"/>
                </a:solidFill>
              </a:rPr>
              <a:t>&lt;textarea&gt;</a:t>
            </a:r>
            <a:r>
              <a:rPr lang="en-GB" sz="2800"/>
              <a:t>)</a:t>
            </a:r>
          </a:p>
          <a:p>
            <a:pPr marL="0" lvl="0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>
                <a:solidFill>
                  <a:srgbClr val="A80000"/>
                </a:solidFill>
              </a:rPr>
              <a:t>pattern</a:t>
            </a:r>
            <a:r>
              <a:rPr lang="fr-FR" sz="2800"/>
              <a:t> : contrôle le texte entré via une expression régulière (</a:t>
            </a:r>
            <a:r>
              <a:rPr lang="en-GB" sz="2800">
                <a:solidFill>
                  <a:srgbClr val="0000FF"/>
                </a:solidFill>
              </a:rPr>
              <a:t>&lt;input /&gt;</a:t>
            </a:r>
            <a:r>
              <a:rPr lang="en-GB" sz="2800"/>
              <a:t>, </a:t>
            </a:r>
            <a:r>
              <a:rPr lang="en-GB" sz="2800">
                <a:solidFill>
                  <a:srgbClr val="0000FF"/>
                </a:solidFill>
              </a:rPr>
              <a:t>&lt;textarea&gt;</a:t>
            </a:r>
            <a:r>
              <a:rPr lang="en-GB" sz="2800"/>
              <a:t>)</a:t>
            </a:r>
          </a:p>
          <a:p>
            <a:pPr marL="426960" lvl="0" indent="-322200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endParaRPr lang="en-GB" sz="28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756C9887-5CF5-4547-8A34-4291DEEC4E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359640" y="7128000"/>
            <a:ext cx="353880" cy="3826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defPPr>
              <a:defRPr lang="fr-FR"/>
            </a:defPPr>
            <a:lvl1pPr marL="0" marR="0" lvl="0" indent="0" algn="r" defTabSz="914400" rtl="0" eaLnBrk="1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kern="1200" baseline="0"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C4F09FF-EBE5-4283-BFFD-C577F13A90CB}" type="slidenum">
              <a:rPr lang="fr-FR" smtClean="0"/>
              <a:pPr lvl="0"/>
              <a:t>63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2755E82-1CAF-4DC4-9B40-51DB5D9F044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ATELIER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4AC5C57-AB96-4E4F-9106-B6776A16601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510919"/>
            <a:ext cx="9353519" cy="5413320"/>
          </a:xfrm>
        </p:spPr>
        <p:txBody>
          <a:bodyPr/>
          <a:lstStyle/>
          <a:p>
            <a:pPr lvl="0"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Créer une page avec un formulaire de contact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endParaRPr lang="fr-FR"/>
          </a:p>
          <a:p>
            <a:pPr lvl="0"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Consigne : écrire un formulaire selon la méthode POST qui permet à un visiteur d’effectuer une demande de devis, utiliser un maximum de type d’input.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endParaRPr lang="fr-FR"/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Objectif : se familiariser avec l’écriture de formulaires et avoir un exemple concret de l’utilisation de plusieurs fonctionnalités relatives aux formulaires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02CB0539-7EAE-4EC2-A44B-2F6736E4B459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173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120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</a:rPr>
              <a:t>Découverte du HTML5</a:t>
            </a: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9D665668-A802-4351-8E0D-F764FA9DA2C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532930" cy="5138735"/>
          </a:xfrm>
        </p:spPr>
        <p:txBody>
          <a:bodyPr/>
          <a:lstStyle/>
          <a:p>
            <a:pPr lvl="0" algn="ctr">
              <a:buNone/>
            </a:pPr>
            <a:r>
              <a:rPr lang="fr-FR" dirty="0">
                <a:solidFill>
                  <a:srgbClr val="FF0000"/>
                </a:solidFill>
              </a:rPr>
              <a:t>Atelier  :</a:t>
            </a:r>
          </a:p>
          <a:p>
            <a:pPr marL="457200" lvl="0" indent="-457200">
              <a:buClr>
                <a:srgbClr val="FF0000"/>
              </a:buClr>
            </a:pPr>
            <a:endParaRPr lang="fr-FR" sz="500" dirty="0"/>
          </a:p>
          <a:p>
            <a:pPr marL="533396" lvl="0" indent="-457200">
              <a:buClr>
                <a:srgbClr val="FF0000"/>
              </a:buClr>
              <a:buFont typeface="Arial" pitchFamily="34"/>
              <a:buChar char="•"/>
            </a:pPr>
            <a:r>
              <a:rPr lang="fr-FR" dirty="0"/>
              <a:t>Créer un site web en HTML5 avec un formulaire d’enquête de satisfaction :</a:t>
            </a:r>
          </a:p>
          <a:p>
            <a:pPr marL="2247896" lvl="0" indent="-457200">
              <a:buClr>
                <a:srgbClr val="FF0000"/>
              </a:buClr>
              <a:buFont typeface="Wingdings" pitchFamily="2"/>
              <a:buChar char="ü"/>
            </a:pPr>
            <a:r>
              <a:rPr lang="fr-FR" sz="2800" dirty="0"/>
              <a:t>Nom, Prénom, Numéro, Rue, Ville, CP</a:t>
            </a:r>
          </a:p>
          <a:p>
            <a:pPr marL="2247896" lvl="1" indent="-457200">
              <a:buClr>
                <a:srgbClr val="FF0000"/>
              </a:buClr>
              <a:buFont typeface="Wingdings" pitchFamily="2"/>
              <a:buChar char="ü"/>
            </a:pPr>
            <a:r>
              <a:rPr lang="fr-FR" sz="2800" dirty="0"/>
              <a:t>Nombre d’enfants, Date de naissance</a:t>
            </a:r>
          </a:p>
          <a:p>
            <a:pPr marL="2247896" lvl="1" indent="-457200">
              <a:buClr>
                <a:srgbClr val="FF0000"/>
              </a:buClr>
              <a:buFont typeface="Wingdings" pitchFamily="2"/>
              <a:buChar char="ü"/>
            </a:pPr>
            <a:r>
              <a:rPr lang="fr-FR" sz="2800" dirty="0"/>
              <a:t>Téléphone Fixe/Portable, Email</a:t>
            </a:r>
          </a:p>
          <a:p>
            <a:pPr marL="2247896" lvl="1" indent="-457200">
              <a:buClr>
                <a:srgbClr val="FF0000"/>
              </a:buClr>
              <a:buFont typeface="Wingdings" pitchFamily="2"/>
              <a:buChar char="ü"/>
            </a:pPr>
            <a:r>
              <a:rPr lang="fr-FR" sz="2800" dirty="0"/>
              <a:t>Site web personnel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51F12A4-1C88-43C0-993E-C6E4C1538CB1}"/>
              </a:ext>
            </a:extLst>
          </p:cNvPr>
          <p:cNvSpPr txBox="1"/>
          <p:nvPr/>
        </p:nvSpPr>
        <p:spPr>
          <a:xfrm>
            <a:off x="9359999" y="7128004"/>
            <a:ext cx="359999" cy="3884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115D7EF-FB1A-4F85-BEEB-1F719547D82D}" type="slidenum">
              <a:t>65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 Unicode MS" pitchFamily="2"/>
              <a:cs typeface="Tahoma" pitchFamily="2"/>
            </a:endParaRPr>
          </a:p>
        </p:txBody>
      </p:sp>
      <p:sp>
        <p:nvSpPr>
          <p:cNvPr id="3" name="Sous-titre 1">
            <a:extLst>
              <a:ext uri="{FF2B5EF4-FFF2-40B4-BE49-F238E27FC236}">
                <a16:creationId xmlns:a16="http://schemas.microsoft.com/office/drawing/2014/main" id="{32E874BD-FD9B-4A8B-8543-8C516E9BBCE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899998" y="3342442"/>
            <a:ext cx="8460001" cy="677104"/>
          </a:xfrm>
        </p:spPr>
        <p:txBody>
          <a:bodyPr anchor="ctr" anchorCtr="1">
            <a:spAutoFit/>
          </a:bodyPr>
          <a:lstStyle/>
          <a:p>
            <a:pPr lvl="0" algn="ctr">
              <a:spcBef>
                <a:spcPts val="1730"/>
              </a:spcBef>
              <a:spcAft>
                <a:spcPts val="0"/>
              </a:spcAft>
              <a:buNone/>
            </a:pPr>
            <a:r>
              <a:rPr lang="fr-FR" sz="440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latin typeface="Trebuchet MS" pitchFamily="34"/>
              </a:rPr>
              <a:t>Utiliser CSS3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E8E0F87E-71FC-4E68-9690-4E67F4795244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120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  <a:ea typeface="MS Gothic" pitchFamily="2"/>
                <a:cs typeface="Tahoma" pitchFamily="2"/>
              </a:rPr>
              <a:t>Utiliser CSS3</a:t>
            </a: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B84FDEC5-E3DB-4C73-9311-AEBB0637E179}"/>
              </a:ext>
            </a:extLst>
          </p:cNvPr>
          <p:cNvSpPr txBox="1"/>
          <p:nvPr/>
        </p:nvSpPr>
        <p:spPr>
          <a:xfrm>
            <a:off x="360365" y="1619246"/>
            <a:ext cx="9486003" cy="50863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435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3200" b="0" i="0" u="none" strike="noStrike" kern="1200" cap="none" spc="0" baseline="0">
                <a:solidFill>
                  <a:srgbClr val="FF0000"/>
                </a:solidFill>
                <a:uFillTx/>
                <a:latin typeface="Arial" pitchFamily="18"/>
                <a:ea typeface="MS Gothic" pitchFamily="2"/>
                <a:cs typeface="Tahoma" pitchFamily="2"/>
              </a:rPr>
              <a:t>Rappels CSS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435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5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  <a:p>
            <a:pPr marL="457200" marR="0" lvl="0" indent="-45720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435"/>
              </a:spcAft>
              <a:buClr>
                <a:srgbClr val="FF0000"/>
              </a:buClr>
              <a:buSzPct val="45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32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S Gothic" pitchFamily="2"/>
                <a:cs typeface="Tahoma" pitchFamily="2"/>
              </a:rPr>
              <a:t>CSS = Feuille de style en cascade</a:t>
            </a: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435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3200" b="0" i="1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S Gothic" pitchFamily="2"/>
                <a:cs typeface="Tahoma" pitchFamily="2"/>
              </a:rPr>
              <a:t>Langage permettant de définir la mise en forme/page d’éléments HTML.</a:t>
            </a:r>
          </a:p>
          <a:p>
            <a:pPr marL="457200" marR="0" lvl="0" indent="-45720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435"/>
              </a:spcAft>
              <a:buClr>
                <a:srgbClr val="FF0000"/>
              </a:buClr>
              <a:buSzPct val="45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32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S Gothic" pitchFamily="2"/>
                <a:cs typeface="Tahoma" pitchFamily="2"/>
              </a:rPr>
              <a:t>Intérêt :</a:t>
            </a:r>
          </a:p>
          <a:p>
            <a:pPr marL="1169983" marR="0" lvl="1" indent="-45720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435"/>
              </a:spcAft>
              <a:buClr>
                <a:srgbClr val="FF0000"/>
              </a:buClr>
              <a:buSzPct val="75000"/>
              <a:buFont typeface="Arial" pitchFamily="34"/>
              <a:buChar char="–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S Gothic" pitchFamily="2"/>
                <a:cs typeface="Tahoma" pitchFamily="2"/>
              </a:rPr>
              <a:t>Séparer l’interface du contenu</a:t>
            </a:r>
          </a:p>
          <a:p>
            <a:pPr marL="1169983" marR="0" lvl="1" indent="-45720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435"/>
              </a:spcAft>
              <a:buClr>
                <a:srgbClr val="FF0000"/>
              </a:buClr>
              <a:buSzPct val="75000"/>
              <a:buFont typeface="Arial" pitchFamily="34"/>
              <a:buChar char="–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S Gothic" pitchFamily="2"/>
                <a:cs typeface="Tahoma" pitchFamily="2"/>
              </a:rPr>
              <a:t>Alléger le document HTML</a:t>
            </a:r>
          </a:p>
          <a:p>
            <a:pPr marL="1169983" marR="0" lvl="1" indent="-45720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435"/>
              </a:spcAft>
              <a:buClr>
                <a:srgbClr val="FF0000"/>
              </a:buClr>
              <a:buSzPct val="75000"/>
              <a:buFont typeface="Arial" pitchFamily="34"/>
              <a:buChar char="–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S Gothic" pitchFamily="2"/>
                <a:cs typeface="Tahoma" pitchFamily="2"/>
              </a:rPr>
              <a:t>Simplifier la maintenance du code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435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4472C4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  <a:p>
            <a:pPr marL="457200" marR="0" lvl="0" indent="-45720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435"/>
              </a:spcAft>
              <a:buClr>
                <a:srgbClr val="FF0000"/>
              </a:buClr>
              <a:buSzPct val="45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3200" b="0" i="0" u="none" strike="noStrike" kern="1200" cap="none" spc="0" baseline="0">
              <a:solidFill>
                <a:srgbClr val="4472C4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  <a:p>
            <a:pPr marL="457200" marR="0" lvl="0" indent="-45720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435"/>
              </a:spcAft>
              <a:buClr>
                <a:srgbClr val="FF0000"/>
              </a:buClr>
              <a:buSzPct val="45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3200" b="0" i="0" u="none" strike="noStrike" kern="1200" cap="none" spc="0" baseline="0">
              <a:solidFill>
                <a:srgbClr val="4472C4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  <a:p>
            <a:pPr marL="457200" marR="0" lvl="0" indent="-45720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435"/>
              </a:spcAft>
              <a:buClr>
                <a:srgbClr val="FF0000"/>
              </a:buClr>
              <a:buSzPct val="45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3200" b="0" i="0" u="none" strike="noStrike" kern="1200" cap="none" spc="0" baseline="0">
              <a:solidFill>
                <a:srgbClr val="4472C4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  <a:p>
            <a:pPr marL="457200" marR="0" lvl="0" indent="-45720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435"/>
              </a:spcAft>
              <a:buClr>
                <a:srgbClr val="FF0000"/>
              </a:buClr>
              <a:buSzPct val="45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3200" b="0" i="0" u="none" strike="noStrike" kern="1200" cap="none" spc="0" baseline="0">
              <a:solidFill>
                <a:srgbClr val="4472C4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13B3B2BC-C7A5-4A62-B54D-EEF24C8A116F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173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120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</a:rPr>
              <a:t>Utiliser CSS3</a:t>
            </a: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8AAE6283-26E8-4C68-9A99-502A6189102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379384" cy="5138735"/>
          </a:xfrm>
        </p:spPr>
        <p:txBody>
          <a:bodyPr/>
          <a:lstStyle/>
          <a:p>
            <a:pPr lvl="0" algn="ctr">
              <a:buNone/>
            </a:pPr>
            <a:r>
              <a:rPr lang="fr-FR">
                <a:solidFill>
                  <a:srgbClr val="FF0000"/>
                </a:solidFill>
              </a:rPr>
              <a:t>Rappels CSS : normalisation</a:t>
            </a:r>
          </a:p>
          <a:p>
            <a:pPr marL="457200" lvl="0" indent="-457200">
              <a:buClr>
                <a:srgbClr val="FF0000"/>
              </a:buClr>
            </a:pPr>
            <a:endParaRPr lang="fr-FR" sz="1200"/>
          </a:p>
          <a:p>
            <a:pPr lvl="0">
              <a:buNone/>
            </a:pPr>
            <a:r>
              <a:rPr lang="fr-FR" sz="2800">
                <a:solidFill>
                  <a:srgbClr val="4472C4"/>
                </a:solidFill>
              </a:rPr>
              <a:t>selecteur1</a:t>
            </a:r>
            <a:r>
              <a:rPr lang="fr-FR" sz="2800"/>
              <a:t>, </a:t>
            </a:r>
            <a:r>
              <a:rPr lang="fr-FR" sz="2800">
                <a:solidFill>
                  <a:srgbClr val="4472C4"/>
                </a:solidFill>
              </a:rPr>
              <a:t>selecteur2</a:t>
            </a:r>
            <a:r>
              <a:rPr lang="fr-FR" sz="2800"/>
              <a:t>, </a:t>
            </a:r>
            <a:r>
              <a:rPr lang="fr-FR" sz="2800">
                <a:solidFill>
                  <a:srgbClr val="4472C4"/>
                </a:solidFill>
              </a:rPr>
              <a:t>selecteur3 </a:t>
            </a:r>
          </a:p>
          <a:p>
            <a:pPr lvl="0">
              <a:buNone/>
            </a:pPr>
            <a:r>
              <a:rPr lang="fr-FR" sz="2800"/>
              <a:t>{</a:t>
            </a:r>
          </a:p>
          <a:p>
            <a:pPr lvl="0">
              <a:buNone/>
            </a:pPr>
            <a:r>
              <a:rPr lang="fr-FR" sz="2800"/>
              <a:t>	propriete1 : </a:t>
            </a:r>
            <a:r>
              <a:rPr lang="fr-FR" sz="2800">
                <a:solidFill>
                  <a:srgbClr val="70AD47"/>
                </a:solidFill>
              </a:rPr>
              <a:t>valeurX</a:t>
            </a:r>
            <a:r>
              <a:rPr lang="fr-FR" sz="2800"/>
              <a:t>;</a:t>
            </a:r>
          </a:p>
          <a:p>
            <a:pPr lvl="0">
              <a:buNone/>
            </a:pPr>
            <a:r>
              <a:rPr lang="fr-FR" sz="2800"/>
              <a:t>	propriete2 : </a:t>
            </a:r>
            <a:r>
              <a:rPr lang="fr-FR" sz="2800">
                <a:solidFill>
                  <a:srgbClr val="70AD47"/>
                </a:solidFill>
              </a:rPr>
              <a:t>valeurY</a:t>
            </a:r>
            <a:r>
              <a:rPr lang="fr-FR" sz="2800"/>
              <a:t>;</a:t>
            </a:r>
          </a:p>
          <a:p>
            <a:pPr lvl="0">
              <a:buNone/>
            </a:pPr>
            <a:r>
              <a:rPr lang="fr-FR" sz="2800"/>
              <a:t>	propriete3 : </a:t>
            </a:r>
            <a:r>
              <a:rPr lang="fr-FR" sz="2800">
                <a:solidFill>
                  <a:srgbClr val="70AD47"/>
                </a:solidFill>
              </a:rPr>
              <a:t>valeurZ</a:t>
            </a:r>
            <a:r>
              <a:rPr lang="fr-FR" sz="2800"/>
              <a:t>;</a:t>
            </a:r>
          </a:p>
          <a:p>
            <a:pPr lvl="0">
              <a:buNone/>
            </a:pPr>
            <a:r>
              <a:rPr lang="fr-FR" sz="2800"/>
              <a:t>}</a:t>
            </a:r>
          </a:p>
          <a:p>
            <a:pPr lvl="0">
              <a:buNone/>
            </a:pPr>
            <a:endParaRPr lang="fr-FR" sz="100"/>
          </a:p>
          <a:p>
            <a:pPr marL="355601" lvl="0" indent="-355601">
              <a:buClr>
                <a:srgbClr val="FF0000"/>
              </a:buClr>
              <a:buFont typeface="Arial" pitchFamily="34"/>
              <a:buChar char="•"/>
            </a:pPr>
            <a:r>
              <a:rPr lang="fr-FR" sz="2800"/>
              <a:t>Propriétés : </a:t>
            </a:r>
            <a:r>
              <a:rPr lang="fr-FR" sz="2800">
                <a:hlinkClick r:id="rId3"/>
              </a:rPr>
              <a:t>http://www.w3schools.com/cssref/default.asp</a:t>
            </a:r>
            <a:endParaRPr lang="fr-FR" sz="2800"/>
          </a:p>
          <a:p>
            <a:pPr lvl="0">
              <a:buNone/>
            </a:pPr>
            <a:endParaRPr lang="fr-FR" sz="2800"/>
          </a:p>
          <a:p>
            <a:pPr lvl="0">
              <a:buNone/>
            </a:pPr>
            <a:endParaRPr lang="fr-FR" sz="280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371F259E-B614-4849-ABAF-A23A1A411234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173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120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</a:rPr>
              <a:t>Utiliser CSS3</a:t>
            </a: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A26DD454-21EF-4116-8861-D2B2498C1F4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379384" cy="5138735"/>
          </a:xfrm>
        </p:spPr>
        <p:txBody>
          <a:bodyPr/>
          <a:lstStyle/>
          <a:p>
            <a:pPr lvl="0" algn="ctr">
              <a:buNone/>
            </a:pPr>
            <a:r>
              <a:rPr lang="fr-FR">
                <a:solidFill>
                  <a:srgbClr val="FF0000"/>
                </a:solidFill>
              </a:rPr>
              <a:t>Rappels CSS : les sélecteurs</a:t>
            </a:r>
          </a:p>
          <a:p>
            <a:pPr marL="457200" lvl="0" indent="-457200">
              <a:buClr>
                <a:srgbClr val="FF0000"/>
              </a:buClr>
            </a:pPr>
            <a:endParaRPr lang="fr-FR" sz="1200"/>
          </a:p>
          <a:p>
            <a:pPr lvl="0">
              <a:buNone/>
            </a:pPr>
            <a:r>
              <a:rPr lang="fr-FR" sz="2800">
                <a:solidFill>
                  <a:srgbClr val="4472C4"/>
                </a:solidFill>
              </a:rPr>
              <a:t>&lt;div </a:t>
            </a:r>
            <a:r>
              <a:rPr lang="fr-FR" sz="2800">
                <a:solidFill>
                  <a:srgbClr val="FF0000"/>
                </a:solidFill>
              </a:rPr>
              <a:t>id=</a:t>
            </a:r>
            <a:r>
              <a:rPr lang="fr-FR" sz="2800">
                <a:solidFill>
                  <a:srgbClr val="A5A5A5"/>
                </a:solidFill>
              </a:rPr>
              <a:t>‘’header’’</a:t>
            </a:r>
            <a:r>
              <a:rPr lang="fr-FR" sz="2800">
                <a:solidFill>
                  <a:srgbClr val="4472C4"/>
                </a:solidFill>
              </a:rPr>
              <a:t>&gt; </a:t>
            </a:r>
            <a:r>
              <a:rPr lang="fr-FR" sz="2800"/>
              <a:t>…</a:t>
            </a:r>
            <a:r>
              <a:rPr lang="fr-FR" sz="2800">
                <a:solidFill>
                  <a:srgbClr val="4472C4"/>
                </a:solidFill>
              </a:rPr>
              <a:t> &lt;/div&gt;</a:t>
            </a:r>
          </a:p>
          <a:p>
            <a:pPr lvl="0">
              <a:buNone/>
            </a:pPr>
            <a:endParaRPr lang="fr-FR" sz="2800">
              <a:solidFill>
                <a:srgbClr val="4472C4"/>
              </a:solidFill>
            </a:endParaRPr>
          </a:p>
          <a:p>
            <a:pPr lvl="0">
              <a:buNone/>
            </a:pPr>
            <a:r>
              <a:rPr lang="fr-FR" sz="2800">
                <a:solidFill>
                  <a:srgbClr val="4472C4"/>
                </a:solidFill>
              </a:rPr>
              <a:t>#header</a:t>
            </a:r>
          </a:p>
          <a:p>
            <a:pPr lvl="0">
              <a:buNone/>
            </a:pPr>
            <a:r>
              <a:rPr lang="fr-FR" sz="2800"/>
              <a:t>{</a:t>
            </a:r>
          </a:p>
          <a:p>
            <a:pPr lvl="0">
              <a:buNone/>
            </a:pPr>
            <a:r>
              <a:rPr lang="fr-FR" sz="2800"/>
              <a:t>	color: </a:t>
            </a:r>
            <a:r>
              <a:rPr lang="fr-FR" sz="2800">
                <a:solidFill>
                  <a:srgbClr val="70AD47"/>
                </a:solidFill>
              </a:rPr>
              <a:t>green</a:t>
            </a:r>
            <a:r>
              <a:rPr lang="fr-FR" sz="2800"/>
              <a:t>;</a:t>
            </a:r>
          </a:p>
          <a:p>
            <a:pPr lvl="0">
              <a:buNone/>
            </a:pPr>
            <a:r>
              <a:rPr lang="fr-FR" sz="2800"/>
              <a:t>}</a:t>
            </a:r>
          </a:p>
          <a:p>
            <a:pPr lvl="0">
              <a:buNone/>
            </a:pPr>
            <a:endParaRPr lang="fr-FR" sz="2800"/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9FED9DC3-7660-44A1-934F-84B3AA9B0B36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177113" y="1619246"/>
            <a:ext cx="4715030" cy="5291139"/>
          </a:xfrm>
        </p:spPr>
        <p:txBody>
          <a:bodyPr/>
          <a:lstStyle/>
          <a:p>
            <a:pPr lvl="0" algn="ctr">
              <a:buNone/>
            </a:pPr>
            <a:r>
              <a:rPr lang="fr-FR">
                <a:solidFill>
                  <a:srgbClr val="FF0000"/>
                </a:solidFill>
              </a:rPr>
              <a:t> </a:t>
            </a:r>
          </a:p>
          <a:p>
            <a:pPr marL="457200" lvl="0" indent="-457200">
              <a:buClr>
                <a:srgbClr val="FF0000"/>
              </a:buClr>
            </a:pPr>
            <a:endParaRPr lang="fr-FR" sz="1200"/>
          </a:p>
          <a:p>
            <a:pPr lvl="0">
              <a:buNone/>
            </a:pPr>
            <a:r>
              <a:rPr lang="fr-FR" sz="2800">
                <a:solidFill>
                  <a:srgbClr val="4472C4"/>
                </a:solidFill>
              </a:rPr>
              <a:t>&lt;h1 </a:t>
            </a:r>
            <a:r>
              <a:rPr lang="fr-FR" sz="2800">
                <a:solidFill>
                  <a:srgbClr val="FF0000"/>
                </a:solidFill>
              </a:rPr>
              <a:t>class=</a:t>
            </a:r>
            <a:r>
              <a:rPr lang="fr-FR" sz="2800">
                <a:solidFill>
                  <a:srgbClr val="A5A5A5"/>
                </a:solidFill>
              </a:rPr>
              <a:t>‘’new’’</a:t>
            </a:r>
            <a:r>
              <a:rPr lang="fr-FR" sz="2800">
                <a:solidFill>
                  <a:srgbClr val="4472C4"/>
                </a:solidFill>
              </a:rPr>
              <a:t>&gt;</a:t>
            </a:r>
            <a:r>
              <a:rPr lang="fr-FR" sz="2800"/>
              <a:t>…</a:t>
            </a:r>
            <a:r>
              <a:rPr lang="fr-FR" sz="2800">
                <a:solidFill>
                  <a:srgbClr val="4472C4"/>
                </a:solidFill>
              </a:rPr>
              <a:t>&lt;/h1&gt;</a:t>
            </a:r>
          </a:p>
          <a:p>
            <a:pPr lvl="0">
              <a:buNone/>
            </a:pPr>
            <a:endParaRPr lang="fr-FR" sz="2800">
              <a:solidFill>
                <a:srgbClr val="4472C4"/>
              </a:solidFill>
            </a:endParaRPr>
          </a:p>
          <a:p>
            <a:pPr lvl="0">
              <a:buNone/>
            </a:pPr>
            <a:r>
              <a:rPr lang="fr-FR" sz="2800">
                <a:solidFill>
                  <a:srgbClr val="FF0000"/>
                </a:solidFill>
              </a:rPr>
              <a:t>.new</a:t>
            </a:r>
          </a:p>
          <a:p>
            <a:pPr lvl="0">
              <a:buNone/>
            </a:pPr>
            <a:r>
              <a:rPr lang="fr-FR" sz="2800"/>
              <a:t>{</a:t>
            </a:r>
          </a:p>
          <a:p>
            <a:pPr lvl="0">
              <a:buNone/>
            </a:pPr>
            <a:r>
              <a:rPr lang="fr-FR" sz="2800"/>
              <a:t>	color: </a:t>
            </a:r>
            <a:r>
              <a:rPr lang="fr-FR" sz="2800">
                <a:solidFill>
                  <a:srgbClr val="70AD47"/>
                </a:solidFill>
              </a:rPr>
              <a:t>red</a:t>
            </a:r>
            <a:r>
              <a:rPr lang="fr-FR" sz="2800"/>
              <a:t>;</a:t>
            </a:r>
          </a:p>
          <a:p>
            <a:pPr lvl="0">
              <a:buNone/>
            </a:pPr>
            <a:r>
              <a:rPr lang="fr-FR" sz="2800"/>
              <a:t>}</a:t>
            </a:r>
          </a:p>
          <a:p>
            <a:pPr lvl="0">
              <a:buNone/>
            </a:pPr>
            <a:endParaRPr lang="fr-FR" sz="2800"/>
          </a:p>
        </p:txBody>
      </p:sp>
      <p:cxnSp>
        <p:nvCxnSpPr>
          <p:cNvPr id="5" name="Connecteur droit 5">
            <a:extLst>
              <a:ext uri="{FF2B5EF4-FFF2-40B4-BE49-F238E27FC236}">
                <a16:creationId xmlns:a16="http://schemas.microsoft.com/office/drawing/2014/main" id="{7BDF17DC-71A5-46F0-B105-D52BADCE30EC}"/>
              </a:ext>
            </a:extLst>
          </p:cNvPr>
          <p:cNvCxnSpPr/>
          <p:nvPr/>
        </p:nvCxnSpPr>
        <p:spPr>
          <a:xfrm>
            <a:off x="4919289" y="2326343"/>
            <a:ext cx="9747" cy="4431639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</a:ln>
        </p:spPr>
      </p:cxn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1AF8D07D-F79F-4E8A-883D-189131FBC2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359640" y="7128000"/>
            <a:ext cx="353880" cy="3826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defPPr>
              <a:defRPr lang="fr-FR"/>
            </a:defPPr>
            <a:lvl1pPr marL="0" marR="0" lvl="0" indent="0" algn="r" defTabSz="914400" rtl="0" eaLnBrk="1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kern="1200" baseline="0"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C4F09FF-EBE5-4283-BFFD-C577F13A90CB}" type="slidenum">
              <a:rPr lang="fr-FR" smtClean="0"/>
              <a:pPr/>
              <a:t>69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A8176AB-6BC7-4A88-9F56-1DA63FBDDDF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6480" y="99000"/>
            <a:ext cx="8453519" cy="1520999"/>
          </a:xfrm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Les sélecteurs css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8071910-C4D8-4101-90F8-1D4BDDFD81D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510919"/>
            <a:ext cx="9353519" cy="4966200"/>
          </a:xfrm>
        </p:spPr>
        <p:txBody>
          <a:bodyPr/>
          <a:lstStyle/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400">
                <a:solidFill>
                  <a:srgbClr val="0000FF"/>
                </a:solidFill>
              </a:rPr>
              <a:t>h1</a:t>
            </a:r>
            <a:r>
              <a:rPr lang="fr-FR" sz="2400">
                <a:solidFill>
                  <a:srgbClr val="A85300"/>
                </a:solidFill>
              </a:rPr>
              <a:t>.bleue</a:t>
            </a:r>
            <a:r>
              <a:rPr lang="fr-FR" sz="2400"/>
              <a:t> : retourne les éléments </a:t>
            </a:r>
            <a:r>
              <a:rPr lang="fr-FR" sz="2400">
                <a:solidFill>
                  <a:srgbClr val="0000FF"/>
                </a:solidFill>
              </a:rPr>
              <a:t>h1</a:t>
            </a:r>
            <a:r>
              <a:rPr lang="fr-FR" sz="2400"/>
              <a:t> de </a:t>
            </a:r>
            <a:r>
              <a:rPr lang="fr-FR" sz="2400">
                <a:solidFill>
                  <a:srgbClr val="A80000"/>
                </a:solidFill>
              </a:rPr>
              <a:t>classe</a:t>
            </a:r>
            <a:r>
              <a:rPr lang="fr-FR" sz="2400"/>
              <a:t> = </a:t>
            </a:r>
            <a:r>
              <a:rPr lang="fr-FR" sz="2400">
                <a:solidFill>
                  <a:srgbClr val="7F00FF"/>
                </a:solidFill>
              </a:rPr>
              <a:t>"bleue"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400">
                <a:solidFill>
                  <a:srgbClr val="0000FF"/>
                </a:solidFill>
              </a:rPr>
              <a:t>h1</a:t>
            </a:r>
            <a:r>
              <a:rPr lang="fr-FR" sz="2400">
                <a:solidFill>
                  <a:srgbClr val="A85300"/>
                </a:solidFill>
              </a:rPr>
              <a:t>#bleue</a:t>
            </a:r>
            <a:r>
              <a:rPr lang="fr-FR" sz="2400"/>
              <a:t> : retourne l’élément </a:t>
            </a:r>
            <a:r>
              <a:rPr lang="fr-FR" sz="2400">
                <a:solidFill>
                  <a:srgbClr val="0000FF"/>
                </a:solidFill>
              </a:rPr>
              <a:t>h1</a:t>
            </a:r>
            <a:r>
              <a:rPr lang="fr-FR" sz="2400"/>
              <a:t> avec l’</a:t>
            </a:r>
            <a:r>
              <a:rPr lang="fr-FR" sz="2400">
                <a:solidFill>
                  <a:srgbClr val="A80000"/>
                </a:solidFill>
              </a:rPr>
              <a:t>id</a:t>
            </a:r>
            <a:r>
              <a:rPr lang="fr-FR" sz="2400"/>
              <a:t> = </a:t>
            </a:r>
            <a:r>
              <a:rPr lang="fr-FR" sz="2400">
                <a:solidFill>
                  <a:srgbClr val="7F00FF"/>
                </a:solidFill>
              </a:rPr>
              <a:t>"bleue"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400">
                <a:solidFill>
                  <a:srgbClr val="0000FF"/>
                </a:solidFill>
              </a:rPr>
              <a:t>h1</a:t>
            </a:r>
            <a:r>
              <a:rPr lang="fr-FR" sz="2400">
                <a:solidFill>
                  <a:srgbClr val="A85300"/>
                </a:solidFill>
              </a:rPr>
              <a:t>, </a:t>
            </a:r>
            <a:r>
              <a:rPr lang="fr-FR" sz="2400">
                <a:solidFill>
                  <a:srgbClr val="0000FF"/>
                </a:solidFill>
              </a:rPr>
              <a:t>h2</a:t>
            </a:r>
            <a:r>
              <a:rPr lang="fr-FR" sz="2400"/>
              <a:t> : retourne tous les éléments </a:t>
            </a:r>
            <a:r>
              <a:rPr lang="fr-FR" sz="2400">
                <a:solidFill>
                  <a:srgbClr val="0000FF"/>
                </a:solidFill>
              </a:rPr>
              <a:t>h1</a:t>
            </a:r>
            <a:r>
              <a:rPr lang="fr-FR" sz="2400"/>
              <a:t> et </a:t>
            </a:r>
            <a:r>
              <a:rPr lang="fr-FR" sz="2400">
                <a:solidFill>
                  <a:srgbClr val="0000FF"/>
                </a:solidFill>
              </a:rPr>
              <a:t>h2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400">
                <a:solidFill>
                  <a:srgbClr val="0000FF"/>
                </a:solidFill>
              </a:rPr>
              <a:t>article h1</a:t>
            </a:r>
            <a:r>
              <a:rPr lang="fr-FR" sz="2400"/>
              <a:t> : retourne les </a:t>
            </a:r>
            <a:r>
              <a:rPr lang="fr-FR" sz="2400">
                <a:solidFill>
                  <a:srgbClr val="0000FF"/>
                </a:solidFill>
              </a:rPr>
              <a:t>h1</a:t>
            </a:r>
            <a:r>
              <a:rPr lang="fr-FR" sz="2400"/>
              <a:t> imbriqués dans un </a:t>
            </a:r>
            <a:r>
              <a:rPr lang="fr-FR" sz="2400">
                <a:solidFill>
                  <a:srgbClr val="0000FF"/>
                </a:solidFill>
              </a:rPr>
              <a:t>article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400">
                <a:solidFill>
                  <a:srgbClr val="0000FF"/>
                </a:solidFill>
              </a:rPr>
              <a:t>article</a:t>
            </a:r>
            <a:r>
              <a:rPr lang="fr-FR" sz="2400">
                <a:solidFill>
                  <a:srgbClr val="A85300"/>
                </a:solidFill>
              </a:rPr>
              <a:t> </a:t>
            </a:r>
            <a:r>
              <a:rPr lang="fr-FR" sz="2400">
                <a:highlight>
                  <a:srgbClr val="D2D02B"/>
                </a:highlight>
              </a:rPr>
              <a:t>&gt;</a:t>
            </a:r>
            <a:r>
              <a:rPr lang="fr-FR" sz="2400">
                <a:solidFill>
                  <a:srgbClr val="A85300"/>
                </a:solidFill>
              </a:rPr>
              <a:t> </a:t>
            </a:r>
            <a:r>
              <a:rPr lang="fr-FR" sz="2400">
                <a:solidFill>
                  <a:srgbClr val="0000FF"/>
                </a:solidFill>
              </a:rPr>
              <a:t>h1</a:t>
            </a:r>
            <a:r>
              <a:rPr lang="fr-FR" sz="2400"/>
              <a:t> : retourne les </a:t>
            </a:r>
            <a:r>
              <a:rPr lang="fr-FR" sz="2400">
                <a:solidFill>
                  <a:srgbClr val="0000FF"/>
                </a:solidFill>
              </a:rPr>
              <a:t>h1</a:t>
            </a:r>
            <a:r>
              <a:rPr lang="fr-FR" sz="2400"/>
              <a:t> immédiatement imbriqués dans un élément </a:t>
            </a:r>
            <a:r>
              <a:rPr lang="fr-FR" sz="2400">
                <a:solidFill>
                  <a:srgbClr val="0000FF"/>
                </a:solidFill>
              </a:rPr>
              <a:t>article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400">
                <a:solidFill>
                  <a:srgbClr val="0000FF"/>
                </a:solidFill>
              </a:rPr>
              <a:t>article</a:t>
            </a:r>
            <a:r>
              <a:rPr lang="fr-FR" sz="2400">
                <a:solidFill>
                  <a:srgbClr val="A85300"/>
                </a:solidFill>
              </a:rPr>
              <a:t> </a:t>
            </a:r>
            <a:r>
              <a:rPr lang="fr-FR" sz="2400">
                <a:highlight>
                  <a:srgbClr val="D2D02B"/>
                </a:highlight>
              </a:rPr>
              <a:t>+</a:t>
            </a:r>
            <a:r>
              <a:rPr lang="fr-FR" sz="2400">
                <a:solidFill>
                  <a:srgbClr val="A85300"/>
                </a:solidFill>
              </a:rPr>
              <a:t> </a:t>
            </a:r>
            <a:r>
              <a:rPr lang="fr-FR" sz="2400">
                <a:solidFill>
                  <a:srgbClr val="0000FF"/>
                </a:solidFill>
              </a:rPr>
              <a:t>h1</a:t>
            </a:r>
            <a:r>
              <a:rPr lang="fr-FR" sz="2400"/>
              <a:t> : sélectionne l’élément </a:t>
            </a:r>
            <a:r>
              <a:rPr lang="fr-FR" sz="2400">
                <a:solidFill>
                  <a:srgbClr val="0000FF"/>
                </a:solidFill>
              </a:rPr>
              <a:t>h1</a:t>
            </a:r>
            <a:r>
              <a:rPr lang="fr-FR" sz="2400"/>
              <a:t> qui vient immédiatement après un élément </a:t>
            </a:r>
            <a:r>
              <a:rPr lang="fr-FR" sz="2400">
                <a:solidFill>
                  <a:srgbClr val="0000FF"/>
                </a:solidFill>
              </a:rPr>
              <a:t>article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400">
                <a:solidFill>
                  <a:srgbClr val="0000FF"/>
                </a:solidFill>
              </a:rPr>
              <a:t>article</a:t>
            </a:r>
            <a:r>
              <a:rPr lang="fr-FR" sz="2400">
                <a:solidFill>
                  <a:srgbClr val="A85300"/>
                </a:solidFill>
              </a:rPr>
              <a:t> </a:t>
            </a:r>
            <a:r>
              <a:rPr lang="fr-FR" sz="2400">
                <a:highlight>
                  <a:srgbClr val="D2D02B"/>
                </a:highlight>
              </a:rPr>
              <a:t>~</a:t>
            </a:r>
            <a:r>
              <a:rPr lang="fr-FR" sz="2400">
                <a:solidFill>
                  <a:srgbClr val="A85300"/>
                </a:solidFill>
              </a:rPr>
              <a:t> </a:t>
            </a:r>
            <a:r>
              <a:rPr lang="fr-FR" sz="2400">
                <a:solidFill>
                  <a:srgbClr val="0000FF"/>
                </a:solidFill>
              </a:rPr>
              <a:t>h1</a:t>
            </a:r>
            <a:r>
              <a:rPr lang="fr-FR" sz="2400"/>
              <a:t> : sélectionne tous les </a:t>
            </a:r>
            <a:r>
              <a:rPr lang="fr-FR" sz="2400">
                <a:solidFill>
                  <a:srgbClr val="0000FF"/>
                </a:solidFill>
              </a:rPr>
              <a:t>h1</a:t>
            </a:r>
            <a:r>
              <a:rPr lang="fr-FR" sz="2400"/>
              <a:t> qui sont précédés d’un élément </a:t>
            </a:r>
            <a:r>
              <a:rPr lang="fr-FR" sz="2400">
                <a:solidFill>
                  <a:srgbClr val="0000FF"/>
                </a:solidFill>
              </a:rPr>
              <a:t>article</a:t>
            </a:r>
            <a:r>
              <a:rPr lang="fr-FR" sz="2400"/>
              <a:t> (non imbriqués, doivent partager le même élément parent)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8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7D5C860-4079-45A4-A0B6-0E662E2962F2}"/>
              </a:ext>
            </a:extLst>
          </p:cNvPr>
          <p:cNvSpPr txBox="1"/>
          <p:nvPr/>
        </p:nvSpPr>
        <p:spPr>
          <a:xfrm>
            <a:off x="9359999" y="7128004"/>
            <a:ext cx="359999" cy="3884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FBBB7FB-716F-4AAA-BD88-A80EAEC6F776}" type="slidenum">
              <a:t>7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 Unicode MS" pitchFamily="2"/>
              <a:cs typeface="Tahoma" pitchFamily="2"/>
            </a:endParaRPr>
          </a:p>
        </p:txBody>
      </p:sp>
      <p:sp>
        <p:nvSpPr>
          <p:cNvPr id="3" name="Sous-titre 1">
            <a:extLst>
              <a:ext uri="{FF2B5EF4-FFF2-40B4-BE49-F238E27FC236}">
                <a16:creationId xmlns:a16="http://schemas.microsoft.com/office/drawing/2014/main" id="{9A5D8D9D-A88B-46A0-B935-EEA7E98953EE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59999" y="3130402"/>
            <a:ext cx="8460001" cy="677104"/>
          </a:xfrm>
        </p:spPr>
        <p:txBody>
          <a:bodyPr anchor="ctr" anchorCtr="1">
            <a:spAutoFit/>
          </a:bodyPr>
          <a:lstStyle/>
          <a:p>
            <a:pPr lvl="0" algn="ctr">
              <a:spcBef>
                <a:spcPts val="1730"/>
              </a:spcBef>
              <a:spcAft>
                <a:spcPts val="0"/>
              </a:spcAft>
              <a:buNone/>
            </a:pPr>
            <a:r>
              <a:rPr lang="fr-FR" sz="440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latin typeface="Trebuchet MS" pitchFamily="34"/>
              </a:rPr>
              <a:t>Découvrir le HTML5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451B02DB-8A52-4AE3-8438-FD941BCE34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359640" y="7128000"/>
            <a:ext cx="353880" cy="3826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defPPr>
              <a:defRPr lang="fr-FR"/>
            </a:defPPr>
            <a:lvl1pPr marL="0" marR="0" lvl="0" indent="0" algn="r" defTabSz="914400" rtl="0" eaLnBrk="1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kern="1200" baseline="0"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C4F09FF-EBE5-4283-BFFD-C577F13A90CB}" type="slidenum">
              <a:rPr lang="fr-FR" smtClean="0"/>
              <a:pPr lvl="0"/>
              <a:t>70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CC2F4E-5A75-4B91-A4E0-3C75E3E9879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99000"/>
            <a:ext cx="8640000" cy="1520999"/>
          </a:xfrm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Les sélecteurs css par attributs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30D226-FC71-4E34-BCD4-C831F7CF1A7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510919"/>
            <a:ext cx="9353519" cy="4966200"/>
          </a:xfrm>
        </p:spPr>
        <p:txBody>
          <a:bodyPr/>
          <a:lstStyle/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200">
                <a:solidFill>
                  <a:srgbClr val="A85300"/>
                </a:solidFill>
              </a:rPr>
              <a:t>input[</a:t>
            </a:r>
            <a:r>
              <a:rPr lang="fr-FR" sz="2200">
                <a:solidFill>
                  <a:srgbClr val="A80000"/>
                </a:solidFill>
              </a:rPr>
              <a:t>type</a:t>
            </a:r>
            <a:r>
              <a:rPr lang="fr-FR" sz="2200">
                <a:solidFill>
                  <a:srgbClr val="A85300"/>
                </a:solidFill>
              </a:rPr>
              <a:t>]</a:t>
            </a:r>
            <a:r>
              <a:rPr lang="fr-FR" sz="2200"/>
              <a:t> : retourne tous les </a:t>
            </a:r>
            <a:r>
              <a:rPr lang="fr-FR" sz="2200">
                <a:solidFill>
                  <a:srgbClr val="A85300"/>
                </a:solidFill>
              </a:rPr>
              <a:t>input</a:t>
            </a:r>
            <a:r>
              <a:rPr lang="fr-FR" sz="2200"/>
              <a:t> ayant un attribut </a:t>
            </a:r>
            <a:r>
              <a:rPr lang="fr-FR" sz="2200">
                <a:solidFill>
                  <a:srgbClr val="A80000"/>
                </a:solidFill>
              </a:rPr>
              <a:t>type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200">
                <a:solidFill>
                  <a:srgbClr val="A85300"/>
                </a:solidFill>
              </a:rPr>
              <a:t>input[</a:t>
            </a:r>
            <a:r>
              <a:rPr lang="fr-FR" sz="2200">
                <a:solidFill>
                  <a:srgbClr val="A80000"/>
                </a:solidFill>
              </a:rPr>
              <a:t>type</a:t>
            </a:r>
            <a:r>
              <a:rPr lang="fr-FR" sz="2200"/>
              <a:t>=</a:t>
            </a:r>
            <a:r>
              <a:rPr lang="fr-FR" sz="2200">
                <a:solidFill>
                  <a:srgbClr val="7F00FF"/>
                </a:solidFill>
              </a:rPr>
              <a:t>"text"</a:t>
            </a:r>
            <a:r>
              <a:rPr lang="fr-FR" sz="2200">
                <a:solidFill>
                  <a:srgbClr val="A85300"/>
                </a:solidFill>
              </a:rPr>
              <a:t>]</a:t>
            </a:r>
            <a:r>
              <a:rPr lang="fr-FR" sz="2200"/>
              <a:t> : retourne les </a:t>
            </a:r>
            <a:r>
              <a:rPr lang="fr-FR" sz="2200">
                <a:solidFill>
                  <a:srgbClr val="A85300"/>
                </a:solidFill>
              </a:rPr>
              <a:t>input</a:t>
            </a:r>
            <a:r>
              <a:rPr lang="fr-FR" sz="2200"/>
              <a:t> dont la valeur de l’attribut </a:t>
            </a:r>
            <a:r>
              <a:rPr lang="fr-FR" sz="2200">
                <a:solidFill>
                  <a:srgbClr val="A80000"/>
                </a:solidFill>
              </a:rPr>
              <a:t>type</a:t>
            </a:r>
            <a:r>
              <a:rPr lang="fr-FR" sz="2200"/>
              <a:t> = </a:t>
            </a:r>
            <a:r>
              <a:rPr lang="fr-FR" sz="2200">
                <a:solidFill>
                  <a:srgbClr val="7F00FF"/>
                </a:solidFill>
              </a:rPr>
              <a:t>"text"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200">
                <a:solidFill>
                  <a:srgbClr val="A85300"/>
                </a:solidFill>
              </a:rPr>
              <a:t>input[</a:t>
            </a:r>
            <a:r>
              <a:rPr lang="fr-FR" sz="2200">
                <a:solidFill>
                  <a:srgbClr val="A80000"/>
                </a:solidFill>
              </a:rPr>
              <a:t>class</a:t>
            </a:r>
            <a:r>
              <a:rPr lang="fr-FR" sz="2200">
                <a:solidFill>
                  <a:srgbClr val="A85300"/>
                </a:solidFill>
              </a:rPr>
              <a:t> </a:t>
            </a:r>
            <a:r>
              <a:rPr lang="fr-FR" sz="2200"/>
              <a:t>~=</a:t>
            </a:r>
            <a:r>
              <a:rPr lang="fr-FR" sz="2200">
                <a:solidFill>
                  <a:srgbClr val="7F00FF"/>
                </a:solidFill>
              </a:rPr>
              <a:t>"rouge"</a:t>
            </a:r>
            <a:r>
              <a:rPr lang="fr-FR" sz="2200">
                <a:solidFill>
                  <a:srgbClr val="A85300"/>
                </a:solidFill>
              </a:rPr>
              <a:t>]</a:t>
            </a:r>
            <a:r>
              <a:rPr lang="fr-FR" sz="2200"/>
              <a:t> : retourne les </a:t>
            </a:r>
            <a:r>
              <a:rPr lang="fr-FR" sz="2200">
                <a:solidFill>
                  <a:srgbClr val="D27E2B"/>
                </a:solidFill>
              </a:rPr>
              <a:t>input </a:t>
            </a:r>
            <a:r>
              <a:rPr lang="fr-FR" sz="2200"/>
              <a:t>dont une des valeurs de son attribut </a:t>
            </a:r>
            <a:r>
              <a:rPr lang="fr-FR" sz="2200">
                <a:solidFill>
                  <a:srgbClr val="A80000"/>
                </a:solidFill>
              </a:rPr>
              <a:t>class</a:t>
            </a:r>
            <a:r>
              <a:rPr lang="fr-FR" sz="2200"/>
              <a:t> = </a:t>
            </a:r>
            <a:r>
              <a:rPr lang="fr-FR" sz="2200">
                <a:solidFill>
                  <a:srgbClr val="7F00FF"/>
                </a:solidFill>
              </a:rPr>
              <a:t>"rouge"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200">
                <a:solidFill>
                  <a:srgbClr val="A85300"/>
                </a:solidFill>
              </a:rPr>
              <a:t>input[</a:t>
            </a:r>
            <a:r>
              <a:rPr lang="fr-FR" sz="2200">
                <a:solidFill>
                  <a:srgbClr val="A80000"/>
                </a:solidFill>
              </a:rPr>
              <a:t>type</a:t>
            </a:r>
            <a:r>
              <a:rPr lang="fr-FR" sz="2200"/>
              <a:t>^=</a:t>
            </a:r>
            <a:r>
              <a:rPr lang="fr-FR" sz="2200">
                <a:solidFill>
                  <a:srgbClr val="7F00FF"/>
                </a:solidFill>
              </a:rPr>
              <a:t>"sub"</a:t>
            </a:r>
            <a:r>
              <a:rPr lang="fr-FR" sz="2200">
                <a:solidFill>
                  <a:srgbClr val="A85300"/>
                </a:solidFill>
              </a:rPr>
              <a:t>]</a:t>
            </a:r>
            <a:r>
              <a:rPr lang="fr-FR" sz="2200"/>
              <a:t> = retourne les </a:t>
            </a:r>
            <a:r>
              <a:rPr lang="fr-FR" sz="2200">
                <a:solidFill>
                  <a:srgbClr val="A85300"/>
                </a:solidFill>
              </a:rPr>
              <a:t>input</a:t>
            </a:r>
            <a:r>
              <a:rPr lang="fr-FR" sz="2200"/>
              <a:t> dont l’attribut </a:t>
            </a:r>
            <a:r>
              <a:rPr lang="fr-FR" sz="2200">
                <a:solidFill>
                  <a:srgbClr val="A80000"/>
                </a:solidFill>
              </a:rPr>
              <a:t>type</a:t>
            </a:r>
            <a:r>
              <a:rPr lang="fr-FR" sz="2200"/>
              <a:t> commence par </a:t>
            </a:r>
            <a:r>
              <a:rPr lang="fr-FR" sz="2200">
                <a:solidFill>
                  <a:srgbClr val="7F00FF"/>
                </a:solidFill>
              </a:rPr>
              <a:t>"sub"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200">
                <a:solidFill>
                  <a:srgbClr val="A85300"/>
                </a:solidFill>
              </a:rPr>
              <a:t>input[</a:t>
            </a:r>
            <a:r>
              <a:rPr lang="fr-FR" sz="2200">
                <a:solidFill>
                  <a:srgbClr val="A80000"/>
                </a:solidFill>
              </a:rPr>
              <a:t>type</a:t>
            </a:r>
            <a:r>
              <a:rPr lang="fr-FR" sz="2200"/>
              <a:t>$=</a:t>
            </a:r>
            <a:r>
              <a:rPr lang="fr-FR" sz="2200">
                <a:solidFill>
                  <a:srgbClr val="7F00FF"/>
                </a:solidFill>
              </a:rPr>
              <a:t>"mit"</a:t>
            </a:r>
            <a:r>
              <a:rPr lang="fr-FR" sz="2200">
                <a:solidFill>
                  <a:srgbClr val="A85300"/>
                </a:solidFill>
              </a:rPr>
              <a:t>]</a:t>
            </a:r>
            <a:r>
              <a:rPr lang="fr-FR" sz="2200"/>
              <a:t> : retourne les </a:t>
            </a:r>
            <a:r>
              <a:rPr lang="fr-FR" sz="2200">
                <a:solidFill>
                  <a:srgbClr val="A85300"/>
                </a:solidFill>
              </a:rPr>
              <a:t>input</a:t>
            </a:r>
            <a:r>
              <a:rPr lang="fr-FR" sz="2200"/>
              <a:t> dont l’attribut </a:t>
            </a:r>
            <a:r>
              <a:rPr lang="fr-FR" sz="2200">
                <a:solidFill>
                  <a:srgbClr val="A80000"/>
                </a:solidFill>
              </a:rPr>
              <a:t>type</a:t>
            </a:r>
            <a:r>
              <a:rPr lang="fr-FR" sz="2200"/>
              <a:t> termine par </a:t>
            </a:r>
            <a:r>
              <a:rPr lang="fr-FR" sz="2200">
                <a:solidFill>
                  <a:srgbClr val="7F00FF"/>
                </a:solidFill>
              </a:rPr>
              <a:t>"mit"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200">
                <a:solidFill>
                  <a:srgbClr val="A85300"/>
                </a:solidFill>
              </a:rPr>
              <a:t>input[</a:t>
            </a:r>
            <a:r>
              <a:rPr lang="fr-FR" sz="2200">
                <a:solidFill>
                  <a:srgbClr val="A80000"/>
                </a:solidFill>
              </a:rPr>
              <a:t>type</a:t>
            </a:r>
            <a:r>
              <a:rPr lang="fr-FR" sz="2200"/>
              <a:t>*=</a:t>
            </a:r>
            <a:r>
              <a:rPr lang="fr-FR" sz="2200">
                <a:solidFill>
                  <a:srgbClr val="7F00FF"/>
                </a:solidFill>
              </a:rPr>
              <a:t>"umit"</a:t>
            </a:r>
            <a:r>
              <a:rPr lang="fr-FR" sz="2200">
                <a:solidFill>
                  <a:srgbClr val="A85300"/>
                </a:solidFill>
              </a:rPr>
              <a:t>]</a:t>
            </a:r>
            <a:r>
              <a:rPr lang="fr-FR" sz="2200"/>
              <a:t> retourne les </a:t>
            </a:r>
            <a:r>
              <a:rPr lang="fr-FR" sz="2200">
                <a:solidFill>
                  <a:srgbClr val="A85300"/>
                </a:solidFill>
              </a:rPr>
              <a:t>input</a:t>
            </a:r>
            <a:r>
              <a:rPr lang="fr-FR" sz="2200"/>
              <a:t> dont l’attribut </a:t>
            </a:r>
            <a:r>
              <a:rPr lang="fr-FR" sz="2200">
                <a:solidFill>
                  <a:srgbClr val="A80000"/>
                </a:solidFill>
              </a:rPr>
              <a:t>type</a:t>
            </a:r>
            <a:r>
              <a:rPr lang="fr-FR" sz="2200"/>
              <a:t> contient </a:t>
            </a:r>
            <a:r>
              <a:rPr lang="fr-FR" sz="2200">
                <a:solidFill>
                  <a:srgbClr val="7F00FF"/>
                </a:solidFill>
              </a:rPr>
              <a:t>"umit"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endParaRPr lang="fr-FR" sz="240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CA2CAFA-11FE-4299-9326-430D46B66B97}"/>
              </a:ext>
            </a:extLst>
          </p:cNvPr>
          <p:cNvSpPr txBox="1"/>
          <p:nvPr/>
        </p:nvSpPr>
        <p:spPr>
          <a:xfrm>
            <a:off x="180000" y="6041879"/>
            <a:ext cx="9540000" cy="8744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Ces sélecteurs peuvent se combiner, par exemple, pour sélectionner les input de type checkbox qui sont sélectionnés par défaut :</a:t>
            </a:r>
          </a:p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A85300"/>
                </a:solidFill>
                <a:latin typeface="Arial" pitchFamily="18"/>
                <a:ea typeface="MS Gothic" pitchFamily="2"/>
                <a:cs typeface="MS Gothic" pitchFamily="2"/>
              </a:rPr>
              <a:t>input[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type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=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"checkbox"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A85300"/>
                </a:solidFill>
                <a:latin typeface="Arial" pitchFamily="18"/>
                <a:ea typeface="MS Gothic" pitchFamily="2"/>
                <a:cs typeface="MS Gothic" pitchFamily="2"/>
              </a:rPr>
              <a:t>][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selected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A85300"/>
                </a:solidFill>
                <a:latin typeface="Arial" pitchFamily="18"/>
                <a:ea typeface="MS Gothic" pitchFamily="2"/>
                <a:cs typeface="MS Gothic" pitchFamily="2"/>
              </a:rPr>
              <a:t>]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8433E6C2-EB7D-427E-8578-477F2145F6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359640" y="7128000"/>
            <a:ext cx="353880" cy="3826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defPPr>
              <a:defRPr lang="fr-FR"/>
            </a:defPPr>
            <a:lvl1pPr marL="0" marR="0" lvl="0" indent="0" algn="r" defTabSz="914400" rtl="0" eaLnBrk="1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kern="1200" baseline="0"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C4F09FF-EBE5-4283-BFFD-C577F13A90CB}" type="slidenum">
              <a:rPr lang="fr-FR" smtClean="0"/>
              <a:pPr lvl="0"/>
              <a:t>71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629335C-1816-4EC9-B2B1-B816FF56D54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225360"/>
            <a:ext cx="8459640" cy="1170360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Règles de type pseudo-classes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F4CB23-B2F8-41EB-B5B6-CCFE1940937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618920"/>
            <a:ext cx="9360000" cy="5048640"/>
          </a:xfrm>
        </p:spPr>
        <p:txBody>
          <a:bodyPr wrap="square" tIns="24840" anchor="t" anchorCtr="0">
            <a:spAutoFit/>
          </a:bodyPr>
          <a:lstStyle/>
          <a:p>
            <a:pPr marL="0" lvl="0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Elles permettent de définir un style applicable, suite à un événement ou bien, à la position relative de la balise parmi d'autres balises.</a:t>
            </a:r>
          </a:p>
          <a:p>
            <a:pPr marL="0" lvl="0">
              <a:spcAft>
                <a:spcPts val="312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Parmi elles, on retrouve notamment les pseudo-classes applicables à des liens :</a:t>
            </a:r>
          </a:p>
          <a:p>
            <a:pPr marL="426960" lvl="0" indent="-322200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>
                <a:solidFill>
                  <a:srgbClr val="7F00FF"/>
                </a:solidFill>
              </a:rPr>
              <a:t>:hover</a:t>
            </a:r>
            <a:r>
              <a:rPr lang="fr-FR" sz="2800"/>
              <a:t> définit le style d'un lien survolé</a:t>
            </a:r>
          </a:p>
          <a:p>
            <a:pPr marL="426960" lvl="0" indent="-322200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>
                <a:solidFill>
                  <a:srgbClr val="0000FF"/>
                </a:solidFill>
              </a:rPr>
              <a:t>a</a:t>
            </a:r>
            <a:r>
              <a:rPr lang="fr-FR" sz="2800"/>
              <a:t>:</a:t>
            </a:r>
            <a:r>
              <a:rPr lang="fr-FR" sz="2800">
                <a:solidFill>
                  <a:srgbClr val="7F00FF"/>
                </a:solidFill>
              </a:rPr>
              <a:t>hover</a:t>
            </a:r>
            <a:r>
              <a:rPr lang="fr-FR" sz="2800"/>
              <a:t> {text-decoration: underline;}</a:t>
            </a:r>
          </a:p>
          <a:p>
            <a:pPr marL="426960" lvl="0" indent="-322200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>
                <a:solidFill>
                  <a:srgbClr val="7F00FF"/>
                </a:solidFill>
              </a:rPr>
              <a:t>:active</a:t>
            </a:r>
            <a:r>
              <a:rPr lang="fr-FR" sz="2800"/>
              <a:t> définit le style d'un lien cliqué</a:t>
            </a:r>
          </a:p>
          <a:p>
            <a:pPr marL="426960" lvl="0" indent="-322200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>
                <a:solidFill>
                  <a:srgbClr val="7F00FF"/>
                </a:solidFill>
              </a:rPr>
              <a:t>:link</a:t>
            </a:r>
            <a:r>
              <a:rPr lang="fr-FR" sz="2800"/>
              <a:t> définit le style d'un lien non encore visité</a:t>
            </a:r>
          </a:p>
          <a:p>
            <a:pPr marL="426960" lvl="0" indent="-322200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>
                <a:solidFill>
                  <a:srgbClr val="7F00FF"/>
                </a:solidFill>
              </a:rPr>
              <a:t>:visited</a:t>
            </a:r>
            <a:r>
              <a:rPr lang="fr-FR" sz="2800"/>
              <a:t> définit le style d'un lien déjà visité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A5DAE4C1-3F4C-4F2D-9F2C-838A29134B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359640" y="7128000"/>
            <a:ext cx="353880" cy="3826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defPPr>
              <a:defRPr lang="fr-FR"/>
            </a:defPPr>
            <a:lvl1pPr marL="0" marR="0" lvl="0" indent="0" algn="r" defTabSz="914400" rtl="0" eaLnBrk="1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kern="1200" baseline="0"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C4F09FF-EBE5-4283-BFFD-C577F13A90CB}" type="slidenum">
              <a:rPr lang="fr-FR" smtClean="0"/>
              <a:pPr lvl="0"/>
              <a:t>72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90C2467-2A8D-429F-AD15-D9E01C76D6F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6480" y="99000"/>
            <a:ext cx="8453519" cy="1520999"/>
          </a:xfrm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Les sélecteurs avancés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42F1B5E-3569-45C3-B6B1-09C1ECC23FE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510919"/>
            <a:ext cx="9353519" cy="4966200"/>
          </a:xfrm>
        </p:spPr>
        <p:txBody>
          <a:bodyPr/>
          <a:lstStyle/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La syntaxe CSS nous permet de sélectionner très précisément des éléments HTML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endParaRPr lang="fr-FR"/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400"/>
              <a:t>Par exemple je souhaite sélectionner les éléments de type </a:t>
            </a:r>
            <a:r>
              <a:rPr lang="fr-FR" sz="2400">
                <a:solidFill>
                  <a:srgbClr val="0000FF"/>
                </a:solidFill>
              </a:rPr>
              <a:t>&lt;h1&gt;</a:t>
            </a:r>
            <a:r>
              <a:rPr lang="fr-FR" sz="2400"/>
              <a:t>...</a:t>
            </a:r>
            <a:r>
              <a:rPr lang="fr-FR" sz="2400">
                <a:solidFill>
                  <a:srgbClr val="0000FF"/>
                </a:solidFill>
              </a:rPr>
              <a:t>&lt;/h1&gt;</a:t>
            </a:r>
            <a:r>
              <a:rPr lang="fr-FR" sz="2400"/>
              <a:t> qui possèdent l’attribut </a:t>
            </a:r>
            <a:r>
              <a:rPr lang="fr-FR" sz="2400">
                <a:solidFill>
                  <a:srgbClr val="A80000"/>
                </a:solidFill>
              </a:rPr>
              <a:t>class</a:t>
            </a:r>
            <a:r>
              <a:rPr lang="fr-FR" sz="2400"/>
              <a:t>= </a:t>
            </a:r>
            <a:r>
              <a:rPr lang="fr-FR" sz="2400">
                <a:solidFill>
                  <a:srgbClr val="7F00FF"/>
                </a:solidFill>
              </a:rPr>
              <a:t>"bleue"</a:t>
            </a:r>
            <a:r>
              <a:rPr lang="fr-FR" sz="2400"/>
              <a:t> :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1800">
                <a:solidFill>
                  <a:srgbClr val="0000FF"/>
                </a:solidFill>
              </a:rPr>
              <a:t>h1</a:t>
            </a:r>
            <a:r>
              <a:rPr lang="fr-FR" sz="1800">
                <a:solidFill>
                  <a:srgbClr val="A85300"/>
                </a:solidFill>
              </a:rPr>
              <a:t>.bleue</a:t>
            </a:r>
            <a:r>
              <a:rPr lang="fr-FR" sz="1800"/>
              <a:t> {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1800"/>
              <a:t>          </a:t>
            </a:r>
            <a:r>
              <a:rPr lang="fr-FR" sz="1800">
                <a:solidFill>
                  <a:srgbClr val="A80000"/>
                </a:solidFill>
              </a:rPr>
              <a:t>propriété</a:t>
            </a:r>
            <a:r>
              <a:rPr lang="fr-FR" sz="1800"/>
              <a:t> : </a:t>
            </a:r>
            <a:r>
              <a:rPr lang="fr-FR" sz="1800">
                <a:solidFill>
                  <a:srgbClr val="7F00FF"/>
                </a:solidFill>
              </a:rPr>
              <a:t>valeur</a:t>
            </a:r>
            <a:r>
              <a:rPr lang="fr-FR" sz="1800"/>
              <a:t> ;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1800"/>
              <a:t>       }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endParaRPr lang="fr-FR" sz="180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564873C-B8A9-4C23-8FDC-A5F1EAB8897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80000" y="4573800"/>
            <a:ext cx="9353519" cy="4966200"/>
          </a:xfrm>
        </p:spPr>
        <p:txBody>
          <a:bodyPr/>
          <a:lstStyle/>
          <a:p>
            <a:pPr lvl="0"/>
            <a:endParaRPr lang="fr-FR"/>
          </a:p>
          <a:p>
            <a:pPr lvl="0"/>
            <a:endParaRPr lang="fr-FR"/>
          </a:p>
          <a:p>
            <a:pPr lvl="0"/>
            <a:r>
              <a:rPr lang="fr-FR" sz="2400"/>
              <a:t>Grâce à la concanétation nous pouvons combiner les sélecteurs CSS et fabriquer des sortes de « supers sélecteurs »</a:t>
            </a:r>
          </a:p>
          <a:p>
            <a:pPr lvl="0"/>
            <a:endParaRPr lang="fr-FR" sz="180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72A0D6A6-27C4-4F90-835F-42167140E2FA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173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120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</a:rPr>
              <a:t>Utiliser CSS3</a:t>
            </a: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617B6862-488D-4E85-A42A-F7240345857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379384" cy="5138735"/>
          </a:xfrm>
        </p:spPr>
        <p:txBody>
          <a:bodyPr/>
          <a:lstStyle/>
          <a:p>
            <a:pPr lvl="0" algn="ctr">
              <a:buNone/>
            </a:pPr>
            <a:r>
              <a:rPr lang="fr-FR">
                <a:solidFill>
                  <a:srgbClr val="FF0000"/>
                </a:solidFill>
              </a:rPr>
              <a:t>Rappels CSS : Propriétés</a:t>
            </a:r>
          </a:p>
          <a:p>
            <a:pPr marL="457200" lvl="0" indent="-457200">
              <a:buClr>
                <a:srgbClr val="FF0000"/>
              </a:buClr>
            </a:pPr>
            <a:endParaRPr lang="fr-FR" sz="120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A064A36A-4863-461A-9CB0-5E3DA1E6A48E}"/>
              </a:ext>
            </a:extLst>
          </p:cNvPr>
          <p:cNvGraphicFramePr>
            <a:graphicFrameLocks noGrp="1"/>
          </p:cNvGraphicFramePr>
          <p:nvPr/>
        </p:nvGraphicFramePr>
        <p:xfrm>
          <a:off x="134471" y="2296479"/>
          <a:ext cx="4760256" cy="23774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4760256">
                  <a:extLst>
                    <a:ext uri="{9D8B030D-6E8A-4147-A177-3AD203B41FA5}">
                      <a16:colId xmlns:a16="http://schemas.microsoft.com/office/drawing/2014/main" val="1247275381"/>
                    </a:ext>
                  </a:extLst>
                </a:gridCol>
              </a:tblGrid>
              <a:tr h="370844">
                <a:tc>
                  <a:txBody>
                    <a:bodyPr/>
                    <a:lstStyle/>
                    <a:p>
                      <a:pPr lvl="0" algn="ctr"/>
                      <a:r>
                        <a:rPr lang="fr-FR" sz="2000"/>
                        <a:t>Arrière-plan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708582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fr-FR" sz="2000"/>
                        <a:t>background-color : Color;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411451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fr-FR" sz="2000"/>
                        <a:t>background-image : url(‘images/fond.PNG’);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593459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fr-FR" sz="2000"/>
                        <a:t>background-repeat: repeat;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401219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fr-FR" sz="2000"/>
                        <a:t>background-attachement: scroll;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481355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fr-FR" sz="2000"/>
                        <a:t>background-position:</a:t>
                      </a:r>
                      <a:r>
                        <a:rPr lang="fr-FR" sz="2000" baseline="0"/>
                        <a:t> 10% 10%;</a:t>
                      </a:r>
                      <a:endParaRPr lang="fr-FR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40381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9689A0A2-10EE-4E5E-A81C-D1097122CCFA}"/>
              </a:ext>
            </a:extLst>
          </p:cNvPr>
          <p:cNvGraphicFramePr>
            <a:graphicFrameLocks noGrp="1"/>
          </p:cNvGraphicFramePr>
          <p:nvPr/>
        </p:nvGraphicFramePr>
        <p:xfrm>
          <a:off x="5141259" y="2300959"/>
          <a:ext cx="4760256" cy="23774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4760256">
                  <a:extLst>
                    <a:ext uri="{9D8B030D-6E8A-4147-A177-3AD203B41FA5}">
                      <a16:colId xmlns:a16="http://schemas.microsoft.com/office/drawing/2014/main" val="1084346921"/>
                    </a:ext>
                  </a:extLst>
                </a:gridCol>
              </a:tblGrid>
              <a:tr h="370844">
                <a:tc>
                  <a:txBody>
                    <a:bodyPr/>
                    <a:lstStyle/>
                    <a:p>
                      <a:pPr lvl="0" algn="ctr"/>
                      <a:r>
                        <a:rPr lang="fr-FR" sz="2000"/>
                        <a:t>Texte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908546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fr-FR" sz="2000"/>
                        <a:t>color: Color;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179009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fr-FR" sz="2000"/>
                        <a:t>text-align: left;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575419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fr-FR" sz="2000"/>
                        <a:t>text-decoration: underline;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046274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fr-FR" sz="2000"/>
                        <a:t>text-transform:</a:t>
                      </a:r>
                      <a:r>
                        <a:rPr lang="fr-FR" sz="2000" baseline="0"/>
                        <a:t> capitalize;</a:t>
                      </a:r>
                      <a:endParaRPr lang="fr-FR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852143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fr-FR" sz="2000"/>
                        <a:t>text-indent: 15px;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82986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4E81CFC9-48BA-4801-AEBB-B791867C1F43}"/>
              </a:ext>
            </a:extLst>
          </p:cNvPr>
          <p:cNvGraphicFramePr>
            <a:graphicFrameLocks noGrp="1"/>
          </p:cNvGraphicFramePr>
          <p:nvPr/>
        </p:nvGraphicFramePr>
        <p:xfrm>
          <a:off x="5145740" y="4820040"/>
          <a:ext cx="4760256" cy="19812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4760256">
                  <a:extLst>
                    <a:ext uri="{9D8B030D-6E8A-4147-A177-3AD203B41FA5}">
                      <a16:colId xmlns:a16="http://schemas.microsoft.com/office/drawing/2014/main" val="4126904226"/>
                    </a:ext>
                  </a:extLst>
                </a:gridCol>
              </a:tblGrid>
              <a:tr h="370844">
                <a:tc>
                  <a:txBody>
                    <a:bodyPr/>
                    <a:lstStyle/>
                    <a:p>
                      <a:pPr lvl="0" algn="ctr"/>
                      <a:r>
                        <a:rPr lang="fr-FR" sz="2000"/>
                        <a:t>Police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464972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fr-FR" sz="2000"/>
                        <a:t>font-style: italic;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025540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fr-FR" sz="2000"/>
                        <a:t>font-family: ‘’Times New Roman’’;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82671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fr-FR" sz="2000"/>
                        <a:t>font-size:</a:t>
                      </a:r>
                      <a:r>
                        <a:rPr lang="fr-FR" sz="2000" baseline="0"/>
                        <a:t> 30px;</a:t>
                      </a:r>
                      <a:endParaRPr lang="fr-FR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674190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fr-FR" sz="2000"/>
                        <a:t>font-weight: bold;</a:t>
                      </a:r>
                      <a:r>
                        <a:rPr lang="fr-FR" sz="2000" baseline="0"/>
                        <a:t> </a:t>
                      </a:r>
                      <a:endParaRPr lang="fr-FR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513508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619A7CC1-0E09-42E3-BDB6-93B5EDC7C1F2}"/>
              </a:ext>
            </a:extLst>
          </p:cNvPr>
          <p:cNvGraphicFramePr>
            <a:graphicFrameLocks noGrp="1"/>
          </p:cNvGraphicFramePr>
          <p:nvPr/>
        </p:nvGraphicFramePr>
        <p:xfrm>
          <a:off x="107579" y="4776779"/>
          <a:ext cx="4760256" cy="19812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4760256">
                  <a:extLst>
                    <a:ext uri="{9D8B030D-6E8A-4147-A177-3AD203B41FA5}">
                      <a16:colId xmlns:a16="http://schemas.microsoft.com/office/drawing/2014/main" val="874290313"/>
                    </a:ext>
                  </a:extLst>
                </a:gridCol>
              </a:tblGrid>
              <a:tr h="370844">
                <a:tc>
                  <a:txBody>
                    <a:bodyPr/>
                    <a:lstStyle/>
                    <a:p>
                      <a:pPr lvl="0" algn="ctr"/>
                      <a:r>
                        <a:rPr lang="fr-FR" sz="2000"/>
                        <a:t>Bordures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274806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fr-FR" sz="2000"/>
                        <a:t>border-width: 2px;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672778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fr-FR" sz="2000"/>
                        <a:t>border-style: dotted;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662826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fr-FR" sz="2000"/>
                        <a:t>border-color: Color;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643162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fr-FR" sz="2000"/>
                        <a:t>border-collapse: collapse;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12305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19980824-D1CF-4D04-AAFE-C4BCDBB1BC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359640" y="7128000"/>
            <a:ext cx="353880" cy="3826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defPPr>
              <a:defRPr lang="fr-FR"/>
            </a:defPPr>
            <a:lvl1pPr marL="0" marR="0" lvl="0" indent="0" algn="r" defTabSz="914400" rtl="0" eaLnBrk="1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kern="1200" baseline="0"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C4F09FF-EBE5-4283-BFFD-C577F13A90CB}" type="slidenum">
              <a:rPr lang="fr-FR" smtClean="0"/>
              <a:pPr lvl="0"/>
              <a:t>74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9165CE2-B655-4CF7-9A6D-0457010CE29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99000"/>
            <a:ext cx="8640000" cy="1520999"/>
          </a:xfrm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Styliser du texte avec CSS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4AEE289-4CFD-496A-B4BB-962005D43D02}"/>
              </a:ext>
            </a:extLst>
          </p:cNvPr>
          <p:cNvSpPr txBox="1"/>
          <p:nvPr/>
        </p:nvSpPr>
        <p:spPr>
          <a:xfrm>
            <a:off x="180000" y="1800000"/>
            <a:ext cx="9720000" cy="167111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compatLnSpc="1">
            <a:sp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Grâce à CSS3, les navigateurs sont capable de télécharger des polices de caractères sur l’ordinateur client.</a:t>
            </a:r>
          </a:p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On pourra alors se servir de ces polices sur notre site, via nos CSS</a:t>
            </a:r>
          </a:p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Pour cela, on peut utiliser la règle CSS @font-face ou les </a:t>
            </a:r>
            <a:r>
              <a:rPr lang="en-US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google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fonts 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AB184B4-B861-4807-A4A1-F02F897D6120}"/>
              </a:ext>
            </a:extLst>
          </p:cNvPr>
          <p:cNvSpPr txBox="1"/>
          <p:nvPr/>
        </p:nvSpPr>
        <p:spPr>
          <a:xfrm>
            <a:off x="1440000" y="3960000"/>
            <a:ext cx="7200000" cy="260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Exemple d’utilisation :</a:t>
            </a:r>
          </a:p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h1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{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   </a:t>
            </a:r>
            <a:r>
              <a:rPr lang="en-US" sz="22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font-family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: 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'Metrophobic'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, 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Arial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, 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serif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   </a:t>
            </a:r>
            <a:r>
              <a:rPr lang="en-US" sz="22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font-weight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: 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A853"/>
                </a:solidFill>
                <a:latin typeface="Arial" pitchFamily="18"/>
                <a:ea typeface="MS Gothic" pitchFamily="2"/>
                <a:cs typeface="MS Gothic" pitchFamily="2"/>
              </a:rPr>
              <a:t>400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   </a:t>
            </a:r>
            <a:r>
              <a:rPr lang="en-US" sz="22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font-size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: 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A853"/>
                </a:solidFill>
                <a:latin typeface="Arial" pitchFamily="18"/>
                <a:ea typeface="MS Gothic" pitchFamily="2"/>
                <a:cs typeface="MS Gothic" pitchFamily="2"/>
              </a:rPr>
              <a:t>28px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}</a:t>
            </a:r>
          </a:p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9E1C339E-B1C2-4E18-AC75-C1AC591CD1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359640" y="7128000"/>
            <a:ext cx="353880" cy="3826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defPPr>
              <a:defRPr lang="fr-FR"/>
            </a:defPPr>
            <a:lvl1pPr marL="0" marR="0" lvl="0" indent="0" algn="r" defTabSz="914400" rtl="0" eaLnBrk="1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kern="1200" baseline="0"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C4F09FF-EBE5-4283-BFFD-C577F13A90CB}" type="slidenum">
              <a:rPr lang="fr-FR" smtClean="0"/>
              <a:pPr lvl="0"/>
              <a:t>75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DA6DE8C-1797-43BC-80A2-F0D3999C2F8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99000"/>
            <a:ext cx="8640000" cy="1520999"/>
          </a:xfrm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Styliser une liste avec CSS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C2B397F-56E1-4442-A7FC-FC4A8861AA2B}"/>
              </a:ext>
            </a:extLst>
          </p:cNvPr>
          <p:cNvSpPr txBox="1"/>
          <p:nvPr/>
        </p:nvSpPr>
        <p:spPr>
          <a:xfrm>
            <a:off x="180000" y="1831680"/>
            <a:ext cx="9720000" cy="4162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Type de puce :</a:t>
            </a:r>
            <a:b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</a:b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</a:t>
            </a:r>
            <a:r>
              <a:rPr lang="en-US" sz="22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list-style-type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: </a:t>
            </a:r>
            <a:r>
              <a:rPr lang="en-US" sz="22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disc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en-US" sz="22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circle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square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en-US" sz="22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decimal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en-US" sz="22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lower-roman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				 </a:t>
            </a:r>
            <a:r>
              <a:rPr lang="en-US" sz="22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upper-roman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en-US" sz="22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lower-alpha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en-US" sz="22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upper-alpha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none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Position de la puce :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	</a:t>
            </a:r>
            <a:r>
              <a:rPr lang="en-US" sz="22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list-style-position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: </a:t>
            </a:r>
            <a:r>
              <a:rPr lang="en-US" sz="22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inside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en-US" sz="22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outside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Mettre une image à la place de la puce :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	</a:t>
            </a:r>
            <a:r>
              <a:rPr lang="en-US" sz="22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list-style-image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: 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A853"/>
                </a:solidFill>
                <a:latin typeface="Arial" pitchFamily="18"/>
                <a:ea typeface="MS Gothic" pitchFamily="2"/>
                <a:cs typeface="MS Gothic" pitchFamily="2"/>
              </a:rPr>
              <a:t>url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(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'image.gif'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) 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11EEDA-1F81-47CF-825E-9DD9DCE7B40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/>
              <a:t>Utiliser CSS3</a:t>
            </a: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EC7E6EFB-44F5-4001-A208-99C705E9879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379384" cy="5138735"/>
          </a:xfrm>
        </p:spPr>
        <p:txBody>
          <a:bodyPr/>
          <a:lstStyle/>
          <a:p>
            <a:pPr lvl="0" algn="ctr">
              <a:buNone/>
            </a:pPr>
            <a:r>
              <a:rPr lang="fr-FR">
                <a:solidFill>
                  <a:srgbClr val="FF0000"/>
                </a:solidFill>
              </a:rPr>
              <a:t>Ordre de priorité : cascade et héritage</a:t>
            </a:r>
          </a:p>
          <a:p>
            <a:pPr marL="457200" lvl="0" indent="-457200">
              <a:buClr>
                <a:srgbClr val="FF0000"/>
              </a:buClr>
            </a:pPr>
            <a:endParaRPr lang="fr-FR" sz="1200"/>
          </a:p>
          <a:p>
            <a:pPr marL="457200" lvl="0" indent="-457200">
              <a:buClr>
                <a:srgbClr val="FF0000"/>
              </a:buClr>
              <a:buFont typeface="Arial" pitchFamily="34"/>
              <a:buChar char="•"/>
            </a:pPr>
            <a:r>
              <a:rPr lang="fr-FR"/>
              <a:t>Les dernières propriétés sont appliquées.</a:t>
            </a:r>
          </a:p>
          <a:p>
            <a:pPr lvl="0">
              <a:buNone/>
            </a:pPr>
            <a:r>
              <a:rPr lang="fr-FR" sz="2800"/>
              <a:t>	</a:t>
            </a:r>
            <a:r>
              <a:rPr lang="fr-FR" sz="2800" i="1"/>
              <a:t>Cas de redéfinition dans le fichier: on écrase.</a:t>
            </a:r>
          </a:p>
          <a:p>
            <a:pPr lvl="0">
              <a:buNone/>
            </a:pPr>
            <a:endParaRPr lang="fr-FR" sz="1400" i="1"/>
          </a:p>
          <a:p>
            <a:pPr marL="457200" lvl="0" indent="-457200" algn="l">
              <a:buClr>
                <a:srgbClr val="FF0000"/>
              </a:buClr>
              <a:buFont typeface="Arial" pitchFamily="34"/>
              <a:buChar char="•"/>
            </a:pPr>
            <a:r>
              <a:rPr lang="fr-FR"/>
              <a:t>Héritage :</a:t>
            </a:r>
          </a:p>
          <a:p>
            <a:pPr marL="1169983" lvl="1" indent="-457200" algn="l">
              <a:buClr>
                <a:srgbClr val="FF0000"/>
              </a:buClr>
              <a:buFont typeface="Arial" pitchFamily="34"/>
            </a:pPr>
            <a:r>
              <a:rPr lang="fr-FR" sz="2800"/>
              <a:t>éléments (balises)</a:t>
            </a:r>
          </a:p>
          <a:p>
            <a:pPr marL="1169983" lvl="1" indent="-457200" algn="l">
              <a:buClr>
                <a:srgbClr val="FF0000"/>
              </a:buClr>
              <a:buFont typeface="Arial" pitchFamily="34"/>
            </a:pPr>
            <a:r>
              <a:rPr lang="fr-FR" sz="2800"/>
              <a:t>identifiants</a:t>
            </a:r>
          </a:p>
          <a:p>
            <a:pPr marL="1169983" lvl="1" indent="-457200" algn="l">
              <a:buClr>
                <a:srgbClr val="FF0000"/>
              </a:buClr>
              <a:buFont typeface="Arial" pitchFamily="34"/>
            </a:pPr>
            <a:r>
              <a:rPr lang="fr-FR" sz="2800"/>
              <a:t>classes</a:t>
            </a:r>
          </a:p>
        </p:txBody>
      </p:sp>
      <p:cxnSp>
        <p:nvCxnSpPr>
          <p:cNvPr id="4" name="Connecteur droit avec flèche 4">
            <a:extLst>
              <a:ext uri="{FF2B5EF4-FFF2-40B4-BE49-F238E27FC236}">
                <a16:creationId xmlns:a16="http://schemas.microsoft.com/office/drawing/2014/main" id="{42E4C3CF-43F6-4F2A-9AB7-05BEEA9007F6}"/>
              </a:ext>
            </a:extLst>
          </p:cNvPr>
          <p:cNvCxnSpPr/>
          <p:nvPr/>
        </p:nvCxnSpPr>
        <p:spPr>
          <a:xfrm>
            <a:off x="1143000" y="5232397"/>
            <a:ext cx="13450" cy="1358150"/>
          </a:xfrm>
          <a:prstGeom prst="straightConnector1">
            <a:avLst/>
          </a:prstGeom>
          <a:noFill/>
          <a:ln w="28575" cap="flat">
            <a:solidFill>
              <a:srgbClr val="FF0000"/>
            </a:solidFill>
            <a:prstDash val="solid"/>
            <a:miter/>
            <a:tailEnd type="arrow"/>
          </a:ln>
        </p:spPr>
      </p:cxn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46C25608-3F42-4484-B276-2AF452E181D5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173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120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</a:rPr>
              <a:t>Utiliser CSS3</a:t>
            </a: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4BE1BF3F-0DC0-4D67-A227-3BA15B9092C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379384" cy="5138735"/>
          </a:xfrm>
        </p:spPr>
        <p:txBody>
          <a:bodyPr/>
          <a:lstStyle/>
          <a:p>
            <a:pPr lvl="0" algn="ctr">
              <a:buNone/>
            </a:pPr>
            <a:r>
              <a:rPr lang="fr-FR">
                <a:solidFill>
                  <a:srgbClr val="FF0000"/>
                </a:solidFill>
              </a:rPr>
              <a:t>Dimensionnements et marges</a:t>
            </a:r>
          </a:p>
          <a:p>
            <a:pPr marL="457200" lvl="0" indent="-457200">
              <a:buClr>
                <a:srgbClr val="FF0000"/>
              </a:buClr>
            </a:pPr>
            <a:endParaRPr lang="fr-FR" sz="120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F51A9526-2E3B-4C5B-BD9D-4BE180266724}"/>
              </a:ext>
            </a:extLst>
          </p:cNvPr>
          <p:cNvGraphicFramePr>
            <a:graphicFrameLocks noGrp="1"/>
          </p:cNvGraphicFramePr>
          <p:nvPr/>
        </p:nvGraphicFramePr>
        <p:xfrm>
          <a:off x="5136779" y="4776779"/>
          <a:ext cx="4760256" cy="19812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4760256">
                  <a:extLst>
                    <a:ext uri="{9D8B030D-6E8A-4147-A177-3AD203B41FA5}">
                      <a16:colId xmlns:a16="http://schemas.microsoft.com/office/drawing/2014/main" val="64828957"/>
                    </a:ext>
                  </a:extLst>
                </a:gridCol>
              </a:tblGrid>
              <a:tr h="370844">
                <a:tc>
                  <a:txBody>
                    <a:bodyPr/>
                    <a:lstStyle/>
                    <a:p>
                      <a:pPr lvl="0" algn="ctr"/>
                      <a:r>
                        <a:rPr lang="fr-FR" sz="2000"/>
                        <a:t>Marges extérieures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905470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fr-FR" sz="2000"/>
                        <a:t>margin-top: 10px;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263498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fr-FR" sz="2000"/>
                        <a:t>margin-bottom: 10px;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26295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fr-FR" sz="2000"/>
                        <a:t>margin-left: 10px;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116463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fr-FR" sz="2000"/>
                        <a:t>margin-right: 10px;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508519"/>
                  </a:ext>
                </a:extLst>
              </a:tr>
            </a:tbl>
          </a:graphicData>
        </a:graphic>
      </p:graphicFrame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63999972-AFF6-4C85-94DD-8A7C273ED1FC}"/>
              </a:ext>
            </a:extLst>
          </p:cNvPr>
          <p:cNvGraphicFramePr>
            <a:graphicFrameLocks noGrp="1"/>
          </p:cNvGraphicFramePr>
          <p:nvPr/>
        </p:nvGraphicFramePr>
        <p:xfrm>
          <a:off x="2631140" y="2369685"/>
          <a:ext cx="4760256" cy="19812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4760256">
                  <a:extLst>
                    <a:ext uri="{9D8B030D-6E8A-4147-A177-3AD203B41FA5}">
                      <a16:colId xmlns:a16="http://schemas.microsoft.com/office/drawing/2014/main" val="2950396360"/>
                    </a:ext>
                  </a:extLst>
                </a:gridCol>
              </a:tblGrid>
              <a:tr h="370844">
                <a:tc>
                  <a:txBody>
                    <a:bodyPr/>
                    <a:lstStyle/>
                    <a:p>
                      <a:pPr lvl="0" algn="ctr"/>
                      <a:r>
                        <a:rPr lang="fr-FR" sz="2000"/>
                        <a:t>Dimensions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871749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fr-FR" sz="2000"/>
                        <a:t>width: 150px;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306160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fr-FR" sz="2000"/>
                        <a:t>height: 200px;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505493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fr-FR" sz="2000"/>
                        <a:t>max-width:</a:t>
                      </a:r>
                      <a:r>
                        <a:rPr lang="fr-FR" sz="2000" baseline="0"/>
                        <a:t> 150px;</a:t>
                      </a:r>
                      <a:endParaRPr lang="fr-FR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295202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fr-FR" sz="2000"/>
                        <a:t>min-height: 100px;</a:t>
                      </a:r>
                      <a:r>
                        <a:rPr lang="fr-FR" sz="2000" baseline="0"/>
                        <a:t> </a:t>
                      </a:r>
                      <a:endParaRPr lang="fr-FR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070866"/>
                  </a:ext>
                </a:extLst>
              </a:tr>
            </a:tbl>
          </a:graphicData>
        </a:graphic>
      </p:graphicFrame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473D6390-1C21-4BFD-896B-F47D3344065E}"/>
              </a:ext>
            </a:extLst>
          </p:cNvPr>
          <p:cNvGraphicFramePr>
            <a:graphicFrameLocks noGrp="1"/>
          </p:cNvGraphicFramePr>
          <p:nvPr/>
        </p:nvGraphicFramePr>
        <p:xfrm>
          <a:off x="107579" y="4776779"/>
          <a:ext cx="4760256" cy="19812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4760256">
                  <a:extLst>
                    <a:ext uri="{9D8B030D-6E8A-4147-A177-3AD203B41FA5}">
                      <a16:colId xmlns:a16="http://schemas.microsoft.com/office/drawing/2014/main" val="3558990139"/>
                    </a:ext>
                  </a:extLst>
                </a:gridCol>
              </a:tblGrid>
              <a:tr h="370844">
                <a:tc>
                  <a:txBody>
                    <a:bodyPr/>
                    <a:lstStyle/>
                    <a:p>
                      <a:pPr lvl="0" algn="ctr"/>
                      <a:r>
                        <a:rPr lang="fr-FR" sz="2000"/>
                        <a:t>Marges intérieures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787360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fr-FR" sz="2000"/>
                        <a:t>padding-top: 10px;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876359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fr-FR" sz="2000"/>
                        <a:t>padding-bottom: 10px;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82344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fr-FR" sz="2000"/>
                        <a:t>padding-left: 10px;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777054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fr-FR" sz="2000"/>
                        <a:t>padding-right: 10px;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11206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941B0B37-5FA9-48FD-A0CB-52C18BD13D2F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173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120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</a:rPr>
              <a:t>Utiliser CSS3</a:t>
            </a: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F28011A7-C005-48EF-983A-0C53091F510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379384" cy="5138735"/>
          </a:xfrm>
        </p:spPr>
        <p:txBody>
          <a:bodyPr/>
          <a:lstStyle/>
          <a:p>
            <a:pPr lvl="0" algn="ctr">
              <a:buNone/>
            </a:pPr>
            <a:r>
              <a:rPr lang="fr-FR">
                <a:solidFill>
                  <a:srgbClr val="FF0000"/>
                </a:solidFill>
              </a:rPr>
              <a:t>Problématiques de positionnement</a:t>
            </a:r>
          </a:p>
          <a:p>
            <a:pPr marL="457200" lvl="0" indent="-457200">
              <a:buClr>
                <a:srgbClr val="FF0000"/>
              </a:buClr>
            </a:pPr>
            <a:endParaRPr lang="fr-FR" sz="1000"/>
          </a:p>
          <a:p>
            <a:pPr marL="457200" lvl="0" indent="-457200">
              <a:buClr>
                <a:srgbClr val="FF0000"/>
              </a:buClr>
              <a:buFont typeface="Arial" pitchFamily="34"/>
              <a:buChar char="•"/>
            </a:pPr>
            <a:r>
              <a:rPr lang="fr-FR" sz="2800"/>
              <a:t>4 Types de positionnement :</a:t>
            </a:r>
          </a:p>
          <a:p>
            <a:pPr marL="1074740" lvl="1" indent="-457200">
              <a:buClr>
                <a:srgbClr val="FF0000"/>
              </a:buClr>
              <a:buFont typeface="Arial" pitchFamily="34"/>
            </a:pPr>
            <a:r>
              <a:rPr lang="fr-FR" sz="2800"/>
              <a:t>Positionnement </a:t>
            </a:r>
            <a:r>
              <a:rPr lang="fr-FR" sz="2800" b="1"/>
              <a:t>relatif</a:t>
            </a:r>
            <a:r>
              <a:rPr lang="fr-FR" sz="2800"/>
              <a:t> (ou </a:t>
            </a:r>
            <a:r>
              <a:rPr lang="fr-FR" sz="2800" i="1"/>
              <a:t>en flux</a:t>
            </a:r>
            <a:r>
              <a:rPr lang="fr-FR" sz="2800"/>
              <a:t>)</a:t>
            </a:r>
          </a:p>
          <a:p>
            <a:pPr marL="1074740" lvl="1" indent="-457200">
              <a:buClr>
                <a:srgbClr val="FF0000"/>
              </a:buClr>
              <a:buFont typeface="Arial" pitchFamily="34"/>
            </a:pPr>
            <a:r>
              <a:rPr lang="fr-FR" sz="2800"/>
              <a:t>Positionnement </a:t>
            </a:r>
            <a:r>
              <a:rPr lang="fr-FR" sz="2800" b="1"/>
              <a:t>absolu</a:t>
            </a:r>
          </a:p>
          <a:p>
            <a:pPr marL="1074740" lvl="1" indent="-457200">
              <a:buClr>
                <a:srgbClr val="FF0000"/>
              </a:buClr>
              <a:buFont typeface="Arial" pitchFamily="34"/>
            </a:pPr>
            <a:r>
              <a:rPr lang="fr-FR" sz="2800"/>
              <a:t>Positionnement </a:t>
            </a:r>
            <a:r>
              <a:rPr lang="fr-FR" sz="2800" b="1"/>
              <a:t>fixe</a:t>
            </a:r>
          </a:p>
          <a:p>
            <a:pPr marL="1074740" lvl="1" indent="-457200">
              <a:buClr>
                <a:srgbClr val="FF0000"/>
              </a:buClr>
              <a:buFont typeface="Arial" pitchFamily="34"/>
            </a:pPr>
            <a:r>
              <a:rPr lang="fr-FR" sz="2800"/>
              <a:t>Positionnement </a:t>
            </a:r>
            <a:r>
              <a:rPr lang="fr-FR" sz="2800" b="1"/>
              <a:t>flottant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D1DE247B-EA37-49E7-B543-787DE11D77D4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173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</a:rPr>
              <a:t>Utiliser CSS3</a:t>
            </a: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31C9A8D6-52CD-45B4-9C39-1589EB4DA38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379384" cy="5138735"/>
          </a:xfrm>
        </p:spPr>
        <p:txBody>
          <a:bodyPr/>
          <a:lstStyle/>
          <a:p>
            <a:pPr lvl="0" algn="ctr">
              <a:buNone/>
            </a:pPr>
            <a:r>
              <a:rPr lang="fr-FR">
                <a:solidFill>
                  <a:srgbClr val="FF0000"/>
                </a:solidFill>
              </a:rPr>
              <a:t>Le positionnement relatif</a:t>
            </a:r>
          </a:p>
          <a:p>
            <a:pPr marL="457200" lvl="0" indent="-457200">
              <a:buClr>
                <a:srgbClr val="FF0000"/>
              </a:buClr>
            </a:pPr>
            <a:endParaRPr lang="fr-FR" sz="1000"/>
          </a:p>
          <a:p>
            <a:pPr marL="457200" lvl="0" indent="-457200">
              <a:buClr>
                <a:srgbClr val="FF0000"/>
              </a:buClr>
              <a:buFont typeface="Arial" pitchFamily="34"/>
              <a:buChar char="•"/>
            </a:pPr>
            <a:r>
              <a:rPr lang="fr-FR" sz="2800"/>
              <a:t>Les balises sont positionnées sur la page selon :</a:t>
            </a:r>
          </a:p>
          <a:p>
            <a:pPr marL="1076321" lvl="1" indent="-457200">
              <a:buClr>
                <a:srgbClr val="FF0000"/>
              </a:buClr>
              <a:buFont typeface="Arial" pitchFamily="34"/>
            </a:pPr>
            <a:r>
              <a:rPr lang="fr-FR" sz="2800"/>
              <a:t>Leur type </a:t>
            </a:r>
            <a:r>
              <a:rPr lang="fr-FR" sz="2800" b="1"/>
              <a:t>inline</a:t>
            </a:r>
            <a:r>
              <a:rPr lang="fr-FR" sz="2800"/>
              <a:t> ou </a:t>
            </a:r>
            <a:r>
              <a:rPr lang="fr-FR" sz="2800" b="1"/>
              <a:t>block</a:t>
            </a:r>
          </a:p>
          <a:p>
            <a:pPr marL="1076321" lvl="1" indent="-457200">
              <a:buClr>
                <a:srgbClr val="FF0000"/>
              </a:buClr>
              <a:buFont typeface="Arial" pitchFamily="34"/>
            </a:pPr>
            <a:r>
              <a:rPr lang="fr-FR" sz="2800"/>
              <a:t>Leur </a:t>
            </a:r>
            <a:r>
              <a:rPr lang="fr-FR" sz="2800" b="1"/>
              <a:t>ordre</a:t>
            </a:r>
            <a:r>
              <a:rPr lang="fr-FR" sz="2800"/>
              <a:t> dans le code (</a:t>
            </a:r>
            <a:r>
              <a:rPr lang="fr-FR" sz="2800" i="1"/>
              <a:t>suit le flux</a:t>
            </a:r>
            <a:r>
              <a:rPr lang="fr-FR" sz="2800"/>
              <a:t>)</a:t>
            </a:r>
          </a:p>
          <a:p>
            <a:pPr marL="457200" lvl="0" indent="-457200">
              <a:buClr>
                <a:srgbClr val="FF0000"/>
              </a:buClr>
              <a:buFont typeface="Arial" pitchFamily="34"/>
              <a:buChar char="•"/>
            </a:pPr>
            <a:endParaRPr lang="fr-FR" sz="2800" b="1"/>
          </a:p>
          <a:p>
            <a:pPr marL="457200" lvl="0" indent="-457200">
              <a:buClr>
                <a:srgbClr val="FF0000"/>
              </a:buClr>
              <a:buFont typeface="Arial" pitchFamily="34"/>
              <a:buChar char="•"/>
            </a:pPr>
            <a:r>
              <a:rPr lang="fr-FR" sz="2800"/>
              <a:t>En fonction de leurs propriétés CSS</a:t>
            </a:r>
          </a:p>
          <a:p>
            <a:pPr lvl="0">
              <a:buNone/>
            </a:pPr>
            <a:r>
              <a:rPr lang="fr-FR" sz="2800"/>
              <a:t>	</a:t>
            </a:r>
            <a:r>
              <a:rPr lang="fr-FR" sz="2800" b="1"/>
              <a:t>position: relative;</a:t>
            </a:r>
          </a:p>
          <a:p>
            <a:pPr lvl="0">
              <a:buNone/>
            </a:pPr>
            <a:r>
              <a:rPr lang="fr-FR" sz="2800" b="1"/>
              <a:t>	(top / left / bottom / right)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8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8B50DB7E-CB3D-4B1B-A7CC-3FF7099EE58B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120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  <a:ea typeface="MS Gothic" pitchFamily="2"/>
                <a:cs typeface="Tahoma" pitchFamily="2"/>
              </a:rPr>
              <a:t>Découverte du HTML5</a:t>
            </a: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F575FA6F-996A-4B95-B2F1-F07794BB6CA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379384" cy="5138735"/>
          </a:xfrm>
        </p:spPr>
        <p:txBody>
          <a:bodyPr/>
          <a:lstStyle/>
          <a:p>
            <a:pPr lvl="0" algn="ctr">
              <a:buNone/>
            </a:pPr>
            <a:r>
              <a:rPr lang="fr-FR">
                <a:solidFill>
                  <a:srgbClr val="FF0000"/>
                </a:solidFill>
              </a:rPr>
              <a:t>Présentation du HTML5</a:t>
            </a:r>
          </a:p>
          <a:p>
            <a:pPr lvl="0">
              <a:buNone/>
            </a:pPr>
            <a:endParaRPr lang="fr-FR" sz="900"/>
          </a:p>
          <a:p>
            <a:pPr marL="457200" lvl="0" indent="-457200">
              <a:buClr>
                <a:srgbClr val="FF0000"/>
              </a:buClr>
              <a:buSzPct val="50000"/>
              <a:buFont typeface="Arial" pitchFamily="34"/>
              <a:buChar char="•"/>
            </a:pPr>
            <a:r>
              <a:rPr lang="fr-FR"/>
              <a:t>1998 : Normalisations HTML4</a:t>
            </a:r>
          </a:p>
          <a:p>
            <a:pPr marL="457200" lvl="0" indent="-457200">
              <a:buClr>
                <a:srgbClr val="FF0000"/>
              </a:buClr>
              <a:buSzPct val="50000"/>
              <a:buFont typeface="Arial" pitchFamily="34"/>
              <a:buChar char="•"/>
            </a:pPr>
            <a:r>
              <a:rPr lang="fr-FR"/>
              <a:t>2007 : WHATWG </a:t>
            </a:r>
          </a:p>
          <a:p>
            <a:pPr marL="457200" lvl="0" indent="-457200">
              <a:buClr>
                <a:srgbClr val="FF0000"/>
              </a:buClr>
              <a:buSzPct val="50000"/>
              <a:buFont typeface="Arial" pitchFamily="34"/>
              <a:buChar char="•"/>
            </a:pPr>
            <a:endParaRPr lang="fr-FR"/>
          </a:p>
          <a:p>
            <a:pPr marL="457200" lvl="0" indent="-457200">
              <a:buClr>
                <a:srgbClr val="FF0000"/>
              </a:buClr>
              <a:buSzPct val="50000"/>
              <a:buFont typeface="Arial" pitchFamily="34"/>
              <a:buChar char="•"/>
            </a:pPr>
            <a:endParaRPr lang="fr-FR"/>
          </a:p>
          <a:p>
            <a:pPr marL="457200" lvl="0" indent="-457200">
              <a:buClr>
                <a:srgbClr val="FF0000"/>
              </a:buClr>
              <a:buSzPct val="50000"/>
              <a:buFont typeface="Arial" pitchFamily="34"/>
              <a:buChar char="•"/>
            </a:pPr>
            <a:r>
              <a:rPr lang="fr-FR"/>
              <a:t>2012 : Standards W3C du HTML5</a:t>
            </a:r>
          </a:p>
          <a:p>
            <a:pPr marL="457200" lvl="0" indent="-457200">
              <a:buClr>
                <a:srgbClr val="FF0000"/>
              </a:buClr>
              <a:buSzPct val="50000"/>
              <a:buFont typeface="Arial" pitchFamily="34"/>
              <a:buChar char="•"/>
            </a:pPr>
            <a:r>
              <a:rPr lang="fr-FR"/>
              <a:t>Fin 2014 : Finalisations</a:t>
            </a:r>
          </a:p>
        </p:txBody>
      </p:sp>
      <p:pic>
        <p:nvPicPr>
          <p:cNvPr id="4" name="Picture 2" descr="http://rapordo.com/arquivos/k0zm7q67qde1w9leck1a01.jpg">
            <a:extLst>
              <a:ext uri="{FF2B5EF4-FFF2-40B4-BE49-F238E27FC236}">
                <a16:creationId xmlns:a16="http://schemas.microsoft.com/office/drawing/2014/main" id="{C1A640EC-FE8F-48C9-A3D8-C1EC299D30F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602989" y="2423882"/>
            <a:ext cx="2136760" cy="106838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02F5CDA-5BB0-4103-8879-1523DC4A005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38" t="9023" r="88037" b="79125"/>
          <a:stretch>
            <a:fillRect/>
          </a:stretch>
        </p:blipFill>
        <p:spPr>
          <a:xfrm>
            <a:off x="7577120" y="5538776"/>
            <a:ext cx="2162629" cy="121919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Picture 6" descr="https://help.blackboard.com/@api/deki/files/16682/chrome.png">
            <a:extLst>
              <a:ext uri="{FF2B5EF4-FFF2-40B4-BE49-F238E27FC236}">
                <a16:creationId xmlns:a16="http://schemas.microsoft.com/office/drawing/2014/main" id="{022913CC-8EAE-4E2D-9AA7-E8B0B63FA18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001487" y="4022948"/>
            <a:ext cx="911903" cy="91190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Picture 8" descr="https://mozorg.cdn.mozilla.net/media/img/firefox/desktop/index/animations/firefox-logo.bee1d85af18f.png">
            <a:extLst>
              <a:ext uri="{FF2B5EF4-FFF2-40B4-BE49-F238E27FC236}">
                <a16:creationId xmlns:a16="http://schemas.microsoft.com/office/drawing/2014/main" id="{8559BD7F-AFCD-4B75-A075-6C488E9EF08B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2554513" y="4022948"/>
            <a:ext cx="877622" cy="91190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" name="Picture 10" descr="http://www.lebongeek.fr/wp-content/uploads/2014/02/opera.jpg">
            <a:extLst>
              <a:ext uri="{FF2B5EF4-FFF2-40B4-BE49-F238E27FC236}">
                <a16:creationId xmlns:a16="http://schemas.microsoft.com/office/drawing/2014/main" id="{C0B9A97C-09AA-4EB9-A359-9FD3FA28FDD7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4073249" y="4022948"/>
            <a:ext cx="1042178" cy="91190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" name="Picture 12" descr="http://www.numerama.com/media/attach/apple_safari.jpg">
            <a:extLst>
              <a:ext uri="{FF2B5EF4-FFF2-40B4-BE49-F238E27FC236}">
                <a16:creationId xmlns:a16="http://schemas.microsoft.com/office/drawing/2014/main" id="{BDA8961E-3B84-4C02-A245-80AEE2C369FE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5756550" y="4023762"/>
            <a:ext cx="803903" cy="911089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F7D98341-3EC7-434B-BDD4-2A92C34A6143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173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</a:rPr>
              <a:t>Utiliser CSS3</a:t>
            </a: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13D8C67C-D63E-4FF7-B7CD-1B64D35CDF1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379384" cy="5138735"/>
          </a:xfrm>
        </p:spPr>
        <p:txBody>
          <a:bodyPr/>
          <a:lstStyle/>
          <a:p>
            <a:pPr lvl="0" algn="ctr">
              <a:buNone/>
            </a:pPr>
            <a:r>
              <a:rPr lang="fr-FR">
                <a:solidFill>
                  <a:srgbClr val="FF0000"/>
                </a:solidFill>
              </a:rPr>
              <a:t>Le positionnement absolu</a:t>
            </a:r>
          </a:p>
          <a:p>
            <a:pPr marL="457200" lvl="0" indent="-457200">
              <a:buClr>
                <a:srgbClr val="FF0000"/>
              </a:buClr>
            </a:pPr>
            <a:endParaRPr lang="fr-FR" sz="1000"/>
          </a:p>
          <a:p>
            <a:pPr marL="457200" lvl="0" indent="-457200">
              <a:buClr>
                <a:srgbClr val="FF0000"/>
              </a:buClr>
              <a:buFont typeface="Arial" pitchFamily="34"/>
              <a:buChar char="•"/>
            </a:pPr>
            <a:r>
              <a:rPr lang="fr-FR" sz="2800"/>
              <a:t>L’élément est sorti du flux normal et se placera selon :</a:t>
            </a:r>
          </a:p>
          <a:p>
            <a:pPr marL="1076321" lvl="1" indent="-457200">
              <a:buClr>
                <a:srgbClr val="FF0000"/>
              </a:buClr>
              <a:buFont typeface="Arial" pitchFamily="34"/>
            </a:pPr>
            <a:r>
              <a:rPr lang="fr-FR" sz="2800"/>
              <a:t>Son dernier élément parent</a:t>
            </a:r>
          </a:p>
          <a:p>
            <a:pPr lvl="0" algn="ctr">
              <a:buNone/>
            </a:pPr>
            <a:r>
              <a:rPr lang="fr-FR" sz="2800" i="1">
                <a:solidFill>
                  <a:srgbClr val="7F7F7F"/>
                </a:solidFill>
              </a:rPr>
              <a:t>S’il n’a pas d’élément  parent : par rapport à la page</a:t>
            </a:r>
          </a:p>
          <a:p>
            <a:pPr marL="457200" lvl="0" indent="-457200">
              <a:buClr>
                <a:srgbClr val="FF0000"/>
              </a:buClr>
              <a:buFont typeface="Arial" pitchFamily="34"/>
              <a:buChar char="•"/>
            </a:pPr>
            <a:endParaRPr lang="fr-FR" sz="1000" b="1"/>
          </a:p>
          <a:p>
            <a:pPr marL="457200" lvl="0" indent="-457200">
              <a:buClr>
                <a:srgbClr val="FF0000"/>
              </a:buClr>
              <a:buFont typeface="Arial" pitchFamily="34"/>
              <a:buChar char="•"/>
            </a:pPr>
            <a:r>
              <a:rPr lang="fr-FR" sz="2800"/>
              <a:t>Pour la position :</a:t>
            </a:r>
          </a:p>
          <a:p>
            <a:pPr lvl="0">
              <a:buNone/>
            </a:pPr>
            <a:r>
              <a:rPr lang="fr-FR" sz="2800"/>
              <a:t>	</a:t>
            </a:r>
            <a:r>
              <a:rPr lang="fr-FR" sz="2800" b="1"/>
              <a:t>position: absolute;</a:t>
            </a:r>
          </a:p>
          <a:p>
            <a:pPr lvl="0">
              <a:buNone/>
            </a:pPr>
            <a:r>
              <a:rPr lang="fr-FR" sz="2800" b="1"/>
              <a:t>	top: 50px;</a:t>
            </a:r>
          </a:p>
          <a:p>
            <a:pPr lvl="0">
              <a:buNone/>
            </a:pPr>
            <a:r>
              <a:rPr lang="fr-FR" sz="2800" b="1"/>
              <a:t>	left: 50px;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2D044E92-74DC-434A-A0D0-5995AB1B2ED6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173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</a:rPr>
              <a:t>Utiliser CSS3</a:t>
            </a: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D638C2AE-B78F-4DFE-BDC2-F429E68E883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379384" cy="5138735"/>
          </a:xfrm>
        </p:spPr>
        <p:txBody>
          <a:bodyPr/>
          <a:lstStyle/>
          <a:p>
            <a:pPr lvl="0" algn="ctr">
              <a:buNone/>
            </a:pPr>
            <a:r>
              <a:rPr lang="fr-FR">
                <a:solidFill>
                  <a:srgbClr val="FF0000"/>
                </a:solidFill>
              </a:rPr>
              <a:t>Le positionnement fixe</a:t>
            </a:r>
          </a:p>
          <a:p>
            <a:pPr marL="457200" lvl="0" indent="-457200">
              <a:buClr>
                <a:srgbClr val="FF0000"/>
              </a:buClr>
            </a:pPr>
            <a:endParaRPr lang="fr-FR" sz="1000"/>
          </a:p>
          <a:p>
            <a:pPr marL="457200" lvl="0" indent="-457200">
              <a:buClr>
                <a:srgbClr val="FF0000"/>
              </a:buClr>
              <a:buFont typeface="Arial" pitchFamily="34"/>
              <a:buChar char="•"/>
            </a:pPr>
            <a:r>
              <a:rPr lang="fr-FR" sz="2800"/>
              <a:t>Même principe que le positionnement absolu :</a:t>
            </a:r>
          </a:p>
          <a:p>
            <a:pPr marL="1076321" lvl="1" indent="-457200">
              <a:buClr>
                <a:srgbClr val="FF0000"/>
              </a:buClr>
            </a:pPr>
            <a:r>
              <a:rPr lang="fr-FR" sz="2800"/>
              <a:t>Élément fixe même si défilement de la page</a:t>
            </a:r>
          </a:p>
          <a:p>
            <a:pPr marL="457200" lvl="0" indent="-457200">
              <a:buClr>
                <a:srgbClr val="FF0000"/>
              </a:buClr>
              <a:buFont typeface="Arial" pitchFamily="34"/>
              <a:buChar char="•"/>
            </a:pPr>
            <a:endParaRPr lang="fr-FR" sz="1000" b="1"/>
          </a:p>
          <a:p>
            <a:pPr marL="457200" lvl="0" indent="-457200">
              <a:buClr>
                <a:srgbClr val="FF0000"/>
              </a:buClr>
              <a:buFont typeface="Arial" pitchFamily="34"/>
              <a:buChar char="•"/>
            </a:pPr>
            <a:r>
              <a:rPr lang="fr-FR" sz="2800"/>
              <a:t>Pour la position :</a:t>
            </a:r>
          </a:p>
          <a:p>
            <a:pPr lvl="0">
              <a:buNone/>
            </a:pPr>
            <a:r>
              <a:rPr lang="fr-FR" sz="2800"/>
              <a:t>	</a:t>
            </a:r>
            <a:r>
              <a:rPr lang="fr-FR" sz="2800" b="1"/>
              <a:t>position: fixed;</a:t>
            </a:r>
          </a:p>
          <a:p>
            <a:pPr lvl="0">
              <a:buNone/>
            </a:pPr>
            <a:r>
              <a:rPr lang="fr-FR" sz="2800" b="1"/>
              <a:t>	top: 50px;</a:t>
            </a:r>
          </a:p>
          <a:p>
            <a:pPr lvl="0">
              <a:buNone/>
            </a:pPr>
            <a:r>
              <a:rPr lang="fr-FR" sz="2800" b="1"/>
              <a:t>	left: 50px;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E0A7CC0A-CB6F-434A-A739-2D429D3C0159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173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</a:rPr>
              <a:t>Utiliser CSS3</a:t>
            </a: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D1587715-C0A6-4264-B376-4A60EBD92E0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379384" cy="5138735"/>
          </a:xfrm>
        </p:spPr>
        <p:txBody>
          <a:bodyPr/>
          <a:lstStyle/>
          <a:p>
            <a:pPr lvl="0" algn="ctr">
              <a:buNone/>
            </a:pPr>
            <a:r>
              <a:rPr lang="fr-FR">
                <a:solidFill>
                  <a:srgbClr val="FF0000"/>
                </a:solidFill>
              </a:rPr>
              <a:t>Le positionnement flottant</a:t>
            </a:r>
          </a:p>
          <a:p>
            <a:pPr marL="457200" lvl="0" indent="-457200">
              <a:buClr>
                <a:srgbClr val="FF0000"/>
              </a:buClr>
            </a:pPr>
            <a:endParaRPr lang="fr-FR" sz="1000"/>
          </a:p>
          <a:p>
            <a:pPr marL="457200" lvl="0" indent="-457200">
              <a:buClr>
                <a:srgbClr val="FF0000"/>
              </a:buClr>
              <a:buFont typeface="Arial" pitchFamily="34"/>
              <a:buChar char="•"/>
            </a:pPr>
            <a:r>
              <a:rPr lang="fr-FR" sz="2800"/>
              <a:t>Permet de faire flotter des éléments pour les positionner côte à côte :</a:t>
            </a:r>
          </a:p>
          <a:p>
            <a:pPr marL="1076321" lvl="1" indent="-457200">
              <a:buClr>
                <a:srgbClr val="FF0000"/>
              </a:buClr>
            </a:pPr>
            <a:r>
              <a:rPr lang="fr-FR" sz="2800"/>
              <a:t>Flottement à </a:t>
            </a:r>
            <a:r>
              <a:rPr lang="fr-FR" sz="2800" i="1"/>
              <a:t>gauche</a:t>
            </a:r>
            <a:r>
              <a:rPr lang="fr-FR" sz="2800"/>
              <a:t> </a:t>
            </a:r>
            <a:r>
              <a:rPr lang="fr-FR" sz="2800" b="1"/>
              <a:t>OU </a:t>
            </a:r>
            <a:r>
              <a:rPr lang="fr-FR" sz="2800"/>
              <a:t>à </a:t>
            </a:r>
            <a:r>
              <a:rPr lang="fr-FR" sz="2800" i="1"/>
              <a:t>droite</a:t>
            </a:r>
          </a:p>
          <a:p>
            <a:pPr marL="457200" lvl="0" indent="-457200">
              <a:buClr>
                <a:srgbClr val="FF0000"/>
              </a:buClr>
              <a:buFont typeface="Arial" pitchFamily="34"/>
              <a:buChar char="•"/>
            </a:pPr>
            <a:endParaRPr lang="fr-FR" sz="1000" b="1"/>
          </a:p>
          <a:p>
            <a:pPr marL="457200" lvl="0" indent="-457200">
              <a:buClr>
                <a:srgbClr val="FF0000"/>
              </a:buClr>
              <a:buFont typeface="Arial" pitchFamily="34"/>
              <a:buChar char="•"/>
            </a:pPr>
            <a:endParaRPr lang="fr-FR" sz="1000" b="1"/>
          </a:p>
          <a:p>
            <a:pPr marL="457200" lvl="0" indent="-457200">
              <a:buClr>
                <a:srgbClr val="FF0000"/>
              </a:buClr>
              <a:buFont typeface="Arial" pitchFamily="34"/>
              <a:buChar char="•"/>
            </a:pPr>
            <a:r>
              <a:rPr lang="fr-FR" sz="2800"/>
              <a:t>Pour la position :		    Pour arrêter le flottement :</a:t>
            </a:r>
          </a:p>
          <a:p>
            <a:pPr lvl="0">
              <a:buNone/>
            </a:pPr>
            <a:r>
              <a:rPr lang="fr-FR" sz="2800"/>
              <a:t>	</a:t>
            </a:r>
            <a:r>
              <a:rPr lang="fr-FR" sz="2800" b="1"/>
              <a:t>float: right;			clear: both;</a:t>
            </a:r>
          </a:p>
          <a:p>
            <a:pPr lvl="0">
              <a:buNone/>
            </a:pPr>
            <a:endParaRPr lang="fr-FR" sz="2800" b="1"/>
          </a:p>
          <a:p>
            <a:pPr lvl="0">
              <a:buNone/>
            </a:pPr>
            <a:endParaRPr lang="fr-FR" sz="2800" b="1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FF083A77-F8E7-41D4-BF17-852DD145F454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173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</a:rPr>
              <a:t>Utiliser CSS3</a:t>
            </a: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F8C0464B-88D4-48B7-A0D7-5DFB8777DEA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379384" cy="5138735"/>
          </a:xfrm>
        </p:spPr>
        <p:txBody>
          <a:bodyPr/>
          <a:lstStyle/>
          <a:p>
            <a:pPr lvl="0" algn="ctr">
              <a:buNone/>
            </a:pPr>
            <a:r>
              <a:rPr lang="fr-FR">
                <a:solidFill>
                  <a:srgbClr val="FF0000"/>
                </a:solidFill>
              </a:rPr>
              <a:t>Atelier 3 :</a:t>
            </a:r>
          </a:p>
          <a:p>
            <a:pPr marL="457200" lvl="0" indent="-457200">
              <a:buClr>
                <a:srgbClr val="FF0000"/>
              </a:buClr>
            </a:pPr>
            <a:endParaRPr lang="fr-FR" sz="1200"/>
          </a:p>
          <a:p>
            <a:pPr marL="457200" lvl="0" indent="-457200">
              <a:buClr>
                <a:srgbClr val="FF0000"/>
              </a:buClr>
            </a:pPr>
            <a:endParaRPr lang="fr-FR" sz="1200"/>
          </a:p>
          <a:p>
            <a:pPr marL="457200" lvl="0" indent="-457200">
              <a:buClr>
                <a:srgbClr val="FF0000"/>
              </a:buClr>
              <a:buFont typeface="Arial" pitchFamily="34"/>
              <a:buChar char="•"/>
            </a:pPr>
            <a:r>
              <a:rPr lang="fr-FR"/>
              <a:t>Mettre en page l’exercice :</a:t>
            </a:r>
          </a:p>
          <a:p>
            <a:pPr marL="358773" lvl="0">
              <a:buNone/>
            </a:pPr>
            <a:r>
              <a:rPr lang="fr-FR" sz="2800"/>
              <a:t>	</a:t>
            </a:r>
            <a:r>
              <a:rPr lang="fr-FR" sz="2800">
                <a:hlinkClick r:id="rId3" action="ppaction://hlinkfile"/>
              </a:rPr>
              <a:t>Exercice de positionnement</a:t>
            </a:r>
            <a:endParaRPr lang="fr-FR" sz="2800"/>
          </a:p>
          <a:p>
            <a:pPr marL="358773" lvl="0">
              <a:buNone/>
            </a:pPr>
            <a:endParaRPr lang="fr-FR" sz="2800"/>
          </a:p>
          <a:p>
            <a:pPr marL="457200" lvl="0" indent="-457200">
              <a:buClr>
                <a:srgbClr val="FF0000"/>
              </a:buClr>
              <a:buFont typeface="Arial" pitchFamily="34"/>
              <a:buChar char="•"/>
            </a:pPr>
            <a:r>
              <a:rPr lang="fr-FR" sz="2800"/>
              <a:t>Mettre en page l’exercice :</a:t>
            </a:r>
          </a:p>
          <a:p>
            <a:pPr marL="358773" lvl="0">
              <a:buNone/>
            </a:pPr>
            <a:r>
              <a:rPr lang="fr-FR" sz="2800"/>
              <a:t>	</a:t>
            </a:r>
            <a:r>
              <a:rPr lang="fr-FR" sz="2800">
                <a:hlinkClick r:id="rId4"/>
              </a:rPr>
              <a:t>http://demo.dawan.biz/webmaster/exercice4/</a:t>
            </a:r>
            <a:endParaRPr lang="fr-FR" sz="2800"/>
          </a:p>
          <a:p>
            <a:pPr marL="533396" lvl="0" indent="-457200">
              <a:buClr>
                <a:srgbClr val="FF0000"/>
              </a:buClr>
              <a:buFont typeface="Arial" pitchFamily="34"/>
              <a:buChar char="•"/>
            </a:pPr>
            <a:endParaRPr lang="fr-FR" sz="280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D5597B1D-14EA-4B19-8A13-121AD29D2A03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173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</a:rPr>
              <a:t>Utiliser CSS3</a:t>
            </a: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13C5A135-4618-4E87-9485-0D3368F7388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379384" cy="5138735"/>
          </a:xfrm>
        </p:spPr>
        <p:txBody>
          <a:bodyPr/>
          <a:lstStyle/>
          <a:p>
            <a:pPr lvl="0" algn="ctr">
              <a:buNone/>
            </a:pPr>
            <a:r>
              <a:rPr lang="fr-FR">
                <a:solidFill>
                  <a:srgbClr val="FF0000"/>
                </a:solidFill>
              </a:rPr>
              <a:t>Le CSS3 : les sélecteurs</a:t>
            </a:r>
          </a:p>
          <a:p>
            <a:pPr lvl="0" algn="ctr">
              <a:buNone/>
            </a:pPr>
            <a:endParaRPr lang="fr-FR" sz="1400"/>
          </a:p>
          <a:p>
            <a:pPr marL="457200" lvl="0" indent="-457200">
              <a:buClr>
                <a:srgbClr val="FF0000"/>
              </a:buClr>
              <a:buFont typeface="Arial" pitchFamily="34"/>
              <a:buChar char="•"/>
            </a:pPr>
            <a:r>
              <a:rPr lang="fr-FR">
                <a:solidFill>
                  <a:srgbClr val="4472C4"/>
                </a:solidFill>
              </a:rPr>
              <a:t>div</a:t>
            </a:r>
            <a:r>
              <a:rPr lang="fr-FR"/>
              <a:t>[</a:t>
            </a:r>
            <a:r>
              <a:rPr lang="fr-FR">
                <a:solidFill>
                  <a:srgbClr val="FF0000"/>
                </a:solidFill>
              </a:rPr>
              <a:t>class</a:t>
            </a:r>
            <a:r>
              <a:rPr lang="fr-FR" b="1"/>
              <a:t>=</a:t>
            </a:r>
            <a:r>
              <a:rPr lang="fr-FR"/>
              <a:t>‘’test’’] { }	</a:t>
            </a:r>
            <a:r>
              <a:rPr lang="fr-FR">
                <a:solidFill>
                  <a:srgbClr val="4472C4"/>
                </a:solidFill>
              </a:rPr>
              <a:t>      &lt;div </a:t>
            </a:r>
            <a:r>
              <a:rPr lang="fr-FR">
                <a:solidFill>
                  <a:srgbClr val="FF0000"/>
                </a:solidFill>
              </a:rPr>
              <a:t>class</a:t>
            </a:r>
            <a:r>
              <a:rPr lang="fr-FR"/>
              <a:t>=‘test’</a:t>
            </a:r>
            <a:r>
              <a:rPr lang="fr-FR">
                <a:solidFill>
                  <a:srgbClr val="4472C4"/>
                </a:solidFill>
              </a:rPr>
              <a:t>&gt;</a:t>
            </a:r>
          </a:p>
          <a:p>
            <a:pPr lvl="0">
              <a:buNone/>
            </a:pPr>
            <a:endParaRPr lang="fr-FR" sz="1000"/>
          </a:p>
          <a:p>
            <a:pPr marL="457200" lvl="0" indent="-457200">
              <a:buClr>
                <a:srgbClr val="FF0000"/>
              </a:buClr>
              <a:buFont typeface="Arial" pitchFamily="34"/>
              <a:buChar char="•"/>
            </a:pPr>
            <a:r>
              <a:rPr lang="fr-FR">
                <a:solidFill>
                  <a:srgbClr val="4472C4"/>
                </a:solidFill>
              </a:rPr>
              <a:t>div</a:t>
            </a:r>
            <a:r>
              <a:rPr lang="fr-FR"/>
              <a:t>[</a:t>
            </a:r>
            <a:r>
              <a:rPr lang="fr-FR">
                <a:solidFill>
                  <a:srgbClr val="FF0000"/>
                </a:solidFill>
              </a:rPr>
              <a:t>class</a:t>
            </a:r>
            <a:r>
              <a:rPr lang="fr-FR" b="1"/>
              <a:t>^=</a:t>
            </a:r>
            <a:r>
              <a:rPr lang="fr-FR"/>
              <a:t>‘’test’’] { }	</a:t>
            </a:r>
            <a:r>
              <a:rPr lang="fr-FR">
                <a:solidFill>
                  <a:srgbClr val="4472C4"/>
                </a:solidFill>
              </a:rPr>
              <a:t>      &lt;div </a:t>
            </a:r>
            <a:r>
              <a:rPr lang="fr-FR">
                <a:solidFill>
                  <a:srgbClr val="FF0000"/>
                </a:solidFill>
              </a:rPr>
              <a:t>class</a:t>
            </a:r>
            <a:r>
              <a:rPr lang="fr-FR"/>
              <a:t>=‘test…’</a:t>
            </a:r>
            <a:r>
              <a:rPr lang="fr-FR">
                <a:solidFill>
                  <a:srgbClr val="4472C4"/>
                </a:solidFill>
              </a:rPr>
              <a:t>&gt;</a:t>
            </a:r>
          </a:p>
          <a:p>
            <a:pPr lvl="0">
              <a:buNone/>
            </a:pPr>
            <a:endParaRPr lang="fr-FR" sz="1000"/>
          </a:p>
          <a:p>
            <a:pPr marL="457200" lvl="0" indent="-457200">
              <a:buClr>
                <a:srgbClr val="FF0000"/>
              </a:buClr>
              <a:buFont typeface="Arial" pitchFamily="34"/>
              <a:buChar char="•"/>
            </a:pPr>
            <a:r>
              <a:rPr lang="fr-FR">
                <a:solidFill>
                  <a:srgbClr val="4472C4"/>
                </a:solidFill>
              </a:rPr>
              <a:t>div</a:t>
            </a:r>
            <a:r>
              <a:rPr lang="fr-FR"/>
              <a:t>[</a:t>
            </a:r>
            <a:r>
              <a:rPr lang="fr-FR">
                <a:solidFill>
                  <a:srgbClr val="FF0000"/>
                </a:solidFill>
              </a:rPr>
              <a:t>class</a:t>
            </a:r>
            <a:r>
              <a:rPr lang="fr-FR" b="1"/>
              <a:t>$=</a:t>
            </a:r>
            <a:r>
              <a:rPr lang="fr-FR"/>
              <a:t>‘’test’’] { }	</a:t>
            </a:r>
            <a:r>
              <a:rPr lang="fr-FR">
                <a:solidFill>
                  <a:srgbClr val="4472C4"/>
                </a:solidFill>
              </a:rPr>
              <a:t>      &lt;div </a:t>
            </a:r>
            <a:r>
              <a:rPr lang="fr-FR">
                <a:solidFill>
                  <a:srgbClr val="FF0000"/>
                </a:solidFill>
              </a:rPr>
              <a:t>class</a:t>
            </a:r>
            <a:r>
              <a:rPr lang="fr-FR"/>
              <a:t>=‘…test’</a:t>
            </a:r>
            <a:r>
              <a:rPr lang="fr-FR">
                <a:solidFill>
                  <a:srgbClr val="4472C4"/>
                </a:solidFill>
              </a:rPr>
              <a:t>&gt;</a:t>
            </a:r>
          </a:p>
          <a:p>
            <a:pPr lvl="0">
              <a:buNone/>
            </a:pPr>
            <a:endParaRPr lang="fr-FR" sz="1000"/>
          </a:p>
          <a:p>
            <a:pPr marL="457200" lvl="0" indent="-457200">
              <a:buClr>
                <a:srgbClr val="FF0000"/>
              </a:buClr>
              <a:buFont typeface="Arial" pitchFamily="34"/>
              <a:buChar char="•"/>
            </a:pPr>
            <a:r>
              <a:rPr lang="fr-FR">
                <a:solidFill>
                  <a:srgbClr val="4472C4"/>
                </a:solidFill>
              </a:rPr>
              <a:t>div</a:t>
            </a:r>
            <a:r>
              <a:rPr lang="fr-FR"/>
              <a:t>[</a:t>
            </a:r>
            <a:r>
              <a:rPr lang="fr-FR">
                <a:solidFill>
                  <a:srgbClr val="FF0000"/>
                </a:solidFill>
              </a:rPr>
              <a:t>class</a:t>
            </a:r>
            <a:r>
              <a:rPr lang="fr-FR" b="1"/>
              <a:t>*=</a:t>
            </a:r>
            <a:r>
              <a:rPr lang="fr-FR"/>
              <a:t>‘’test’’] { }	</a:t>
            </a:r>
            <a:r>
              <a:rPr lang="fr-FR">
                <a:solidFill>
                  <a:srgbClr val="4472C4"/>
                </a:solidFill>
              </a:rPr>
              <a:t>      &lt;div </a:t>
            </a:r>
            <a:r>
              <a:rPr lang="fr-FR">
                <a:solidFill>
                  <a:srgbClr val="FF0000"/>
                </a:solidFill>
              </a:rPr>
              <a:t>class</a:t>
            </a:r>
            <a:r>
              <a:rPr lang="fr-FR"/>
              <a:t>=‘…test…’</a:t>
            </a:r>
            <a:r>
              <a:rPr lang="fr-FR">
                <a:solidFill>
                  <a:srgbClr val="4472C4"/>
                </a:solidFill>
              </a:rPr>
              <a:t>&gt;</a:t>
            </a:r>
            <a:endParaRPr lang="fr-FR" sz="3600">
              <a:solidFill>
                <a:srgbClr val="4472C4"/>
              </a:solidFill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75D1E5C7-722B-405D-A94F-D8DFD5C979F8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173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120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</a:rPr>
              <a:t>Utiliser CSS3</a:t>
            </a: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1342625E-0A83-41FD-9CAE-DACF2BF10A5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379384" cy="5138735"/>
          </a:xfrm>
        </p:spPr>
        <p:txBody>
          <a:bodyPr/>
          <a:lstStyle/>
          <a:p>
            <a:pPr lvl="0" algn="ctr">
              <a:buNone/>
            </a:pPr>
            <a:r>
              <a:rPr lang="fr-FR">
                <a:solidFill>
                  <a:srgbClr val="FF0000"/>
                </a:solidFill>
              </a:rPr>
              <a:t>Propriétés CSS3 : mise en forme</a:t>
            </a:r>
          </a:p>
          <a:p>
            <a:pPr marL="457200" lvl="0" indent="-457200">
              <a:buClr>
                <a:srgbClr val="FF0000"/>
              </a:buClr>
            </a:pPr>
            <a:endParaRPr lang="fr-FR" sz="1000"/>
          </a:p>
          <a:p>
            <a:pPr marL="457200" lvl="0" indent="-457200">
              <a:buClr>
                <a:srgbClr val="FF0000"/>
              </a:buClr>
              <a:buFont typeface="Arial" pitchFamily="34"/>
              <a:buChar char="•"/>
            </a:pPr>
            <a:r>
              <a:rPr lang="fr-FR" sz="2800"/>
              <a:t>border-radius				</a:t>
            </a:r>
            <a:r>
              <a:rPr lang="fr-FR" sz="2800" b="1"/>
              <a:t>Bords arrondis</a:t>
            </a:r>
          </a:p>
          <a:p>
            <a:pPr marL="457200" lvl="0" indent="-457200">
              <a:buClr>
                <a:srgbClr val="FF0000"/>
              </a:buClr>
              <a:buFont typeface="Arial" pitchFamily="34"/>
              <a:buChar char="•"/>
            </a:pPr>
            <a:r>
              <a:rPr lang="fr-FR" sz="2800"/>
              <a:t>box-shadow </a:t>
            </a:r>
            <a:r>
              <a:rPr lang="fr-FR" sz="2800">
                <a:solidFill>
                  <a:srgbClr val="FF0000"/>
                </a:solidFill>
              </a:rPr>
              <a:t>/</a:t>
            </a:r>
            <a:r>
              <a:rPr lang="fr-FR" sz="2800"/>
              <a:t> text-shadow	</a:t>
            </a:r>
            <a:r>
              <a:rPr lang="fr-FR" sz="2800" b="1"/>
              <a:t>Ombres</a:t>
            </a:r>
          </a:p>
          <a:p>
            <a:pPr marL="457200" lvl="0" indent="-457200">
              <a:buClr>
                <a:srgbClr val="FF0000"/>
              </a:buClr>
              <a:buFont typeface="Arial" pitchFamily="34"/>
              <a:buChar char="•"/>
            </a:pPr>
            <a:r>
              <a:rPr lang="fr-FR" sz="2800"/>
              <a:t>@font-face				</a:t>
            </a:r>
            <a:r>
              <a:rPr lang="fr-FR" sz="2800" b="1"/>
              <a:t>Polices</a:t>
            </a:r>
            <a:r>
              <a:rPr lang="fr-FR" sz="2800"/>
              <a:t> </a:t>
            </a:r>
            <a:r>
              <a:rPr lang="fr-FR" sz="2800" b="1"/>
              <a:t>personnelles</a:t>
            </a:r>
          </a:p>
          <a:p>
            <a:pPr marL="457200" lvl="0" indent="-457200">
              <a:buClr>
                <a:srgbClr val="FF0000"/>
              </a:buClr>
              <a:buFont typeface="Arial" pitchFamily="34"/>
              <a:buChar char="•"/>
            </a:pPr>
            <a:r>
              <a:rPr lang="fr-FR" sz="2800"/>
              <a:t>background				</a:t>
            </a:r>
            <a:r>
              <a:rPr lang="fr-FR" sz="2800" b="1"/>
              <a:t>Fonds</a:t>
            </a:r>
            <a:r>
              <a:rPr lang="fr-FR" sz="2800"/>
              <a:t> </a:t>
            </a:r>
            <a:r>
              <a:rPr lang="fr-FR" sz="2800" b="1"/>
              <a:t>multiples</a:t>
            </a:r>
          </a:p>
          <a:p>
            <a:pPr marL="457200" lvl="0" indent="-457200">
              <a:buClr>
                <a:srgbClr val="FF0000"/>
              </a:buClr>
              <a:buFont typeface="Arial" pitchFamily="34"/>
              <a:buChar char="•"/>
            </a:pPr>
            <a:r>
              <a:rPr lang="fr-FR" sz="2800"/>
              <a:t>linear-gradient				</a:t>
            </a:r>
            <a:r>
              <a:rPr lang="fr-FR" sz="2800" b="1"/>
              <a:t>Fond</a:t>
            </a:r>
            <a:r>
              <a:rPr lang="fr-FR" sz="2800"/>
              <a:t> </a:t>
            </a:r>
            <a:r>
              <a:rPr lang="fr-FR" sz="2800" b="1"/>
              <a:t>dégradé</a:t>
            </a:r>
          </a:p>
          <a:p>
            <a:pPr marL="457200" lvl="0" indent="-457200">
              <a:buClr>
                <a:srgbClr val="FF0000"/>
              </a:buClr>
              <a:buFont typeface="Arial" pitchFamily="34"/>
              <a:buChar char="•"/>
            </a:pPr>
            <a:r>
              <a:rPr lang="fr-FR" sz="2800"/>
              <a:t>column-count				</a:t>
            </a:r>
            <a:r>
              <a:rPr lang="fr-FR" sz="2800" b="1"/>
              <a:t>Colonnes</a:t>
            </a:r>
            <a:r>
              <a:rPr lang="fr-FR" sz="2800"/>
              <a:t> </a:t>
            </a:r>
            <a:r>
              <a:rPr lang="fr-FR" sz="2800" b="1"/>
              <a:t>multiples</a:t>
            </a:r>
          </a:p>
          <a:p>
            <a:pPr marL="457200" lvl="0" indent="-457200">
              <a:buClr>
                <a:srgbClr val="FF0000"/>
              </a:buClr>
              <a:buFont typeface="Arial" pitchFamily="34"/>
              <a:buChar char="•"/>
            </a:pPr>
            <a:endParaRPr lang="fr-FR" sz="2800"/>
          </a:p>
          <a:p>
            <a:pPr marL="457200" lvl="0" indent="-457200">
              <a:buClr>
                <a:srgbClr val="FF0000"/>
              </a:buClr>
              <a:buFont typeface="Arial" pitchFamily="34"/>
              <a:buChar char="•"/>
            </a:pPr>
            <a:endParaRPr lang="fr-FR" sz="2800"/>
          </a:p>
          <a:p>
            <a:pPr marL="457200" lvl="0" indent="-457200">
              <a:buClr>
                <a:srgbClr val="FF0000"/>
              </a:buClr>
              <a:buFont typeface="Arial" pitchFamily="34"/>
              <a:buChar char="•"/>
            </a:pPr>
            <a:endParaRPr lang="fr-FR" sz="2400">
              <a:solidFill>
                <a:srgbClr val="4472C4"/>
              </a:solidFill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33A14F41-85C7-4795-98EF-C0CFB79EBDC4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173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120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</a:rPr>
              <a:t>Utiliser CSS3</a:t>
            </a: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A61AD32C-1B3A-408D-80E4-370CB0891C5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379384" cy="5138735"/>
          </a:xfrm>
        </p:spPr>
        <p:txBody>
          <a:bodyPr/>
          <a:lstStyle/>
          <a:p>
            <a:pPr lvl="0" algn="ctr">
              <a:buNone/>
            </a:pPr>
            <a:r>
              <a:rPr lang="fr-FR">
                <a:solidFill>
                  <a:srgbClr val="FF0000"/>
                </a:solidFill>
              </a:rPr>
              <a:t>Les compatibilités</a:t>
            </a:r>
          </a:p>
          <a:p>
            <a:pPr marL="457200" lvl="0" indent="-457200">
              <a:buClr>
                <a:srgbClr val="FF0000"/>
              </a:buClr>
            </a:pPr>
            <a:endParaRPr lang="fr-FR" sz="1000"/>
          </a:p>
          <a:p>
            <a:pPr marL="457200" lvl="0" indent="-457200">
              <a:buClr>
                <a:srgbClr val="FF0000"/>
              </a:buClr>
              <a:buFont typeface="Arial" pitchFamily="34"/>
              <a:buChar char="•"/>
            </a:pPr>
            <a:r>
              <a:rPr lang="fr-FR" sz="2800"/>
              <a:t>Utilisation de préfixe :</a:t>
            </a:r>
          </a:p>
          <a:p>
            <a:pPr marL="720720" lvl="3">
              <a:spcAft>
                <a:spcPts val="310"/>
              </a:spcAft>
              <a:buNone/>
            </a:pPr>
            <a:r>
              <a:rPr lang="fr-FR" sz="2800" b="1">
                <a:solidFill>
                  <a:srgbClr val="008000"/>
                </a:solidFill>
              </a:rPr>
              <a:t> -o-</a:t>
            </a:r>
            <a:r>
              <a:rPr lang="fr-FR" sz="2800" b="1"/>
              <a:t> 			</a:t>
            </a:r>
            <a:r>
              <a:rPr lang="fr-FR" sz="2800"/>
              <a:t>Opera</a:t>
            </a:r>
          </a:p>
          <a:p>
            <a:pPr marL="720720" lvl="3">
              <a:spcAft>
                <a:spcPts val="310"/>
              </a:spcAft>
              <a:buNone/>
            </a:pPr>
            <a:r>
              <a:rPr lang="fr-FR" sz="2800" b="1">
                <a:solidFill>
                  <a:srgbClr val="008000"/>
                </a:solidFill>
              </a:rPr>
              <a:t> -moz-</a:t>
            </a:r>
            <a:r>
              <a:rPr lang="fr-FR" sz="2800" b="1"/>
              <a:t> 		</a:t>
            </a:r>
            <a:r>
              <a:rPr lang="fr-FR" sz="2800"/>
              <a:t>Firefox (Mozilla)</a:t>
            </a:r>
          </a:p>
          <a:p>
            <a:pPr marL="720720" lvl="3">
              <a:spcAft>
                <a:spcPts val="310"/>
              </a:spcAft>
              <a:buNone/>
            </a:pPr>
            <a:r>
              <a:rPr lang="fr-FR" sz="2800" b="1">
                <a:solidFill>
                  <a:srgbClr val="008000"/>
                </a:solidFill>
              </a:rPr>
              <a:t> -webkit-</a:t>
            </a:r>
            <a:r>
              <a:rPr lang="fr-FR" sz="2800" b="1"/>
              <a:t>		</a:t>
            </a:r>
            <a:r>
              <a:rPr lang="fr-FR" sz="2800"/>
              <a:t>Webkit (Chrome, Safari, Android...)</a:t>
            </a:r>
          </a:p>
          <a:p>
            <a:pPr marL="720720" lvl="3">
              <a:spcAft>
                <a:spcPts val="310"/>
              </a:spcAft>
              <a:buNone/>
            </a:pPr>
            <a:r>
              <a:rPr lang="fr-FR" sz="2800" b="1">
                <a:solidFill>
                  <a:srgbClr val="008000"/>
                </a:solidFill>
              </a:rPr>
              <a:t> -ms-</a:t>
            </a:r>
            <a:r>
              <a:rPr lang="fr-FR" sz="2800"/>
              <a:t> 			Microsoft (Internet Explorer / Edge)</a:t>
            </a:r>
          </a:p>
          <a:p>
            <a:pPr marL="720720" lvl="3">
              <a:spcAft>
                <a:spcPts val="310"/>
              </a:spcAft>
              <a:buNone/>
            </a:pPr>
            <a:r>
              <a:rPr lang="fr-FR" sz="2800" b="1">
                <a:solidFill>
                  <a:srgbClr val="008000"/>
                </a:solidFill>
              </a:rPr>
              <a:t> -khtml-</a:t>
            </a:r>
            <a:r>
              <a:rPr lang="fr-FR" sz="2800" b="1"/>
              <a:t> 		</a:t>
            </a:r>
            <a:r>
              <a:rPr lang="fr-FR" sz="2800"/>
              <a:t>KHTML (Konqueror)</a:t>
            </a:r>
          </a:p>
          <a:p>
            <a:pPr marL="457200" lvl="0" indent="-457200">
              <a:buClr>
                <a:srgbClr val="FF0000"/>
              </a:buClr>
              <a:buFont typeface="Arial" pitchFamily="34"/>
              <a:buChar char="•"/>
            </a:pPr>
            <a:endParaRPr lang="fr-FR" sz="2800"/>
          </a:p>
          <a:p>
            <a:pPr marL="457200" lvl="0" indent="-457200">
              <a:buClr>
                <a:srgbClr val="FF0000"/>
              </a:buClr>
              <a:buFont typeface="Arial" pitchFamily="34"/>
              <a:buChar char="•"/>
            </a:pPr>
            <a:endParaRPr lang="fr-FR" sz="2800"/>
          </a:p>
          <a:p>
            <a:pPr marL="457200" lvl="0" indent="-457200">
              <a:buClr>
                <a:srgbClr val="FF0000"/>
              </a:buClr>
              <a:buFont typeface="Arial" pitchFamily="34"/>
              <a:buChar char="•"/>
            </a:pPr>
            <a:endParaRPr lang="fr-FR" sz="2400">
              <a:solidFill>
                <a:srgbClr val="4472C4"/>
              </a:solidFill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B906BBA5-3947-41E9-8EDE-32CE8BCFAA8B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173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</a:rPr>
              <a:t>Utiliser CSS3</a:t>
            </a: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A4DC6D85-1B19-4497-A171-D4BFEE0B620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379384" cy="5138735"/>
          </a:xfrm>
        </p:spPr>
        <p:txBody>
          <a:bodyPr/>
          <a:lstStyle/>
          <a:p>
            <a:pPr lvl="0" algn="ctr">
              <a:buNone/>
            </a:pPr>
            <a:r>
              <a:rPr lang="fr-FR">
                <a:solidFill>
                  <a:srgbClr val="FF0000"/>
                </a:solidFill>
              </a:rPr>
              <a:t>Atelier 4 :</a:t>
            </a:r>
          </a:p>
          <a:p>
            <a:pPr marL="457200" lvl="0" indent="-457200">
              <a:buClr>
                <a:srgbClr val="FF0000"/>
              </a:buClr>
            </a:pPr>
            <a:endParaRPr lang="fr-FR" sz="1200"/>
          </a:p>
          <a:p>
            <a:pPr marL="457200" lvl="0" indent="-457200">
              <a:buClr>
                <a:srgbClr val="FF0000"/>
              </a:buClr>
            </a:pPr>
            <a:endParaRPr lang="fr-FR" sz="1200"/>
          </a:p>
          <a:p>
            <a:pPr marL="457200" lvl="0" indent="-457200">
              <a:buClr>
                <a:srgbClr val="FF0000"/>
              </a:buClr>
            </a:pPr>
            <a:endParaRPr lang="fr-FR" sz="1200"/>
          </a:p>
          <a:p>
            <a:pPr marL="457200" lvl="0" indent="-457200">
              <a:buClr>
                <a:srgbClr val="FF0000"/>
              </a:buClr>
            </a:pPr>
            <a:endParaRPr lang="fr-FR" sz="1200"/>
          </a:p>
          <a:p>
            <a:pPr marL="457200" lvl="0" indent="-457200">
              <a:buClr>
                <a:srgbClr val="FF0000"/>
              </a:buClr>
              <a:buFont typeface="Arial" pitchFamily="34"/>
              <a:buChar char="•"/>
            </a:pPr>
            <a:r>
              <a:rPr lang="fr-FR"/>
              <a:t>Mettre en pratique les propriétés CSS3 sur le site de la réserve Borossa :</a:t>
            </a:r>
          </a:p>
          <a:p>
            <a:pPr marL="358773" lvl="0">
              <a:buNone/>
            </a:pPr>
            <a:r>
              <a:rPr lang="fr-FR" sz="2800"/>
              <a:t>	</a:t>
            </a:r>
            <a:r>
              <a:rPr lang="fr-FR" sz="2800">
                <a:hlinkClick r:id="rId3"/>
              </a:rPr>
              <a:t>http://demo.dawan.biz/webmaster/exercice4/</a:t>
            </a:r>
            <a:endParaRPr lang="fr-FR" sz="2800"/>
          </a:p>
          <a:p>
            <a:pPr marL="533396" lvl="0" indent="-457200">
              <a:buClr>
                <a:srgbClr val="FF0000"/>
              </a:buClr>
              <a:buFont typeface="Arial" pitchFamily="34"/>
              <a:buChar char="•"/>
            </a:pPr>
            <a:endParaRPr lang="fr-FR" sz="280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A77512E-B449-4BC3-975F-1D1D45920E46}"/>
              </a:ext>
            </a:extLst>
          </p:cNvPr>
          <p:cNvSpPr txBox="1"/>
          <p:nvPr/>
        </p:nvSpPr>
        <p:spPr>
          <a:xfrm>
            <a:off x="9359999" y="7128004"/>
            <a:ext cx="359999" cy="3884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45D3FE4-1EBE-4631-9FA0-EA8E2BAA135C}" type="slidenum">
              <a:t>88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 Unicode MS" pitchFamily="2"/>
              <a:cs typeface="Tahoma" pitchFamily="2"/>
            </a:endParaRPr>
          </a:p>
        </p:txBody>
      </p:sp>
      <p:sp>
        <p:nvSpPr>
          <p:cNvPr id="3" name="Sous-titre 1">
            <a:extLst>
              <a:ext uri="{FF2B5EF4-FFF2-40B4-BE49-F238E27FC236}">
                <a16:creationId xmlns:a16="http://schemas.microsoft.com/office/drawing/2014/main" id="{B8D88023-F2F5-4364-A376-FA4340F9D67D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59999" y="3130402"/>
            <a:ext cx="8460001" cy="677104"/>
          </a:xfrm>
        </p:spPr>
        <p:txBody>
          <a:bodyPr anchor="ctr" anchorCtr="1">
            <a:spAutoFit/>
          </a:bodyPr>
          <a:lstStyle/>
          <a:p>
            <a:pPr lvl="0" algn="ctr">
              <a:spcBef>
                <a:spcPts val="1730"/>
              </a:spcBef>
              <a:spcAft>
                <a:spcPts val="0"/>
              </a:spcAft>
              <a:buNone/>
            </a:pPr>
            <a:r>
              <a:rPr lang="fr-FR" sz="440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latin typeface="Trebuchet MS" pitchFamily="34"/>
              </a:rPr>
              <a:t>Découvrir JavaScript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5EC5692B-C6EA-4400-A7E3-B6CDD15B926A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173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120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</a:rPr>
              <a:t>Découvrir JavaScript</a:t>
            </a: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C5854296-C665-48F1-978E-893CC31B4A5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379384" cy="5138735"/>
          </a:xfrm>
        </p:spPr>
        <p:txBody>
          <a:bodyPr/>
          <a:lstStyle/>
          <a:p>
            <a:pPr lvl="0" algn="ctr">
              <a:buNone/>
            </a:pPr>
            <a:r>
              <a:rPr lang="fr-FR">
                <a:solidFill>
                  <a:srgbClr val="FF0000"/>
                </a:solidFill>
              </a:rPr>
              <a:t>Concept de base du JavaScript</a:t>
            </a:r>
          </a:p>
          <a:p>
            <a:pPr marL="457200" lvl="0" indent="-457200">
              <a:buClr>
                <a:srgbClr val="FF0000"/>
              </a:buClr>
            </a:pPr>
            <a:endParaRPr lang="fr-FR" sz="1200"/>
          </a:p>
          <a:p>
            <a:pPr marL="457200" lvl="0" indent="-457200">
              <a:buClr>
                <a:srgbClr val="FF0000"/>
              </a:buClr>
              <a:buFont typeface="Arial" pitchFamily="34"/>
              <a:buChar char="•"/>
            </a:pPr>
            <a:r>
              <a:rPr lang="fr-FR"/>
              <a:t>JavaScript :</a:t>
            </a:r>
          </a:p>
          <a:p>
            <a:pPr lvl="0">
              <a:buNone/>
            </a:pPr>
            <a:r>
              <a:rPr lang="fr-FR"/>
              <a:t>	Langage de Scripting interprété côté client</a:t>
            </a:r>
          </a:p>
          <a:p>
            <a:pPr marL="457200" lvl="0" indent="-457200">
              <a:buClr>
                <a:srgbClr val="FF0000"/>
              </a:buClr>
              <a:buFont typeface="Arial" pitchFamily="34"/>
              <a:buChar char="•"/>
            </a:pPr>
            <a:endParaRPr lang="fr-FR"/>
          </a:p>
          <a:p>
            <a:pPr marL="457200" lvl="0" indent="-457200">
              <a:buClr>
                <a:srgbClr val="FF0000"/>
              </a:buClr>
              <a:buFont typeface="Arial" pitchFamily="34"/>
              <a:buChar char="•"/>
            </a:pPr>
            <a:r>
              <a:rPr lang="fr-FR"/>
              <a:t>Créé : 1995 par Netscape</a:t>
            </a:r>
          </a:p>
          <a:p>
            <a:pPr marL="457200" lvl="0" indent="-457200">
              <a:buClr>
                <a:srgbClr val="FF0000"/>
              </a:buClr>
              <a:buFont typeface="Arial" pitchFamily="34"/>
              <a:buChar char="•"/>
            </a:pPr>
            <a:endParaRPr lang="fr-FR"/>
          </a:p>
          <a:p>
            <a:pPr marL="457200" lvl="0" indent="-457200">
              <a:buClr>
                <a:srgbClr val="FF0000"/>
              </a:buClr>
              <a:buFont typeface="Arial" pitchFamily="34"/>
              <a:buChar char="•"/>
            </a:pPr>
            <a:r>
              <a:rPr lang="fr-FR"/>
              <a:t>But : Ajouter de l’interactivité utilisateur/page web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8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0A96C90B-3486-490A-94CB-42C142878136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120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  <a:ea typeface="MS Gothic" pitchFamily="2"/>
                <a:cs typeface="Tahoma" pitchFamily="2"/>
              </a:rPr>
              <a:t>Découverte du HTML5</a:t>
            </a: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0FBB5B78-4A58-453C-A800-763A8A6EAD2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379384" cy="5138735"/>
          </a:xfrm>
        </p:spPr>
        <p:txBody>
          <a:bodyPr/>
          <a:lstStyle/>
          <a:p>
            <a:pPr lvl="0" algn="ctr">
              <a:buNone/>
            </a:pPr>
            <a:r>
              <a:rPr lang="fr-FR">
                <a:solidFill>
                  <a:srgbClr val="FF0000"/>
                </a:solidFill>
              </a:rPr>
              <a:t>Présentation du HTML5</a:t>
            </a:r>
          </a:p>
          <a:p>
            <a:pPr lvl="0">
              <a:buNone/>
            </a:pPr>
            <a:endParaRPr lang="fr-FR" sz="900"/>
          </a:p>
          <a:p>
            <a:pPr marL="457200" lvl="0" indent="-457200">
              <a:buClr>
                <a:srgbClr val="FF0000"/>
              </a:buClr>
              <a:buSzPct val="50000"/>
              <a:buFont typeface="Arial" pitchFamily="34"/>
              <a:buChar char="•"/>
            </a:pPr>
            <a:r>
              <a:rPr lang="fr-FR" sz="3600"/>
              <a:t>Nouvelle vision du web :</a:t>
            </a:r>
          </a:p>
          <a:p>
            <a:pPr lvl="0">
              <a:buNone/>
            </a:pPr>
            <a:endParaRPr lang="fr-FR" sz="1800"/>
          </a:p>
          <a:p>
            <a:pPr marL="1524003" lvl="2" indent="-457200">
              <a:buClr>
                <a:srgbClr val="FF0000"/>
              </a:buClr>
              <a:buSzPct val="50000"/>
              <a:buFont typeface="Wingdings" pitchFamily="2"/>
              <a:buChar char="Ø"/>
            </a:pPr>
            <a:r>
              <a:rPr lang="fr-FR"/>
              <a:t>Pages web  Application Web</a:t>
            </a:r>
          </a:p>
          <a:p>
            <a:pPr marL="1524003" lvl="2" indent="-457200">
              <a:buClr>
                <a:srgbClr val="FF0000"/>
              </a:buClr>
              <a:buSzPct val="50000"/>
              <a:buFont typeface="Wingdings" pitchFamily="2"/>
              <a:buChar char="Ø"/>
            </a:pPr>
            <a:r>
              <a:rPr lang="fr-FR"/>
              <a:t>HTML5 : évolution du HTML 4.0</a:t>
            </a:r>
          </a:p>
          <a:p>
            <a:pPr marL="1524003" lvl="2" indent="-457200">
              <a:buClr>
                <a:srgbClr val="FF0000"/>
              </a:buClr>
              <a:buSzPct val="50000"/>
              <a:buFont typeface="Wingdings" pitchFamily="2"/>
              <a:buChar char="Ø"/>
            </a:pPr>
            <a:r>
              <a:rPr lang="fr-FR"/>
              <a:t>Conçu par les navigateurs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C54C02F4-37B1-4D21-8906-F77B81D6C3DE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173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</a:rPr>
              <a:t>Découvrir JavaScript</a:t>
            </a: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23B500F7-A2AE-414F-ADB4-EC8CC8D7744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379384" cy="5138735"/>
          </a:xfrm>
        </p:spPr>
        <p:txBody>
          <a:bodyPr/>
          <a:lstStyle/>
          <a:p>
            <a:pPr lvl="0" algn="ctr">
              <a:buNone/>
            </a:pPr>
            <a:r>
              <a:rPr lang="fr-FR">
                <a:solidFill>
                  <a:srgbClr val="FF0000"/>
                </a:solidFill>
              </a:rPr>
              <a:t>Concept de base du JavaScript</a:t>
            </a:r>
          </a:p>
          <a:p>
            <a:pPr marL="457200" lvl="0" indent="-457200">
              <a:buClr>
                <a:srgbClr val="FF0000"/>
              </a:buClr>
            </a:pPr>
            <a:endParaRPr lang="fr-FR" sz="1200"/>
          </a:p>
          <a:p>
            <a:pPr marL="457200" lvl="0" indent="-457200">
              <a:buClr>
                <a:srgbClr val="FF0000"/>
              </a:buClr>
              <a:buFont typeface="Arial" pitchFamily="34"/>
              <a:buChar char="•"/>
            </a:pPr>
            <a:r>
              <a:rPr lang="fr-FR"/>
              <a:t>Directement dans le code :</a:t>
            </a:r>
          </a:p>
          <a:p>
            <a:pPr marL="457200" lvl="0" indent="-457200">
              <a:buClr>
                <a:srgbClr val="FF0000"/>
              </a:buClr>
              <a:buFont typeface="Arial" pitchFamily="34"/>
              <a:buChar char="•"/>
            </a:pPr>
            <a:endParaRPr lang="fr-FR"/>
          </a:p>
          <a:p>
            <a:pPr marL="457200" lvl="0" indent="-457200">
              <a:buClr>
                <a:srgbClr val="FF0000"/>
              </a:buClr>
              <a:buFont typeface="Arial" pitchFamily="34"/>
              <a:buChar char="•"/>
            </a:pPr>
            <a:endParaRPr lang="fr-FR"/>
          </a:p>
          <a:p>
            <a:pPr marL="457200" lvl="0" indent="-457200">
              <a:buClr>
                <a:srgbClr val="FF0000"/>
              </a:buClr>
              <a:buFont typeface="Arial" pitchFamily="34"/>
              <a:buChar char="•"/>
            </a:pPr>
            <a:r>
              <a:rPr lang="fr-FR"/>
              <a:t>Via un fichier externe :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2C26E2F-5D44-42D0-AECF-2731D6862474}"/>
              </a:ext>
            </a:extLst>
          </p:cNvPr>
          <p:cNvSpPr txBox="1"/>
          <p:nvPr/>
        </p:nvSpPr>
        <p:spPr>
          <a:xfrm>
            <a:off x="1747518" y="3220717"/>
            <a:ext cx="5760720" cy="1200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0" i="0" u="none" strike="noStrike" kern="1200" cap="none" spc="0" baseline="0">
                <a:solidFill>
                  <a:srgbClr val="5B9BD5"/>
                </a:solidFill>
                <a:uFillTx/>
                <a:latin typeface="Calibri"/>
              </a:rPr>
              <a:t>&lt;script&gt;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0" i="0" u="none" strike="noStrike" kern="1200" cap="none" spc="0" baseline="0">
                <a:solidFill>
                  <a:srgbClr val="385723"/>
                </a:solidFill>
                <a:uFillTx/>
                <a:latin typeface="Calibri"/>
              </a:rPr>
              <a:t>	// code JavaScript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0" i="0" u="none" strike="noStrike" kern="1200" cap="none" spc="0" baseline="0">
                <a:solidFill>
                  <a:srgbClr val="5B9BD5"/>
                </a:solidFill>
                <a:uFillTx/>
                <a:latin typeface="Calibri"/>
              </a:rPr>
              <a:t>&lt;/script&gt;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DAFA7E3-35E3-4A51-9B6C-7DFE38E760F3}"/>
              </a:ext>
            </a:extLst>
          </p:cNvPr>
          <p:cNvSpPr txBox="1"/>
          <p:nvPr/>
        </p:nvSpPr>
        <p:spPr>
          <a:xfrm>
            <a:off x="1899922" y="5422355"/>
            <a:ext cx="6217920" cy="1200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0" i="0" u="none" strike="noStrike" kern="1200" cap="none" spc="0" baseline="0">
                <a:solidFill>
                  <a:srgbClr val="5B9BD5"/>
                </a:solidFill>
                <a:uFillTx/>
                <a:latin typeface="Calibri"/>
              </a:rPr>
              <a:t>&lt;head&gt;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0" i="0" u="none" strike="noStrike" kern="1200" cap="none" spc="0" baseline="0">
                <a:solidFill>
                  <a:srgbClr val="5B9BD5"/>
                </a:solidFill>
                <a:uFillTx/>
                <a:latin typeface="Calibri"/>
              </a:rPr>
              <a:t>&lt;script </a:t>
            </a:r>
            <a:r>
              <a:rPr lang="fr-FR" sz="2400" b="0" i="0" u="none" strike="noStrike" kern="1200" cap="none" spc="0" baseline="0">
                <a:solidFill>
                  <a:srgbClr val="FF0000"/>
                </a:solidFill>
                <a:uFillTx/>
                <a:latin typeface="Calibri"/>
              </a:rPr>
              <a:t>src=</a:t>
            </a:r>
            <a:r>
              <a:rPr lang="fr-FR" sz="2400" b="0" i="0" u="none" strike="noStrike" kern="1200" cap="none" spc="0" baseline="0">
                <a:solidFill>
                  <a:srgbClr val="7F7F7F"/>
                </a:solidFill>
                <a:uFillTx/>
                <a:latin typeface="Calibri"/>
              </a:rPr>
              <a:t>‘’js/monFichierJs.js’’</a:t>
            </a:r>
            <a:r>
              <a:rPr lang="fr-FR" sz="2400" b="0" i="0" u="none" strike="noStrike" kern="1200" cap="none" spc="0" baseline="0">
                <a:solidFill>
                  <a:srgbClr val="5B9BD5"/>
                </a:solidFill>
                <a:uFillTx/>
                <a:latin typeface="Calibri"/>
              </a:rPr>
              <a:t>&gt;&lt;/script&gt;</a:t>
            </a:r>
          </a:p>
          <a:p>
            <a:pPr marL="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0" i="0" u="none" strike="noStrike" kern="1200" cap="none" spc="0" baseline="0">
                <a:solidFill>
                  <a:srgbClr val="5B9BD5"/>
                </a:solidFill>
                <a:uFillTx/>
                <a:latin typeface="Calibri"/>
              </a:rPr>
              <a:t>&lt;/head&gt;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0A10830C-4212-4DF9-A2D0-CD997DAA3E75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173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</a:rPr>
              <a:t>Découvrir JavaScript</a:t>
            </a: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3EA551D8-4D9A-4127-BE1A-72B73357B13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379384" cy="5138735"/>
          </a:xfrm>
        </p:spPr>
        <p:txBody>
          <a:bodyPr/>
          <a:lstStyle/>
          <a:p>
            <a:pPr lvl="0" algn="ctr">
              <a:buNone/>
            </a:pPr>
            <a:r>
              <a:rPr lang="fr-FR">
                <a:solidFill>
                  <a:srgbClr val="FF0000"/>
                </a:solidFill>
              </a:rPr>
              <a:t>Concept de base du JavaScript</a:t>
            </a:r>
          </a:p>
          <a:p>
            <a:pPr marL="457200" lvl="0" indent="-457200">
              <a:buClr>
                <a:srgbClr val="FF0000"/>
              </a:buClr>
            </a:pPr>
            <a:endParaRPr lang="fr-FR" sz="100"/>
          </a:p>
          <a:p>
            <a:pPr marL="457200" lvl="0" indent="-457200">
              <a:buClr>
                <a:srgbClr val="FF0000"/>
              </a:buClr>
              <a:buFont typeface="Arial" pitchFamily="34"/>
              <a:buChar char="•"/>
            </a:pPr>
            <a:r>
              <a:rPr lang="fr-FR"/>
              <a:t>Commentaires :</a:t>
            </a:r>
          </a:p>
          <a:p>
            <a:pPr lvl="0">
              <a:buNone/>
            </a:pPr>
            <a:endParaRPr lang="fr-FR"/>
          </a:p>
          <a:p>
            <a:pPr marL="457200" lvl="0" indent="-457200">
              <a:buClr>
                <a:srgbClr val="FF0000"/>
              </a:buClr>
              <a:buFont typeface="Arial" pitchFamily="34"/>
              <a:buChar char="•"/>
            </a:pPr>
            <a:r>
              <a:rPr lang="fr-FR"/>
              <a:t>Variables :</a:t>
            </a:r>
          </a:p>
          <a:p>
            <a:pPr marL="457200" lvl="0" indent="-457200">
              <a:buClr>
                <a:srgbClr val="FF0000"/>
              </a:buClr>
              <a:buFont typeface="Arial" pitchFamily="34"/>
              <a:buChar char="•"/>
            </a:pPr>
            <a:endParaRPr lang="fr-FR"/>
          </a:p>
          <a:p>
            <a:pPr marL="457200" lvl="0" indent="-457200">
              <a:buClr>
                <a:srgbClr val="FF0000"/>
              </a:buClr>
              <a:buFont typeface="Arial" pitchFamily="34"/>
              <a:buChar char="•"/>
            </a:pPr>
            <a:r>
              <a:rPr lang="fr-FR"/>
              <a:t>Sensible à la casse :</a:t>
            </a:r>
          </a:p>
          <a:p>
            <a:pPr marL="457200" lvl="0" indent="-457200">
              <a:buClr>
                <a:srgbClr val="FF0000"/>
              </a:buClr>
              <a:buFont typeface="Arial" pitchFamily="34"/>
              <a:buChar char="•"/>
            </a:pPr>
            <a:endParaRPr lang="fr-FR" sz="1100"/>
          </a:p>
          <a:p>
            <a:pPr marL="457200" lvl="0" indent="-457200">
              <a:buClr>
                <a:srgbClr val="FF0000"/>
              </a:buClr>
              <a:buFont typeface="Arial" pitchFamily="34"/>
              <a:buChar char="•"/>
            </a:pPr>
            <a:r>
              <a:rPr lang="fr-FR"/>
              <a:t>Types : </a:t>
            </a:r>
            <a:r>
              <a:rPr lang="fr-FR">
                <a:solidFill>
                  <a:srgbClr val="5B9BD5"/>
                </a:solidFill>
              </a:rPr>
              <a:t>number</a:t>
            </a:r>
            <a:r>
              <a:rPr lang="fr-FR"/>
              <a:t>, </a:t>
            </a:r>
            <a:r>
              <a:rPr lang="fr-FR">
                <a:solidFill>
                  <a:srgbClr val="5B9BD5"/>
                </a:solidFill>
              </a:rPr>
              <a:t>string</a:t>
            </a:r>
            <a:r>
              <a:rPr lang="fr-FR"/>
              <a:t>, </a:t>
            </a:r>
            <a:r>
              <a:rPr lang="fr-FR">
                <a:solidFill>
                  <a:srgbClr val="5B9BD5"/>
                </a:solidFill>
              </a:rPr>
              <a:t>boolean</a:t>
            </a:r>
            <a:r>
              <a:rPr lang="fr-FR"/>
              <a:t>, </a:t>
            </a:r>
            <a:r>
              <a:rPr lang="fr-FR">
                <a:solidFill>
                  <a:srgbClr val="5B9BD5"/>
                </a:solidFill>
              </a:rPr>
              <a:t>array</a:t>
            </a:r>
            <a:r>
              <a:rPr lang="fr-FR"/>
              <a:t>, </a:t>
            </a:r>
            <a:r>
              <a:rPr lang="fr-FR">
                <a:solidFill>
                  <a:srgbClr val="5B9BD5"/>
                </a:solidFill>
              </a:rPr>
              <a:t>object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B668BF7-B805-4724-A2BF-0AD6987468F5}"/>
              </a:ext>
            </a:extLst>
          </p:cNvPr>
          <p:cNvSpPr txBox="1"/>
          <p:nvPr/>
        </p:nvSpPr>
        <p:spPr>
          <a:xfrm>
            <a:off x="1899922" y="2919633"/>
            <a:ext cx="5760720" cy="8309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426960" marR="0" lvl="0" indent="-322197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35"/>
              </a:spcAft>
              <a:buNone/>
              <a:tabLst>
                <a:tab pos="426960" algn="l"/>
                <a:tab pos="533158" algn="l"/>
                <a:tab pos="982439" algn="l"/>
                <a:tab pos="1431721" algn="l"/>
                <a:tab pos="1881002" algn="l"/>
                <a:tab pos="2330283" algn="l"/>
                <a:tab pos="2779555" algn="l"/>
                <a:tab pos="3228837" algn="l"/>
                <a:tab pos="3678118" algn="l"/>
                <a:tab pos="4127399" algn="l"/>
                <a:tab pos="4576680" algn="l"/>
                <a:tab pos="5025596" algn="l"/>
                <a:tab pos="5474877" algn="l"/>
                <a:tab pos="5924159" algn="l"/>
                <a:tab pos="6373440" algn="l"/>
                <a:tab pos="6822721" algn="l"/>
                <a:tab pos="7272002" algn="l"/>
                <a:tab pos="7721275" algn="l"/>
                <a:tab pos="8170556" algn="l"/>
                <a:tab pos="8619837" algn="l"/>
                <a:tab pos="9069118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0" i="0" u="none" strike="noStrike" kern="1200" cap="none" spc="0" baseline="0">
                <a:solidFill>
                  <a:srgbClr val="385723"/>
                </a:solidFill>
                <a:uFillTx/>
                <a:latin typeface="Calibri"/>
              </a:rPr>
              <a:t>// une ligne</a:t>
            </a:r>
          </a:p>
          <a:p>
            <a:pPr marL="426960" marR="0" lvl="0" indent="-322197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35"/>
              </a:spcAft>
              <a:buNone/>
              <a:tabLst>
                <a:tab pos="426960" algn="l"/>
                <a:tab pos="533158" algn="l"/>
                <a:tab pos="982439" algn="l"/>
                <a:tab pos="1431721" algn="l"/>
                <a:tab pos="1881002" algn="l"/>
                <a:tab pos="2330283" algn="l"/>
                <a:tab pos="2779555" algn="l"/>
                <a:tab pos="3228837" algn="l"/>
                <a:tab pos="3678118" algn="l"/>
                <a:tab pos="4127399" algn="l"/>
                <a:tab pos="4576680" algn="l"/>
                <a:tab pos="5025596" algn="l"/>
                <a:tab pos="5474877" algn="l"/>
                <a:tab pos="5924159" algn="l"/>
                <a:tab pos="6373440" algn="l"/>
                <a:tab pos="6822721" algn="l"/>
                <a:tab pos="7272002" algn="l"/>
                <a:tab pos="7721275" algn="l"/>
                <a:tab pos="8170556" algn="l"/>
                <a:tab pos="8619837" algn="l"/>
                <a:tab pos="9069118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0" i="0" u="none" strike="noStrike" kern="1200" cap="none" spc="0" baseline="0">
                <a:solidFill>
                  <a:srgbClr val="385723"/>
                </a:solidFill>
                <a:uFillTx/>
                <a:latin typeface="Calibri"/>
              </a:rPr>
              <a:t>/* plusieurs lignes */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800946D-7269-42BB-93FA-87E8A9A536EE}"/>
              </a:ext>
            </a:extLst>
          </p:cNvPr>
          <p:cNvSpPr txBox="1"/>
          <p:nvPr/>
        </p:nvSpPr>
        <p:spPr>
          <a:xfrm>
            <a:off x="1899922" y="4309512"/>
            <a:ext cx="6217920" cy="7694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426960" marR="0" lvl="0" indent="-322197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35"/>
              </a:spcAft>
              <a:buNone/>
              <a:tabLst>
                <a:tab pos="426960" algn="l"/>
                <a:tab pos="533158" algn="l"/>
                <a:tab pos="982439" algn="l"/>
                <a:tab pos="1431721" algn="l"/>
                <a:tab pos="1881002" algn="l"/>
                <a:tab pos="2330283" algn="l"/>
                <a:tab pos="2779555" algn="l"/>
                <a:tab pos="3228837" algn="l"/>
                <a:tab pos="3678118" algn="l"/>
                <a:tab pos="4127399" algn="l"/>
                <a:tab pos="4576680" algn="l"/>
                <a:tab pos="5025596" algn="l"/>
                <a:tab pos="5474877" algn="l"/>
                <a:tab pos="5924159" algn="l"/>
                <a:tab pos="6373440" algn="l"/>
                <a:tab pos="6822721" algn="l"/>
                <a:tab pos="7272002" algn="l"/>
                <a:tab pos="7721275" algn="l"/>
                <a:tab pos="8170556" algn="l"/>
                <a:tab pos="8619837" algn="l"/>
                <a:tab pos="9069118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200" b="0" i="0" u="none" strike="noStrike" kern="1200" cap="none" spc="0" baseline="0">
                <a:solidFill>
                  <a:srgbClr val="385723"/>
                </a:solidFill>
                <a:uFillTx/>
                <a:latin typeface="Calibri"/>
              </a:rPr>
              <a:t>maVariable = 5;</a:t>
            </a:r>
          </a:p>
          <a:p>
            <a:pPr marL="426960" marR="0" lvl="0" indent="-322197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35"/>
              </a:spcAft>
              <a:buNone/>
              <a:tabLst>
                <a:tab pos="426960" algn="l"/>
                <a:tab pos="533158" algn="l"/>
                <a:tab pos="982439" algn="l"/>
                <a:tab pos="1431721" algn="l"/>
                <a:tab pos="1881002" algn="l"/>
                <a:tab pos="2330283" algn="l"/>
                <a:tab pos="2779555" algn="l"/>
                <a:tab pos="3228837" algn="l"/>
                <a:tab pos="3678118" algn="l"/>
                <a:tab pos="4127399" algn="l"/>
                <a:tab pos="4576680" algn="l"/>
                <a:tab pos="5025596" algn="l"/>
                <a:tab pos="5474877" algn="l"/>
                <a:tab pos="5924159" algn="l"/>
                <a:tab pos="6373440" algn="l"/>
                <a:tab pos="6822721" algn="l"/>
                <a:tab pos="7272002" algn="l"/>
                <a:tab pos="7721275" algn="l"/>
                <a:tab pos="8170556" algn="l"/>
                <a:tab pos="8619837" algn="l"/>
                <a:tab pos="9069118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200" b="0" i="0" u="none" strike="noStrike" kern="1200" cap="none" spc="0" baseline="0">
                <a:solidFill>
                  <a:srgbClr val="385723"/>
                </a:solidFill>
                <a:uFillTx/>
                <a:latin typeface="Calibri"/>
              </a:rPr>
              <a:t>Var MaVariable;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25BACF0-8A97-4350-9CE4-061AB32D68BD}"/>
              </a:ext>
            </a:extLst>
          </p:cNvPr>
          <p:cNvSpPr txBox="1"/>
          <p:nvPr/>
        </p:nvSpPr>
        <p:spPr>
          <a:xfrm>
            <a:off x="1941097" y="5578352"/>
            <a:ext cx="6217920" cy="43088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426960" marR="0" lvl="0" indent="-322197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35"/>
              </a:spcAft>
              <a:buNone/>
              <a:tabLst>
                <a:tab pos="426960" algn="l"/>
                <a:tab pos="533158" algn="l"/>
                <a:tab pos="982439" algn="l"/>
                <a:tab pos="1431721" algn="l"/>
                <a:tab pos="1881002" algn="l"/>
                <a:tab pos="2330283" algn="l"/>
                <a:tab pos="2779555" algn="l"/>
                <a:tab pos="3228837" algn="l"/>
                <a:tab pos="3678118" algn="l"/>
                <a:tab pos="4127399" algn="l"/>
                <a:tab pos="4576680" algn="l"/>
                <a:tab pos="5025596" algn="l"/>
                <a:tab pos="5474877" algn="l"/>
                <a:tab pos="5924159" algn="l"/>
                <a:tab pos="6373440" algn="l"/>
                <a:tab pos="6822721" algn="l"/>
                <a:tab pos="7272002" algn="l"/>
                <a:tab pos="7721275" algn="l"/>
                <a:tab pos="8170556" algn="l"/>
                <a:tab pos="8619837" algn="l"/>
                <a:tab pos="9069118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200" b="0" i="0" u="none" strike="noStrike" kern="1200" cap="none" spc="0" baseline="0">
                <a:solidFill>
                  <a:srgbClr val="385723"/>
                </a:solidFill>
                <a:uFillTx/>
                <a:latin typeface="Calibri"/>
              </a:rPr>
              <a:t>maVariable ≠ mavariable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56C9063D-3427-48EE-BDBC-EFE2201BF0DC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173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</a:rPr>
              <a:t>Découvrir JavaScript</a:t>
            </a: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0DC3B7D4-06D4-47C2-AF87-F05594AC49C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379384" cy="5138735"/>
          </a:xfrm>
        </p:spPr>
        <p:txBody>
          <a:bodyPr/>
          <a:lstStyle/>
          <a:p>
            <a:pPr lvl="0" algn="ctr">
              <a:buNone/>
            </a:pPr>
            <a:r>
              <a:rPr lang="fr-FR">
                <a:solidFill>
                  <a:srgbClr val="FF0000"/>
                </a:solidFill>
              </a:rPr>
              <a:t>Gestion des événements</a:t>
            </a:r>
          </a:p>
          <a:p>
            <a:pPr marL="457200" lvl="0" indent="-457200">
              <a:buClr>
                <a:srgbClr val="FF0000"/>
              </a:buClr>
            </a:pPr>
            <a:endParaRPr lang="fr-FR" sz="100"/>
          </a:p>
          <a:p>
            <a:pPr marL="457200" lvl="0" indent="-457200">
              <a:buClr>
                <a:srgbClr val="FF0000"/>
              </a:buClr>
              <a:buFont typeface="Arial" pitchFamily="34"/>
              <a:buChar char="•"/>
            </a:pPr>
            <a:r>
              <a:rPr lang="fr-FR" sz="2800"/>
              <a:t>Déclenchent un traitement en fonction des actions de l’utilisateur.</a:t>
            </a:r>
            <a:endParaRPr lang="fr-FR" sz="2800">
              <a:solidFill>
                <a:srgbClr val="5B9BD5"/>
              </a:solidFill>
            </a:endParaRPr>
          </a:p>
        </p:txBody>
      </p:sp>
      <p:grpSp>
        <p:nvGrpSpPr>
          <p:cNvPr id="4" name="Groupe 6">
            <a:extLst>
              <a:ext uri="{FF2B5EF4-FFF2-40B4-BE49-F238E27FC236}">
                <a16:creationId xmlns:a16="http://schemas.microsoft.com/office/drawing/2014/main" id="{7C9E77A1-D659-4A3A-94DC-5E27AD2B53D6}"/>
              </a:ext>
            </a:extLst>
          </p:cNvPr>
          <p:cNvGrpSpPr/>
          <p:nvPr/>
        </p:nvGrpSpPr>
        <p:grpSpPr>
          <a:xfrm>
            <a:off x="877567" y="3475798"/>
            <a:ext cx="8351261" cy="3487988"/>
            <a:chOff x="877567" y="3475798"/>
            <a:chExt cx="8351261" cy="3487988"/>
          </a:xfrm>
        </p:grpSpPr>
        <p:sp>
          <p:nvSpPr>
            <p:cNvPr id="5" name="Forme libre 7">
              <a:extLst>
                <a:ext uri="{FF2B5EF4-FFF2-40B4-BE49-F238E27FC236}">
                  <a16:creationId xmlns:a16="http://schemas.microsoft.com/office/drawing/2014/main" id="{EBA6EED8-F80D-47DD-8892-2A2F92003172}"/>
                </a:ext>
              </a:extLst>
            </p:cNvPr>
            <p:cNvSpPr/>
            <p:nvPr/>
          </p:nvSpPr>
          <p:spPr>
            <a:xfrm>
              <a:off x="1484546" y="4996327"/>
              <a:ext cx="7744282" cy="339269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+- f3 0 f2"/>
                <a:gd name="f7" fmla="*/ f6 1 21600"/>
                <a:gd name="f8" fmla="*/ f2 1 f7"/>
                <a:gd name="f9" fmla="*/ f3 1 f7"/>
                <a:gd name="f10" fmla="*/ f8 f4 1"/>
                <a:gd name="f11" fmla="*/ f9 f4 1"/>
                <a:gd name="f12" fmla="*/ f9 f5 1"/>
                <a:gd name="f13" fmla="*/ f8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0" t="f13" r="f11" b="f12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none" lIns="92162" tIns="46076" rIns="92162" bIns="46076" anchor="t" anchorCtr="1" compatLnSpc="1">
              <a:sp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5" algn="l"/>
                  <a:tab pos="898196" algn="l"/>
                  <a:tab pos="1347478" algn="l"/>
                  <a:tab pos="1796759" algn="l"/>
                  <a:tab pos="2246040" algn="l"/>
                  <a:tab pos="2695322" algn="l"/>
                  <a:tab pos="3144603" algn="l"/>
                  <a:tab pos="3593875" algn="l"/>
                  <a:tab pos="4043156" algn="l"/>
                  <a:tab pos="4492438" algn="l"/>
                  <a:tab pos="4941719" algn="l"/>
                  <a:tab pos="5391000" algn="l"/>
                  <a:tab pos="5840281" algn="l"/>
                  <a:tab pos="6289563" algn="l"/>
                  <a:tab pos="6738844" algn="l"/>
                  <a:tab pos="7188116" algn="l"/>
                  <a:tab pos="7637397" algn="l"/>
                  <a:tab pos="8086679" algn="l"/>
                  <a:tab pos="8535960" algn="l"/>
                  <a:tab pos="8985241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600" b="1" i="0" u="none" strike="noStrike" kern="1200" cap="none" spc="0" baseline="0">
                  <a:solidFill>
                    <a:srgbClr val="C95F5F"/>
                  </a:solidFill>
                  <a:uFillTx/>
                  <a:latin typeface="Arial" pitchFamily="18"/>
                  <a:ea typeface="MS Gothic" pitchFamily="2"/>
                  <a:cs typeface="MS Gothic" pitchFamily="2"/>
                </a:rPr>
                <a:t>&lt;input </a:t>
              </a:r>
              <a:r>
                <a:rPr lang="en-US" sz="1600" b="1" i="0" u="none" strike="noStrike" kern="1200" cap="none" spc="0" baseline="0">
                  <a:solidFill>
                    <a:srgbClr val="336699"/>
                  </a:solidFill>
                  <a:uFillTx/>
                  <a:latin typeface="Arial" pitchFamily="18"/>
                  <a:ea typeface="MS Gothic" pitchFamily="2"/>
                  <a:cs typeface="MS Gothic" pitchFamily="2"/>
                </a:rPr>
                <a:t>type=“Button” value=“push me”</a:t>
              </a:r>
              <a:r>
                <a:rPr lang="en-US" sz="1600" b="0" i="0" u="none" strike="noStrike" kern="1200" cap="none" spc="0" baseline="0">
                  <a:solidFill>
                    <a:srgbClr val="000000"/>
                  </a:solidFill>
                  <a:uFillTx/>
                  <a:latin typeface="Arial" pitchFamily="18"/>
                  <a:ea typeface="MS Gothic" pitchFamily="2"/>
                  <a:cs typeface="MS Gothic" pitchFamily="2"/>
                </a:rPr>
                <a:t> </a:t>
              </a:r>
              <a:r>
                <a:rPr lang="en-US" sz="1600" b="1" i="0" u="none" strike="noStrike" kern="1200" cap="none" spc="0" baseline="0">
                  <a:solidFill>
                    <a:srgbClr val="3A9275"/>
                  </a:solidFill>
                  <a:uFillTx/>
                  <a:latin typeface="Arial" pitchFamily="18"/>
                  <a:ea typeface="MS Gothic" pitchFamily="2"/>
                  <a:cs typeface="MS Gothic" pitchFamily="2"/>
                </a:rPr>
                <a:t>onClick=</a:t>
              </a:r>
              <a:r>
                <a:rPr lang="en-US" sz="1600" b="1" i="0" u="none" strike="noStrike" kern="1200" cap="none" spc="0" baseline="0">
                  <a:solidFill>
                    <a:srgbClr val="DE9400"/>
                  </a:solidFill>
                  <a:uFillTx/>
                  <a:latin typeface="Arial" pitchFamily="18"/>
                  <a:ea typeface="MS Gothic" pitchFamily="2"/>
                  <a:cs typeface="MS Gothic" pitchFamily="2"/>
                </a:rPr>
                <a:t>“alert(‘vous avez cliquez</a:t>
              </a:r>
              <a:r>
                <a:rPr lang="en-US" sz="1600" b="1" i="0" u="none" strike="noStrike" kern="0" cap="none" spc="0" baseline="0">
                  <a:solidFill>
                    <a:srgbClr val="DE9400"/>
                  </a:solidFill>
                  <a:uFillTx/>
                  <a:latin typeface="Arial" pitchFamily="18"/>
                  <a:ea typeface="MS Gothic" pitchFamily="2"/>
                  <a:cs typeface="MS Gothic" pitchFamily="2"/>
                </a:rPr>
                <a:t>’</a:t>
              </a:r>
              <a:r>
                <a:rPr lang="en-US" sz="1600" b="1" i="0" u="none" strike="noStrike" kern="1200" cap="none" spc="0" baseline="0">
                  <a:solidFill>
                    <a:srgbClr val="DE9400"/>
                  </a:solidFill>
                  <a:uFillTx/>
                  <a:latin typeface="Arial" pitchFamily="18"/>
                  <a:ea typeface="MS Gothic" pitchFamily="2"/>
                  <a:cs typeface="MS Gothic" pitchFamily="2"/>
                </a:rPr>
                <a:t>);”</a:t>
              </a:r>
              <a:r>
                <a:rPr lang="en-US" sz="1600" b="1" i="0" u="none" strike="noStrike" kern="1200" cap="none" spc="0" baseline="0">
                  <a:solidFill>
                    <a:srgbClr val="C95F5F"/>
                  </a:solidFill>
                  <a:uFillTx/>
                  <a:latin typeface="Arial" pitchFamily="18"/>
                  <a:ea typeface="MS Gothic" pitchFamily="2"/>
                  <a:cs typeface="MS Gothic" pitchFamily="2"/>
                </a:rPr>
                <a:t>&gt;</a:t>
              </a:r>
            </a:p>
          </p:txBody>
        </p:sp>
        <p:sp>
          <p:nvSpPr>
            <p:cNvPr id="6" name="Connecteur droit 8">
              <a:extLst>
                <a:ext uri="{FF2B5EF4-FFF2-40B4-BE49-F238E27FC236}">
                  <a16:creationId xmlns:a16="http://schemas.microsoft.com/office/drawing/2014/main" id="{B6F3A0F5-EB5B-4BE2-ABAB-ED70E97A6C12}"/>
                </a:ext>
              </a:extLst>
            </p:cNvPr>
            <p:cNvSpPr/>
            <p:nvPr/>
          </p:nvSpPr>
          <p:spPr>
            <a:xfrm>
              <a:off x="1603866" y="4967889"/>
              <a:ext cx="560161" cy="143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76315" cap="flat">
              <a:solidFill>
                <a:srgbClr val="808080"/>
              </a:solidFill>
              <a:prstDash val="solid"/>
              <a:miter/>
            </a:ln>
          </p:spPr>
          <p:txBody>
            <a:bodyPr vert="horz" wrap="square" lIns="90004" tIns="46798" rIns="90004" bIns="46798" anchor="t" anchorCtr="1" compatLnSpc="1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5" algn="l"/>
                  <a:tab pos="898196" algn="l"/>
                  <a:tab pos="1347478" algn="l"/>
                  <a:tab pos="1796759" algn="l"/>
                  <a:tab pos="2246040" algn="l"/>
                  <a:tab pos="2695322" algn="l"/>
                  <a:tab pos="3144603" algn="l"/>
                  <a:tab pos="3593875" algn="l"/>
                  <a:tab pos="4043156" algn="l"/>
                  <a:tab pos="4492438" algn="l"/>
                  <a:tab pos="4941719" algn="l"/>
                  <a:tab pos="5391000" algn="l"/>
                  <a:tab pos="5840281" algn="l"/>
                  <a:tab pos="6289563" algn="l"/>
                  <a:tab pos="6738844" algn="l"/>
                  <a:tab pos="7188116" algn="l"/>
                  <a:tab pos="7637397" algn="l"/>
                  <a:tab pos="8086679" algn="l"/>
                  <a:tab pos="8535960" algn="l"/>
                  <a:tab pos="8985241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22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S Gothic" pitchFamily="2"/>
                <a:cs typeface="MS Gothic" pitchFamily="2"/>
              </a:endParaRPr>
            </a:p>
          </p:txBody>
        </p:sp>
        <p:sp>
          <p:nvSpPr>
            <p:cNvPr id="7" name="Connecteur droit 9">
              <a:extLst>
                <a:ext uri="{FF2B5EF4-FFF2-40B4-BE49-F238E27FC236}">
                  <a16:creationId xmlns:a16="http://schemas.microsoft.com/office/drawing/2014/main" id="{48BF3910-CD4E-4C19-86E0-8B4362422F94}"/>
                </a:ext>
              </a:extLst>
            </p:cNvPr>
            <p:cNvSpPr/>
            <p:nvPr/>
          </p:nvSpPr>
          <p:spPr>
            <a:xfrm flipV="1">
              <a:off x="1948385" y="4618323"/>
              <a:ext cx="1435" cy="34451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25557" cap="flat">
              <a:solidFill>
                <a:srgbClr val="808080"/>
              </a:solidFill>
              <a:prstDash val="solid"/>
              <a:miter/>
            </a:ln>
          </p:spPr>
          <p:txBody>
            <a:bodyPr vert="horz" wrap="square" lIns="90004" tIns="46798" rIns="90004" bIns="46798" anchor="t" anchorCtr="1" compatLnSpc="1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5" algn="l"/>
                  <a:tab pos="898196" algn="l"/>
                  <a:tab pos="1347478" algn="l"/>
                  <a:tab pos="1796759" algn="l"/>
                  <a:tab pos="2246040" algn="l"/>
                  <a:tab pos="2695322" algn="l"/>
                  <a:tab pos="3144603" algn="l"/>
                  <a:tab pos="3593875" algn="l"/>
                  <a:tab pos="4043156" algn="l"/>
                  <a:tab pos="4492438" algn="l"/>
                  <a:tab pos="4941719" algn="l"/>
                  <a:tab pos="5391000" algn="l"/>
                  <a:tab pos="5840281" algn="l"/>
                  <a:tab pos="6289563" algn="l"/>
                  <a:tab pos="6738844" algn="l"/>
                  <a:tab pos="7188116" algn="l"/>
                  <a:tab pos="7637397" algn="l"/>
                  <a:tab pos="8086679" algn="l"/>
                  <a:tab pos="8535960" algn="l"/>
                  <a:tab pos="8985241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22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S Gothic" pitchFamily="2"/>
                <a:cs typeface="MS Gothic" pitchFamily="2"/>
              </a:endParaRPr>
            </a:p>
          </p:txBody>
        </p:sp>
        <p:sp>
          <p:nvSpPr>
            <p:cNvPr id="8" name="Forme libre 10">
              <a:extLst>
                <a:ext uri="{FF2B5EF4-FFF2-40B4-BE49-F238E27FC236}">
                  <a16:creationId xmlns:a16="http://schemas.microsoft.com/office/drawing/2014/main" id="{1FE6BDDE-AC03-418F-ACDA-C2DCC8FAEAC2}"/>
                </a:ext>
              </a:extLst>
            </p:cNvPr>
            <p:cNvSpPr/>
            <p:nvPr/>
          </p:nvSpPr>
          <p:spPr>
            <a:xfrm>
              <a:off x="1515307" y="4169407"/>
              <a:ext cx="913677" cy="45827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+- f3 0 f2"/>
                <a:gd name="f7" fmla="*/ f6 1 21600"/>
                <a:gd name="f8" fmla="*/ f2 1 f7"/>
                <a:gd name="f9" fmla="*/ f3 1 f7"/>
                <a:gd name="f10" fmla="*/ f8 f4 1"/>
                <a:gd name="f11" fmla="*/ f9 f4 1"/>
                <a:gd name="f12" fmla="*/ f9 f5 1"/>
                <a:gd name="f13" fmla="*/ f8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0" t="f13" r="f11" b="f12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none" lIns="92162" tIns="46076" rIns="92162" bIns="46076" anchor="t" anchorCtr="1" compatLnSpc="1">
              <a:sp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5" algn="l"/>
                  <a:tab pos="898196" algn="l"/>
                  <a:tab pos="1347478" algn="l"/>
                  <a:tab pos="1796759" algn="l"/>
                  <a:tab pos="2246040" algn="l"/>
                  <a:tab pos="2695322" algn="l"/>
                  <a:tab pos="3144603" algn="l"/>
                  <a:tab pos="3593875" algn="l"/>
                  <a:tab pos="4043156" algn="l"/>
                  <a:tab pos="4492438" algn="l"/>
                  <a:tab pos="4941719" algn="l"/>
                  <a:tab pos="5391000" algn="l"/>
                  <a:tab pos="5840281" algn="l"/>
                  <a:tab pos="6289563" algn="l"/>
                  <a:tab pos="6738844" algn="l"/>
                  <a:tab pos="7188116" algn="l"/>
                  <a:tab pos="7637397" algn="l"/>
                  <a:tab pos="8086679" algn="l"/>
                  <a:tab pos="8535960" algn="l"/>
                  <a:tab pos="8985241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400" b="1" i="0" u="none" strike="noStrike" kern="1200" cap="none" spc="0" baseline="0">
                  <a:solidFill>
                    <a:srgbClr val="C95F5F"/>
                  </a:solidFill>
                  <a:uFillTx/>
                  <a:latin typeface="Arial" pitchFamily="18"/>
                  <a:ea typeface="MS Gothic" pitchFamily="2"/>
                  <a:cs typeface="MS Gothic" pitchFamily="2"/>
                </a:rPr>
                <a:t>objet</a:t>
              </a:r>
            </a:p>
          </p:txBody>
        </p:sp>
        <p:sp>
          <p:nvSpPr>
            <p:cNvPr id="9" name="Connecteur droit 11">
              <a:extLst>
                <a:ext uri="{FF2B5EF4-FFF2-40B4-BE49-F238E27FC236}">
                  <a16:creationId xmlns:a16="http://schemas.microsoft.com/office/drawing/2014/main" id="{C4335552-3432-4E16-9E91-2A8747CBF384}"/>
                </a:ext>
              </a:extLst>
            </p:cNvPr>
            <p:cNvSpPr/>
            <p:nvPr/>
          </p:nvSpPr>
          <p:spPr>
            <a:xfrm>
              <a:off x="2237107" y="5399522"/>
              <a:ext cx="3095637" cy="180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76315" cap="flat">
              <a:solidFill>
                <a:srgbClr val="808080"/>
              </a:solidFill>
              <a:prstDash val="solid"/>
              <a:miter/>
            </a:ln>
          </p:spPr>
          <p:txBody>
            <a:bodyPr vert="horz" wrap="square" lIns="90004" tIns="46798" rIns="90004" bIns="46798" anchor="t" anchorCtr="1" compatLnSpc="1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5" algn="l"/>
                  <a:tab pos="898196" algn="l"/>
                  <a:tab pos="1347478" algn="l"/>
                  <a:tab pos="1796759" algn="l"/>
                  <a:tab pos="2246040" algn="l"/>
                  <a:tab pos="2695322" algn="l"/>
                  <a:tab pos="3144603" algn="l"/>
                  <a:tab pos="3593875" algn="l"/>
                  <a:tab pos="4043156" algn="l"/>
                  <a:tab pos="4492438" algn="l"/>
                  <a:tab pos="4941719" algn="l"/>
                  <a:tab pos="5391000" algn="l"/>
                  <a:tab pos="5840281" algn="l"/>
                  <a:tab pos="6289563" algn="l"/>
                  <a:tab pos="6738844" algn="l"/>
                  <a:tab pos="7188116" algn="l"/>
                  <a:tab pos="7637397" algn="l"/>
                  <a:tab pos="8086679" algn="l"/>
                  <a:tab pos="8535960" algn="l"/>
                  <a:tab pos="8985241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22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S Gothic" pitchFamily="2"/>
                <a:cs typeface="MS Gothic" pitchFamily="2"/>
              </a:endParaRPr>
            </a:p>
          </p:txBody>
        </p:sp>
        <p:sp>
          <p:nvSpPr>
            <p:cNvPr id="10" name="Connecteur droit 12">
              <a:extLst>
                <a:ext uri="{FF2B5EF4-FFF2-40B4-BE49-F238E27FC236}">
                  <a16:creationId xmlns:a16="http://schemas.microsoft.com/office/drawing/2014/main" id="{E86D872D-4658-40CC-89C9-F342AFF40B49}"/>
                </a:ext>
              </a:extLst>
            </p:cNvPr>
            <p:cNvSpPr/>
            <p:nvPr/>
          </p:nvSpPr>
          <p:spPr>
            <a:xfrm flipV="1">
              <a:off x="3527709" y="5393048"/>
              <a:ext cx="1801" cy="3301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25557" cap="flat">
              <a:solidFill>
                <a:srgbClr val="808080"/>
              </a:solidFill>
              <a:prstDash val="solid"/>
              <a:miter/>
            </a:ln>
          </p:spPr>
          <p:txBody>
            <a:bodyPr vert="horz" wrap="square" lIns="90004" tIns="46798" rIns="90004" bIns="46798" anchor="t" anchorCtr="1" compatLnSpc="1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5" algn="l"/>
                  <a:tab pos="898196" algn="l"/>
                  <a:tab pos="1347478" algn="l"/>
                  <a:tab pos="1796759" algn="l"/>
                  <a:tab pos="2246040" algn="l"/>
                  <a:tab pos="2695322" algn="l"/>
                  <a:tab pos="3144603" algn="l"/>
                  <a:tab pos="3593875" algn="l"/>
                  <a:tab pos="4043156" algn="l"/>
                  <a:tab pos="4492438" algn="l"/>
                  <a:tab pos="4941719" algn="l"/>
                  <a:tab pos="5391000" algn="l"/>
                  <a:tab pos="5840281" algn="l"/>
                  <a:tab pos="6289563" algn="l"/>
                  <a:tab pos="6738844" algn="l"/>
                  <a:tab pos="7188116" algn="l"/>
                  <a:tab pos="7637397" algn="l"/>
                  <a:tab pos="8086679" algn="l"/>
                  <a:tab pos="8535960" algn="l"/>
                  <a:tab pos="8985241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22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S Gothic" pitchFamily="2"/>
                <a:cs typeface="MS Gothic" pitchFamily="2"/>
              </a:endParaRPr>
            </a:p>
          </p:txBody>
        </p:sp>
        <p:sp>
          <p:nvSpPr>
            <p:cNvPr id="11" name="Forme libre 13">
              <a:extLst>
                <a:ext uri="{FF2B5EF4-FFF2-40B4-BE49-F238E27FC236}">
                  <a16:creationId xmlns:a16="http://schemas.microsoft.com/office/drawing/2014/main" id="{982B3DE7-31CC-46D7-A423-978EFA9E5C1F}"/>
                </a:ext>
              </a:extLst>
            </p:cNvPr>
            <p:cNvSpPr/>
            <p:nvPr/>
          </p:nvSpPr>
          <p:spPr>
            <a:xfrm>
              <a:off x="2607182" y="5615522"/>
              <a:ext cx="1835996" cy="45827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+- f3 0 f2"/>
                <a:gd name="f7" fmla="*/ f6 1 21600"/>
                <a:gd name="f8" fmla="*/ f2 1 f7"/>
                <a:gd name="f9" fmla="*/ f3 1 f7"/>
                <a:gd name="f10" fmla="*/ f8 f4 1"/>
                <a:gd name="f11" fmla="*/ f9 f4 1"/>
                <a:gd name="f12" fmla="*/ f9 f5 1"/>
                <a:gd name="f13" fmla="*/ f8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0" t="f13" r="f11" b="f12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92162" tIns="46076" rIns="92162" bIns="46076" anchor="t" anchorCtr="1" compatLnSpc="1">
              <a:sp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5" algn="l"/>
                  <a:tab pos="898196" algn="l"/>
                  <a:tab pos="1347478" algn="l"/>
                  <a:tab pos="1796759" algn="l"/>
                  <a:tab pos="2246040" algn="l"/>
                  <a:tab pos="2695322" algn="l"/>
                  <a:tab pos="3144603" algn="l"/>
                  <a:tab pos="3593875" algn="l"/>
                  <a:tab pos="4043156" algn="l"/>
                  <a:tab pos="4492438" algn="l"/>
                  <a:tab pos="4941719" algn="l"/>
                  <a:tab pos="5391000" algn="l"/>
                  <a:tab pos="5840281" algn="l"/>
                  <a:tab pos="6289563" algn="l"/>
                  <a:tab pos="6738844" algn="l"/>
                  <a:tab pos="7188116" algn="l"/>
                  <a:tab pos="7637397" algn="l"/>
                  <a:tab pos="8086679" algn="l"/>
                  <a:tab pos="8535960" algn="l"/>
                  <a:tab pos="8985241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400" b="1" i="0" u="none" strike="noStrike" kern="1200" cap="none" spc="0" baseline="0">
                  <a:solidFill>
                    <a:srgbClr val="336699"/>
                  </a:solidFill>
                  <a:uFillTx/>
                  <a:latin typeface="Arial" pitchFamily="18"/>
                  <a:ea typeface="MS Gothic" pitchFamily="2"/>
                  <a:cs typeface="MS Gothic" pitchFamily="2"/>
                </a:rPr>
                <a:t>Arguments</a:t>
              </a:r>
            </a:p>
          </p:txBody>
        </p:sp>
        <p:sp>
          <p:nvSpPr>
            <p:cNvPr id="12" name="Connecteur droit 14">
              <a:extLst>
                <a:ext uri="{FF2B5EF4-FFF2-40B4-BE49-F238E27FC236}">
                  <a16:creationId xmlns:a16="http://schemas.microsoft.com/office/drawing/2014/main" id="{5C1BDD42-93CC-49EF-8BD3-0CABDE066E70}"/>
                </a:ext>
              </a:extLst>
            </p:cNvPr>
            <p:cNvSpPr/>
            <p:nvPr/>
          </p:nvSpPr>
          <p:spPr>
            <a:xfrm>
              <a:off x="5405823" y="4967889"/>
              <a:ext cx="719276" cy="143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76315" cap="flat">
              <a:solidFill>
                <a:srgbClr val="808080"/>
              </a:solidFill>
              <a:prstDash val="solid"/>
              <a:miter/>
            </a:ln>
          </p:spPr>
          <p:txBody>
            <a:bodyPr vert="horz" wrap="square" lIns="90004" tIns="46798" rIns="90004" bIns="46798" anchor="t" anchorCtr="1" compatLnSpc="1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5" algn="l"/>
                  <a:tab pos="898196" algn="l"/>
                  <a:tab pos="1347478" algn="l"/>
                  <a:tab pos="1796759" algn="l"/>
                  <a:tab pos="2246040" algn="l"/>
                  <a:tab pos="2695322" algn="l"/>
                  <a:tab pos="3144603" algn="l"/>
                  <a:tab pos="3593875" algn="l"/>
                  <a:tab pos="4043156" algn="l"/>
                  <a:tab pos="4492438" algn="l"/>
                  <a:tab pos="4941719" algn="l"/>
                  <a:tab pos="5391000" algn="l"/>
                  <a:tab pos="5840281" algn="l"/>
                  <a:tab pos="6289563" algn="l"/>
                  <a:tab pos="6738844" algn="l"/>
                  <a:tab pos="7188116" algn="l"/>
                  <a:tab pos="7637397" algn="l"/>
                  <a:tab pos="8086679" algn="l"/>
                  <a:tab pos="8535960" algn="l"/>
                  <a:tab pos="8985241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22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S Gothic" pitchFamily="2"/>
                <a:cs typeface="MS Gothic" pitchFamily="2"/>
              </a:endParaRPr>
            </a:p>
          </p:txBody>
        </p:sp>
        <p:sp>
          <p:nvSpPr>
            <p:cNvPr id="13" name="Connecteur droit 15">
              <a:extLst>
                <a:ext uri="{FF2B5EF4-FFF2-40B4-BE49-F238E27FC236}">
                  <a16:creationId xmlns:a16="http://schemas.microsoft.com/office/drawing/2014/main" id="{7B93D29C-29DF-4979-A809-CA196A662526}"/>
                </a:ext>
              </a:extLst>
            </p:cNvPr>
            <p:cNvSpPr/>
            <p:nvPr/>
          </p:nvSpPr>
          <p:spPr>
            <a:xfrm flipV="1">
              <a:off x="5837465" y="4611849"/>
              <a:ext cx="1801" cy="34451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25557" cap="flat">
              <a:solidFill>
                <a:srgbClr val="808080"/>
              </a:solidFill>
              <a:prstDash val="solid"/>
              <a:miter/>
            </a:ln>
          </p:spPr>
          <p:txBody>
            <a:bodyPr vert="horz" wrap="square" lIns="90004" tIns="46798" rIns="90004" bIns="46798" anchor="t" anchorCtr="1" compatLnSpc="1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5" algn="l"/>
                  <a:tab pos="898196" algn="l"/>
                  <a:tab pos="1347478" algn="l"/>
                  <a:tab pos="1796759" algn="l"/>
                  <a:tab pos="2246040" algn="l"/>
                  <a:tab pos="2695322" algn="l"/>
                  <a:tab pos="3144603" algn="l"/>
                  <a:tab pos="3593875" algn="l"/>
                  <a:tab pos="4043156" algn="l"/>
                  <a:tab pos="4492438" algn="l"/>
                  <a:tab pos="4941719" algn="l"/>
                  <a:tab pos="5391000" algn="l"/>
                  <a:tab pos="5840281" algn="l"/>
                  <a:tab pos="6289563" algn="l"/>
                  <a:tab pos="6738844" algn="l"/>
                  <a:tab pos="7188116" algn="l"/>
                  <a:tab pos="7637397" algn="l"/>
                  <a:tab pos="8086679" algn="l"/>
                  <a:tab pos="8535960" algn="l"/>
                  <a:tab pos="8985241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22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S Gothic" pitchFamily="2"/>
                <a:cs typeface="MS Gothic" pitchFamily="2"/>
              </a:endParaRPr>
            </a:p>
          </p:txBody>
        </p:sp>
        <p:sp>
          <p:nvSpPr>
            <p:cNvPr id="14" name="Forme libre 16">
              <a:extLst>
                <a:ext uri="{FF2B5EF4-FFF2-40B4-BE49-F238E27FC236}">
                  <a16:creationId xmlns:a16="http://schemas.microsoft.com/office/drawing/2014/main" id="{8E174D9B-8C13-45F1-9CCF-7D8706A8E429}"/>
                </a:ext>
              </a:extLst>
            </p:cNvPr>
            <p:cNvSpPr/>
            <p:nvPr/>
          </p:nvSpPr>
          <p:spPr>
            <a:xfrm>
              <a:off x="5067787" y="4158243"/>
              <a:ext cx="1776240" cy="45827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+- f3 0 f2"/>
                <a:gd name="f7" fmla="*/ f6 1 21600"/>
                <a:gd name="f8" fmla="*/ f2 1 f7"/>
                <a:gd name="f9" fmla="*/ f3 1 f7"/>
                <a:gd name="f10" fmla="*/ f8 f4 1"/>
                <a:gd name="f11" fmla="*/ f9 f4 1"/>
                <a:gd name="f12" fmla="*/ f9 f5 1"/>
                <a:gd name="f13" fmla="*/ f8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0" t="f13" r="f11" b="f12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none" lIns="92162" tIns="46076" rIns="92162" bIns="46076" anchor="t" anchorCtr="1" compatLnSpc="1">
              <a:sp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5" algn="l"/>
                  <a:tab pos="898196" algn="l"/>
                  <a:tab pos="1347478" algn="l"/>
                  <a:tab pos="1796759" algn="l"/>
                  <a:tab pos="2246040" algn="l"/>
                  <a:tab pos="2695322" algn="l"/>
                  <a:tab pos="3144603" algn="l"/>
                  <a:tab pos="3593875" algn="l"/>
                  <a:tab pos="4043156" algn="l"/>
                  <a:tab pos="4492438" algn="l"/>
                  <a:tab pos="4941719" algn="l"/>
                  <a:tab pos="5391000" algn="l"/>
                  <a:tab pos="5840281" algn="l"/>
                  <a:tab pos="6289563" algn="l"/>
                  <a:tab pos="6738844" algn="l"/>
                  <a:tab pos="7188116" algn="l"/>
                  <a:tab pos="7637397" algn="l"/>
                  <a:tab pos="8086679" algn="l"/>
                  <a:tab pos="8535960" algn="l"/>
                  <a:tab pos="8985241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400" b="1" i="0" u="none" strike="noStrike" kern="1200" cap="none" spc="0" baseline="0">
                  <a:solidFill>
                    <a:srgbClr val="3A9275"/>
                  </a:solidFill>
                  <a:uFillTx/>
                  <a:latin typeface="Arial" pitchFamily="18"/>
                  <a:ea typeface="MS Gothic" pitchFamily="2"/>
                  <a:cs typeface="MS Gothic" pitchFamily="2"/>
                </a:rPr>
                <a:t>évènement</a:t>
              </a:r>
            </a:p>
          </p:txBody>
        </p:sp>
        <p:sp>
          <p:nvSpPr>
            <p:cNvPr id="15" name="Connecteur droit 17">
              <a:extLst>
                <a:ext uri="{FF2B5EF4-FFF2-40B4-BE49-F238E27FC236}">
                  <a16:creationId xmlns:a16="http://schemas.microsoft.com/office/drawing/2014/main" id="{1D6C230C-1E1F-42F1-A705-2CE3513CDBA3}"/>
                </a:ext>
              </a:extLst>
            </p:cNvPr>
            <p:cNvSpPr/>
            <p:nvPr/>
          </p:nvSpPr>
          <p:spPr>
            <a:xfrm>
              <a:off x="6340751" y="5399522"/>
              <a:ext cx="2592360" cy="180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76315" cap="flat">
              <a:solidFill>
                <a:srgbClr val="808080"/>
              </a:solidFill>
              <a:prstDash val="solid"/>
              <a:miter/>
            </a:ln>
          </p:spPr>
          <p:txBody>
            <a:bodyPr vert="horz" wrap="square" lIns="90004" tIns="46798" rIns="90004" bIns="46798" anchor="t" anchorCtr="1" compatLnSpc="1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5" algn="l"/>
                  <a:tab pos="898196" algn="l"/>
                  <a:tab pos="1347478" algn="l"/>
                  <a:tab pos="1796759" algn="l"/>
                  <a:tab pos="2246040" algn="l"/>
                  <a:tab pos="2695322" algn="l"/>
                  <a:tab pos="3144603" algn="l"/>
                  <a:tab pos="3593875" algn="l"/>
                  <a:tab pos="4043156" algn="l"/>
                  <a:tab pos="4492438" algn="l"/>
                  <a:tab pos="4941719" algn="l"/>
                  <a:tab pos="5391000" algn="l"/>
                  <a:tab pos="5840281" algn="l"/>
                  <a:tab pos="6289563" algn="l"/>
                  <a:tab pos="6738844" algn="l"/>
                  <a:tab pos="7188116" algn="l"/>
                  <a:tab pos="7637397" algn="l"/>
                  <a:tab pos="8086679" algn="l"/>
                  <a:tab pos="8535960" algn="l"/>
                  <a:tab pos="8985241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22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S Gothic" pitchFamily="2"/>
                <a:cs typeface="MS Gothic" pitchFamily="2"/>
              </a:endParaRPr>
            </a:p>
          </p:txBody>
        </p:sp>
        <p:sp>
          <p:nvSpPr>
            <p:cNvPr id="16" name="Connecteur droit 18">
              <a:extLst>
                <a:ext uri="{FF2B5EF4-FFF2-40B4-BE49-F238E27FC236}">
                  <a16:creationId xmlns:a16="http://schemas.microsoft.com/office/drawing/2014/main" id="{2E725034-B008-4E19-A128-97837A5203AF}"/>
                </a:ext>
              </a:extLst>
            </p:cNvPr>
            <p:cNvSpPr/>
            <p:nvPr/>
          </p:nvSpPr>
          <p:spPr>
            <a:xfrm flipV="1">
              <a:off x="7853827" y="5393405"/>
              <a:ext cx="1435" cy="34416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25557" cap="flat">
              <a:solidFill>
                <a:srgbClr val="808080"/>
              </a:solidFill>
              <a:prstDash val="solid"/>
              <a:miter/>
            </a:ln>
          </p:spPr>
          <p:txBody>
            <a:bodyPr vert="horz" wrap="square" lIns="90004" tIns="46798" rIns="90004" bIns="46798" anchor="t" anchorCtr="1" compatLnSpc="1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5" algn="l"/>
                  <a:tab pos="898196" algn="l"/>
                  <a:tab pos="1347478" algn="l"/>
                  <a:tab pos="1796759" algn="l"/>
                  <a:tab pos="2246040" algn="l"/>
                  <a:tab pos="2695322" algn="l"/>
                  <a:tab pos="3144603" algn="l"/>
                  <a:tab pos="3593875" algn="l"/>
                  <a:tab pos="4043156" algn="l"/>
                  <a:tab pos="4492438" algn="l"/>
                  <a:tab pos="4941719" algn="l"/>
                  <a:tab pos="5391000" algn="l"/>
                  <a:tab pos="5840281" algn="l"/>
                  <a:tab pos="6289563" algn="l"/>
                  <a:tab pos="6738844" algn="l"/>
                  <a:tab pos="7188116" algn="l"/>
                  <a:tab pos="7637397" algn="l"/>
                  <a:tab pos="8086679" algn="l"/>
                  <a:tab pos="8535960" algn="l"/>
                  <a:tab pos="8985241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22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S Gothic" pitchFamily="2"/>
                <a:cs typeface="MS Gothic" pitchFamily="2"/>
              </a:endParaRPr>
            </a:p>
          </p:txBody>
        </p:sp>
        <p:sp>
          <p:nvSpPr>
            <p:cNvPr id="17" name="Forme libre 19">
              <a:extLst>
                <a:ext uri="{FF2B5EF4-FFF2-40B4-BE49-F238E27FC236}">
                  <a16:creationId xmlns:a16="http://schemas.microsoft.com/office/drawing/2014/main" id="{52BC37F7-BB9D-4F4D-8A95-DDB92EF22585}"/>
                </a:ext>
              </a:extLst>
            </p:cNvPr>
            <p:cNvSpPr/>
            <p:nvPr/>
          </p:nvSpPr>
          <p:spPr>
            <a:xfrm>
              <a:off x="7056790" y="5615522"/>
              <a:ext cx="1660321" cy="45827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+- f3 0 f2"/>
                <a:gd name="f7" fmla="*/ f6 1 21600"/>
                <a:gd name="f8" fmla="*/ f2 1 f7"/>
                <a:gd name="f9" fmla="*/ f3 1 f7"/>
                <a:gd name="f10" fmla="*/ f8 f4 1"/>
                <a:gd name="f11" fmla="*/ f9 f4 1"/>
                <a:gd name="f12" fmla="*/ f9 f5 1"/>
                <a:gd name="f13" fmla="*/ f8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0" t="f13" r="f11" b="f12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none" lIns="92162" tIns="46076" rIns="92162" bIns="46076" anchor="t" anchorCtr="1" compatLnSpc="1">
              <a:sp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5" algn="l"/>
                  <a:tab pos="898196" algn="l"/>
                  <a:tab pos="1347478" algn="l"/>
                  <a:tab pos="1796759" algn="l"/>
                  <a:tab pos="2246040" algn="l"/>
                  <a:tab pos="2695322" algn="l"/>
                  <a:tab pos="3144603" algn="l"/>
                  <a:tab pos="3593875" algn="l"/>
                  <a:tab pos="4043156" algn="l"/>
                  <a:tab pos="4492438" algn="l"/>
                  <a:tab pos="4941719" algn="l"/>
                  <a:tab pos="5391000" algn="l"/>
                  <a:tab pos="5840281" algn="l"/>
                  <a:tab pos="6289563" algn="l"/>
                  <a:tab pos="6738844" algn="l"/>
                  <a:tab pos="7188116" algn="l"/>
                  <a:tab pos="7637397" algn="l"/>
                  <a:tab pos="8086679" algn="l"/>
                  <a:tab pos="8535960" algn="l"/>
                  <a:tab pos="8985241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400" b="1" i="0" u="none" strike="noStrike" kern="1200" cap="none" spc="0" baseline="0">
                  <a:solidFill>
                    <a:srgbClr val="DE9400"/>
                  </a:solidFill>
                  <a:uFillTx/>
                  <a:latin typeface="Arial" pitchFamily="18"/>
                  <a:ea typeface="MS Gothic" pitchFamily="2"/>
                  <a:cs typeface="MS Gothic" pitchFamily="2"/>
                </a:rPr>
                <a:t>traitement</a:t>
              </a:r>
            </a:p>
          </p:txBody>
        </p:sp>
        <p:sp>
          <p:nvSpPr>
            <p:cNvPr id="18" name="Forme libre 20">
              <a:extLst>
                <a:ext uri="{FF2B5EF4-FFF2-40B4-BE49-F238E27FC236}">
                  <a16:creationId xmlns:a16="http://schemas.microsoft.com/office/drawing/2014/main" id="{F98C1862-B6C5-4D9F-85C5-47A10D65FFA1}"/>
                </a:ext>
              </a:extLst>
            </p:cNvPr>
            <p:cNvSpPr/>
            <p:nvPr/>
          </p:nvSpPr>
          <p:spPr>
            <a:xfrm>
              <a:off x="877567" y="3475798"/>
              <a:ext cx="2189155" cy="74084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+- f3 0 f2"/>
                <a:gd name="f7" fmla="*/ f6 1 21600"/>
                <a:gd name="f8" fmla="*/ f2 1 f7"/>
                <a:gd name="f9" fmla="*/ f3 1 f7"/>
                <a:gd name="f10" fmla="*/ f8 f4 1"/>
                <a:gd name="f11" fmla="*/ f9 f4 1"/>
                <a:gd name="f12" fmla="*/ f9 f5 1"/>
                <a:gd name="f13" fmla="*/ f8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0" t="f13" r="f11" b="f12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90004" tIns="46798" rIns="90004" bIns="46798" anchor="t" anchorCtr="1" compatLnSpc="1">
              <a:sp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5" algn="l"/>
                  <a:tab pos="898196" algn="l"/>
                  <a:tab pos="1347478" algn="l"/>
                  <a:tab pos="1796759" algn="l"/>
                  <a:tab pos="2246040" algn="l"/>
                  <a:tab pos="2695322" algn="l"/>
                  <a:tab pos="3144603" algn="l"/>
                  <a:tab pos="3593875" algn="l"/>
                  <a:tab pos="4043156" algn="l"/>
                  <a:tab pos="4492438" algn="l"/>
                  <a:tab pos="4941719" algn="l"/>
                  <a:tab pos="5391000" algn="l"/>
                  <a:tab pos="5840281" algn="l"/>
                  <a:tab pos="6289563" algn="l"/>
                  <a:tab pos="6738844" algn="l"/>
                  <a:tab pos="7188116" algn="l"/>
                  <a:tab pos="7637397" algn="l"/>
                  <a:tab pos="8086679" algn="l"/>
                  <a:tab pos="8535960" algn="l"/>
                  <a:tab pos="8985241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400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18"/>
                  <a:ea typeface="MS Gothic" pitchFamily="2"/>
                  <a:cs typeface="MS Gothic" pitchFamily="2"/>
                </a:rPr>
                <a:t>Balise</a:t>
              </a:r>
              <a:r>
                <a:rPr lang="en-US" sz="1400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18"/>
                  <a:ea typeface="MS Gothic" pitchFamily="2"/>
                  <a:cs typeface="MS Gothic" pitchFamily="2"/>
                </a:rPr>
                <a:t> HTML</a:t>
              </a:r>
            </a:p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5" algn="l"/>
                  <a:tab pos="898196" algn="l"/>
                  <a:tab pos="1347478" algn="l"/>
                  <a:tab pos="1796759" algn="l"/>
                  <a:tab pos="2246040" algn="l"/>
                  <a:tab pos="2695322" algn="l"/>
                  <a:tab pos="3144603" algn="l"/>
                  <a:tab pos="3593875" algn="l"/>
                  <a:tab pos="4043156" algn="l"/>
                  <a:tab pos="4492438" algn="l"/>
                  <a:tab pos="4941719" algn="l"/>
                  <a:tab pos="5391000" algn="l"/>
                  <a:tab pos="5840281" algn="l"/>
                  <a:tab pos="6289563" algn="l"/>
                  <a:tab pos="6738844" algn="l"/>
                  <a:tab pos="7188116" algn="l"/>
                  <a:tab pos="7637397" algn="l"/>
                  <a:tab pos="8086679" algn="l"/>
                  <a:tab pos="8535960" algn="l"/>
                  <a:tab pos="8985241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400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18"/>
                  <a:ea typeface="MS Gothic" pitchFamily="2"/>
                  <a:cs typeface="MS Gothic" pitchFamily="2"/>
                </a:rPr>
                <a:t>possédant des évènements</a:t>
              </a:r>
            </a:p>
          </p:txBody>
        </p:sp>
        <p:sp>
          <p:nvSpPr>
            <p:cNvPr id="19" name="Forme libre 21">
              <a:extLst>
                <a:ext uri="{FF2B5EF4-FFF2-40B4-BE49-F238E27FC236}">
                  <a16:creationId xmlns:a16="http://schemas.microsoft.com/office/drawing/2014/main" id="{1E8AA16E-4045-4118-ABF4-23143E57BD2C}"/>
                </a:ext>
              </a:extLst>
            </p:cNvPr>
            <p:cNvSpPr/>
            <p:nvPr/>
          </p:nvSpPr>
          <p:spPr>
            <a:xfrm>
              <a:off x="2586124" y="6438381"/>
              <a:ext cx="1878122" cy="52540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+- f3 0 f2"/>
                <a:gd name="f7" fmla="*/ f6 1 21600"/>
                <a:gd name="f8" fmla="*/ f2 1 f7"/>
                <a:gd name="f9" fmla="*/ f3 1 f7"/>
                <a:gd name="f10" fmla="*/ f8 f4 1"/>
                <a:gd name="f11" fmla="*/ f9 f4 1"/>
                <a:gd name="f12" fmla="*/ f9 f5 1"/>
                <a:gd name="f13" fmla="*/ f8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0" t="f13" r="f11" b="f12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90004" tIns="46798" rIns="90004" bIns="46798" anchor="t" anchorCtr="1" compatLnSpc="1">
              <a:sp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5" algn="l"/>
                  <a:tab pos="898196" algn="l"/>
                  <a:tab pos="1347478" algn="l"/>
                  <a:tab pos="1796759" algn="l"/>
                  <a:tab pos="2246040" algn="l"/>
                  <a:tab pos="2695322" algn="l"/>
                  <a:tab pos="3144603" algn="l"/>
                  <a:tab pos="3593875" algn="l"/>
                  <a:tab pos="4043156" algn="l"/>
                  <a:tab pos="4492438" algn="l"/>
                  <a:tab pos="4941719" algn="l"/>
                  <a:tab pos="5391000" algn="l"/>
                  <a:tab pos="5840281" algn="l"/>
                  <a:tab pos="6289563" algn="l"/>
                  <a:tab pos="6738844" algn="l"/>
                  <a:tab pos="7188116" algn="l"/>
                  <a:tab pos="7637397" algn="l"/>
                  <a:tab pos="8086679" algn="l"/>
                  <a:tab pos="8535960" algn="l"/>
                  <a:tab pos="8985241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400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18"/>
                  <a:ea typeface="MS Gothic" pitchFamily="2"/>
                  <a:cs typeface="MS Gothic" pitchFamily="2"/>
                </a:rPr>
                <a:t>Arguments possibles de l’objet</a:t>
              </a:r>
            </a:p>
          </p:txBody>
        </p:sp>
        <p:sp>
          <p:nvSpPr>
            <p:cNvPr id="20" name="Forme libre 22">
              <a:extLst>
                <a:ext uri="{FF2B5EF4-FFF2-40B4-BE49-F238E27FC236}">
                  <a16:creationId xmlns:a16="http://schemas.microsoft.com/office/drawing/2014/main" id="{2A1DAF86-A82A-4522-85C1-CA5E53B558CB}"/>
                </a:ext>
              </a:extLst>
            </p:cNvPr>
            <p:cNvSpPr/>
            <p:nvPr/>
          </p:nvSpPr>
          <p:spPr>
            <a:xfrm>
              <a:off x="4898587" y="3481559"/>
              <a:ext cx="1877756" cy="74084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+- f3 0 f2"/>
                <a:gd name="f7" fmla="*/ f6 1 21600"/>
                <a:gd name="f8" fmla="*/ f2 1 f7"/>
                <a:gd name="f9" fmla="*/ f3 1 f7"/>
                <a:gd name="f10" fmla="*/ f8 f4 1"/>
                <a:gd name="f11" fmla="*/ f9 f4 1"/>
                <a:gd name="f12" fmla="*/ f9 f5 1"/>
                <a:gd name="f13" fmla="*/ f8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0" t="f13" r="f11" b="f12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90004" tIns="46798" rIns="90004" bIns="46798" anchor="t" anchorCtr="1" compatLnSpc="1">
              <a:sp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5" algn="l"/>
                  <a:tab pos="898196" algn="l"/>
                  <a:tab pos="1347478" algn="l"/>
                  <a:tab pos="1796759" algn="l"/>
                  <a:tab pos="2246040" algn="l"/>
                  <a:tab pos="2695322" algn="l"/>
                  <a:tab pos="3144603" algn="l"/>
                  <a:tab pos="3593875" algn="l"/>
                  <a:tab pos="4043156" algn="l"/>
                  <a:tab pos="4492438" algn="l"/>
                  <a:tab pos="4941719" algn="l"/>
                  <a:tab pos="5391000" algn="l"/>
                  <a:tab pos="5840281" algn="l"/>
                  <a:tab pos="6289563" algn="l"/>
                  <a:tab pos="6738844" algn="l"/>
                  <a:tab pos="7188116" algn="l"/>
                  <a:tab pos="7637397" algn="l"/>
                  <a:tab pos="8086679" algn="l"/>
                  <a:tab pos="8535960" algn="l"/>
                  <a:tab pos="8985241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400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18"/>
                  <a:ea typeface="MS Gothic" pitchFamily="2"/>
                  <a:cs typeface="MS Gothic" pitchFamily="2"/>
                </a:rPr>
                <a:t>Évènement disponible pour l’objet</a:t>
              </a:r>
            </a:p>
          </p:txBody>
        </p:sp>
        <p:sp>
          <p:nvSpPr>
            <p:cNvPr id="21" name="Forme libre 23">
              <a:extLst>
                <a:ext uri="{FF2B5EF4-FFF2-40B4-BE49-F238E27FC236}">
                  <a16:creationId xmlns:a16="http://schemas.microsoft.com/office/drawing/2014/main" id="{00BCC5F9-EA9A-4B9E-8339-C613FB52EFB8}"/>
                </a:ext>
              </a:extLst>
            </p:cNvPr>
            <p:cNvSpPr/>
            <p:nvPr/>
          </p:nvSpPr>
          <p:spPr>
            <a:xfrm>
              <a:off x="6948068" y="6413171"/>
              <a:ext cx="1877756" cy="520202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+- f3 0 f2"/>
                <a:gd name="f7" fmla="*/ f6 1 21600"/>
                <a:gd name="f8" fmla="*/ f2 1 f7"/>
                <a:gd name="f9" fmla="*/ f3 1 f7"/>
                <a:gd name="f10" fmla="*/ f8 f4 1"/>
                <a:gd name="f11" fmla="*/ f9 f4 1"/>
                <a:gd name="f12" fmla="*/ f9 f5 1"/>
                <a:gd name="f13" fmla="*/ f8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0" t="f13" r="f11" b="f12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90004" tIns="46798" rIns="90004" bIns="46798" anchor="t" anchorCtr="1" compatLnSpc="1">
              <a:sp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5" algn="l"/>
                  <a:tab pos="898196" algn="l"/>
                  <a:tab pos="1347478" algn="l"/>
                  <a:tab pos="1796759" algn="l"/>
                  <a:tab pos="2246040" algn="l"/>
                  <a:tab pos="2695322" algn="l"/>
                  <a:tab pos="3144603" algn="l"/>
                  <a:tab pos="3593875" algn="l"/>
                  <a:tab pos="4043156" algn="l"/>
                  <a:tab pos="4492438" algn="l"/>
                  <a:tab pos="4941719" algn="l"/>
                  <a:tab pos="5391000" algn="l"/>
                  <a:tab pos="5840281" algn="l"/>
                  <a:tab pos="6289563" algn="l"/>
                  <a:tab pos="6738844" algn="l"/>
                  <a:tab pos="7188116" algn="l"/>
                  <a:tab pos="7637397" algn="l"/>
                  <a:tab pos="8086679" algn="l"/>
                  <a:tab pos="8535960" algn="l"/>
                  <a:tab pos="8985241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400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18"/>
                  <a:ea typeface="MS Gothic" pitchFamily="2"/>
                  <a:cs typeface="MS Gothic" pitchFamily="2"/>
                </a:rPr>
                <a:t>Action associée à l’évenement</a:t>
              </a:r>
            </a:p>
          </p:txBody>
        </p:sp>
      </p:grp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B401FBBA-5023-4CAE-8EF1-54BD1DB44D52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173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</a:rPr>
              <a:t>Découvrir JavaScript</a:t>
            </a: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091D96F7-54EA-4B48-BCD7-4E1F610D53B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379384" cy="5138735"/>
          </a:xfrm>
        </p:spPr>
        <p:txBody>
          <a:bodyPr/>
          <a:lstStyle/>
          <a:p>
            <a:pPr lvl="0" algn="ctr">
              <a:buNone/>
            </a:pPr>
            <a:r>
              <a:rPr lang="fr-FR">
                <a:solidFill>
                  <a:srgbClr val="FF0000"/>
                </a:solidFill>
              </a:rPr>
              <a:t>Gestion des événements</a:t>
            </a:r>
          </a:p>
          <a:p>
            <a:pPr marL="457200" lvl="0" indent="-457200">
              <a:buClr>
                <a:srgbClr val="FF0000"/>
              </a:buClr>
            </a:pPr>
            <a:endParaRPr lang="fr-FR" sz="10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EF523D18-9B4E-428D-A30C-0D8F843B3890}"/>
              </a:ext>
            </a:extLst>
          </p:cNvPr>
          <p:cNvGraphicFramePr>
            <a:graphicFrameLocks noGrp="1"/>
          </p:cNvGraphicFramePr>
          <p:nvPr/>
        </p:nvGraphicFramePr>
        <p:xfrm>
          <a:off x="555808" y="2587907"/>
          <a:ext cx="9183931" cy="3985915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919642">
                  <a:extLst>
                    <a:ext uri="{9D8B030D-6E8A-4147-A177-3AD203B41FA5}">
                      <a16:colId xmlns:a16="http://schemas.microsoft.com/office/drawing/2014/main" val="2082249769"/>
                    </a:ext>
                  </a:extLst>
                </a:gridCol>
                <a:gridCol w="6264289">
                  <a:extLst>
                    <a:ext uri="{9D8B030D-6E8A-4147-A177-3AD203B41FA5}">
                      <a16:colId xmlns:a16="http://schemas.microsoft.com/office/drawing/2014/main" val="3376696172"/>
                    </a:ext>
                  </a:extLst>
                </a:gridCol>
              </a:tblGrid>
              <a:tr h="467999">
                <a:tc>
                  <a:txBody>
                    <a:bodyPr/>
                    <a:lstStyle/>
                    <a:p>
                      <a:pPr lvl="0"/>
                      <a:r>
                        <a:rPr lang="fr-FR" sz="2400"/>
                        <a:t>Évènement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sz="2400"/>
                        <a:t>Déclenchement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362191"/>
                  </a:ext>
                </a:extLst>
              </a:tr>
              <a:tr h="467999">
                <a:tc>
                  <a:txBody>
                    <a:bodyPr/>
                    <a:lstStyle/>
                    <a:p>
                      <a:pPr lvl="0"/>
                      <a:r>
                        <a:rPr lang="fr-FR" sz="2400" b="1"/>
                        <a:t>onclick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sz="2400"/>
                        <a:t>Cliquer (appuyer puis relâcher) sur l'élément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552649"/>
                  </a:ext>
                </a:extLst>
              </a:tr>
              <a:tr h="467999">
                <a:tc>
                  <a:txBody>
                    <a:bodyPr/>
                    <a:lstStyle/>
                    <a:p>
                      <a:pPr lvl="0"/>
                      <a:r>
                        <a:rPr lang="fr-FR" sz="2400" b="1"/>
                        <a:t>ondblclick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sz="2400"/>
                        <a:t>Double-cliquer sur l'élément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351456"/>
                  </a:ext>
                </a:extLst>
              </a:tr>
              <a:tr h="467999">
                <a:tc>
                  <a:txBody>
                    <a:bodyPr/>
                    <a:lstStyle/>
                    <a:p>
                      <a:pPr lvl="0"/>
                      <a:r>
                        <a:rPr lang="fr-FR" sz="2400" b="1"/>
                        <a:t>onmouseover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sz="2400"/>
                        <a:t>Faire entrer le curseur sur l'élément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044714"/>
                  </a:ext>
                </a:extLst>
              </a:tr>
              <a:tr h="467999">
                <a:tc>
                  <a:txBody>
                    <a:bodyPr/>
                    <a:lstStyle/>
                    <a:p>
                      <a:pPr lvl="0"/>
                      <a:r>
                        <a:rPr lang="fr-FR" sz="2400" b="1"/>
                        <a:t>onmouseout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FR" sz="2400"/>
                        <a:t>Faire sortir le curseur de l'élément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94187"/>
                  </a:ext>
                </a:extLst>
              </a:tr>
              <a:tr h="467999">
                <a:tc>
                  <a:txBody>
                    <a:bodyPr/>
                    <a:lstStyle/>
                    <a:p>
                      <a:pPr lvl="0"/>
                      <a:r>
                        <a:rPr lang="fr-FR" sz="2400" b="1"/>
                        <a:t>onchange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FR" sz="2400"/>
                        <a:t>Changer la valeur d'un élément spécifique aux formulaires (input, checkbox, etc.)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234478"/>
                  </a:ext>
                </a:extLst>
              </a:tr>
              <a:tr h="467999">
                <a:tc>
                  <a:txBody>
                    <a:bodyPr/>
                    <a:lstStyle/>
                    <a:p>
                      <a:pPr lvl="0"/>
                      <a:r>
                        <a:rPr lang="fr-FR" sz="2400" b="1"/>
                        <a:t>onselect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FR" sz="2400"/>
                        <a:t>Sélectionner le contenu d'un champ de texte (input, textarea, etc.)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68592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DA33F05E-182D-4C71-95CE-E3C8E6D10C17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173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</a:rPr>
              <a:t>Découvrir JavaScript</a:t>
            </a: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9507DBB2-BC84-4E6F-ADC0-892B421F1CE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498741" cy="5138735"/>
          </a:xfrm>
        </p:spPr>
        <p:txBody>
          <a:bodyPr/>
          <a:lstStyle/>
          <a:p>
            <a:pPr lvl="0" algn="ctr">
              <a:buNone/>
            </a:pPr>
            <a:r>
              <a:rPr lang="fr-FR">
                <a:solidFill>
                  <a:srgbClr val="FF0000"/>
                </a:solidFill>
              </a:rPr>
              <a:t>Présentation du DOM</a:t>
            </a:r>
          </a:p>
          <a:p>
            <a:pPr lvl="0">
              <a:buNone/>
            </a:pPr>
            <a:endParaRPr lang="fr-FR" sz="1200"/>
          </a:p>
          <a:p>
            <a:pPr marL="790571" lvl="1" indent="-171450">
              <a:buClr>
                <a:srgbClr val="FF0000"/>
              </a:buClr>
              <a:buFont typeface="Arial" pitchFamily="34"/>
              <a:buChar char="•"/>
            </a:pPr>
            <a:r>
              <a:rPr lang="fr-FR" sz="2800"/>
              <a:t>Le DOM :</a:t>
            </a:r>
          </a:p>
          <a:p>
            <a:pPr marL="1454152" lvl="2" indent="-457200">
              <a:buClr>
                <a:srgbClr val="FF0000"/>
              </a:buClr>
              <a:buFont typeface="Wingdings" pitchFamily="2"/>
              <a:buChar char="ü"/>
            </a:pPr>
            <a:r>
              <a:rPr lang="fr-FR" sz="2400"/>
              <a:t>Ensemble standardisé d’objets pour HTML</a:t>
            </a:r>
          </a:p>
          <a:p>
            <a:pPr marL="1454152" lvl="2" indent="-457200">
              <a:buClr>
                <a:srgbClr val="FF0000"/>
              </a:buClr>
              <a:buFont typeface="Wingdings" pitchFamily="2"/>
              <a:buChar char="ü"/>
            </a:pPr>
            <a:r>
              <a:rPr lang="fr-FR" sz="2400"/>
              <a:t>Moyens standardisés pour accéder et manipuler des documents HTML</a:t>
            </a:r>
          </a:p>
          <a:p>
            <a:pPr marL="1454152" lvl="2" indent="-457200">
              <a:buClr>
                <a:srgbClr val="FF0000"/>
              </a:buClr>
              <a:buFont typeface="Wingdings" pitchFamily="2"/>
              <a:buChar char="ü"/>
            </a:pPr>
            <a:r>
              <a:rPr lang="fr-FR" sz="2400"/>
              <a:t>Permet la création et la modification de :</a:t>
            </a:r>
          </a:p>
          <a:p>
            <a:pPr marL="2062164" lvl="3" indent="-457200">
              <a:buClr>
                <a:srgbClr val="FF0000"/>
              </a:buClr>
              <a:buFont typeface="Arial" pitchFamily="34"/>
              <a:buChar char="‒"/>
            </a:pPr>
            <a:r>
              <a:rPr lang="fr-FR" sz="2400"/>
              <a:t>Tous les éléments HTML</a:t>
            </a:r>
          </a:p>
          <a:p>
            <a:pPr marL="2062164" lvl="3" indent="-457200">
              <a:buClr>
                <a:srgbClr val="FF0000"/>
              </a:buClr>
              <a:buFont typeface="Arial" pitchFamily="34"/>
              <a:buChar char="‒"/>
            </a:pPr>
            <a:r>
              <a:rPr lang="fr-FR" sz="2400"/>
              <a:t>Tous leurs attributs</a:t>
            </a:r>
          </a:p>
          <a:p>
            <a:pPr marL="2062164" lvl="3" indent="-457200">
              <a:buClr>
                <a:srgbClr val="FF0000"/>
              </a:buClr>
              <a:buFont typeface="Arial" pitchFamily="34"/>
              <a:buChar char="‒"/>
            </a:pPr>
            <a:r>
              <a:rPr lang="fr-FR" sz="2400"/>
              <a:t>Leur valeur ou leur contenu</a:t>
            </a:r>
          </a:p>
          <a:p>
            <a:pPr marL="1160465" lvl="1">
              <a:buNone/>
            </a:pPr>
            <a:endParaRPr lang="fr-FR" sz="2800"/>
          </a:p>
          <a:p>
            <a:pPr marL="1258891" lvl="2">
              <a:buNone/>
            </a:pPr>
            <a:r>
              <a:rPr lang="fr-FR" sz="1050" i="1"/>
              <a:t>	</a:t>
            </a:r>
            <a:endParaRPr lang="fr-FR" sz="100" i="1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8E375252-A5CA-46E5-ABD1-8E382EC4A369}"/>
              </a:ext>
            </a:extLst>
          </p:cNvPr>
          <p:cNvGrpSpPr/>
          <p:nvPr/>
        </p:nvGrpSpPr>
        <p:grpSpPr>
          <a:xfrm>
            <a:off x="6163348" y="5344238"/>
            <a:ext cx="3695757" cy="1611355"/>
            <a:chOff x="6163348" y="5344238"/>
            <a:chExt cx="3695757" cy="1611355"/>
          </a:xfrm>
        </p:grpSpPr>
        <p:sp>
          <p:nvSpPr>
            <p:cNvPr id="5" name="Forme libre 4">
              <a:extLst>
                <a:ext uri="{FF2B5EF4-FFF2-40B4-BE49-F238E27FC236}">
                  <a16:creationId xmlns:a16="http://schemas.microsoft.com/office/drawing/2014/main" id="{7D1D0E46-5242-4E1D-BC85-F463D02B7958}"/>
                </a:ext>
              </a:extLst>
            </p:cNvPr>
            <p:cNvSpPr/>
            <p:nvPr/>
          </p:nvSpPr>
          <p:spPr>
            <a:xfrm>
              <a:off x="7474835" y="5344238"/>
              <a:ext cx="1192322" cy="40319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+- f6 0 f5"/>
                <a:gd name="f11" fmla="*/ f7 f0 1"/>
                <a:gd name="f12" fmla="*/ f10 1 21600"/>
                <a:gd name="f13" fmla="*/ f11 1 f2"/>
                <a:gd name="f14" fmla="*/ 10800 f12 1"/>
                <a:gd name="f15" fmla="*/ 0 f12 1"/>
                <a:gd name="f16" fmla="*/ 21600 f12 1"/>
                <a:gd name="f17" fmla="*/ f5 1 f12"/>
                <a:gd name="f18" fmla="*/ f6 1 f12"/>
                <a:gd name="f19" fmla="+- f13 0 f1"/>
                <a:gd name="f20" fmla="*/ f14 1 f12"/>
                <a:gd name="f21" fmla="*/ f15 1 f12"/>
                <a:gd name="f22" fmla="*/ f16 1 f12"/>
                <a:gd name="f23" fmla="*/ f17 f8 1"/>
                <a:gd name="f24" fmla="*/ f18 f8 1"/>
                <a:gd name="f25" fmla="*/ f18 f9 1"/>
                <a:gd name="f26" fmla="*/ f17 f9 1"/>
                <a:gd name="f27" fmla="*/ f20 f8 1"/>
                <a:gd name="f28" fmla="*/ f21 f9 1"/>
                <a:gd name="f29" fmla="*/ f21 f8 1"/>
                <a:gd name="f30" fmla="*/ f20 f9 1"/>
                <a:gd name="f31" fmla="*/ f22 f9 1"/>
                <a:gd name="f32" fmla="*/ f22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9">
                  <a:pos x="f27" y="f28"/>
                </a:cxn>
                <a:cxn ang="f19">
                  <a:pos x="f29" y="f30"/>
                </a:cxn>
                <a:cxn ang="f19">
                  <a:pos x="f27" y="f31"/>
                </a:cxn>
                <a:cxn ang="f19">
                  <a:pos x="f32" y="f30"/>
                </a:cxn>
              </a:cxnLst>
              <a:rect l="f23" t="f26" r="f24" b="f25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FFFFFF"/>
            </a:solidFill>
            <a:ln w="1908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0004" tIns="82798" rIns="90004" bIns="46798" anchor="t" anchorCtr="1" compatLnSpc="1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5" algn="l"/>
                  <a:tab pos="898196" algn="l"/>
                  <a:tab pos="1347478" algn="l"/>
                  <a:tab pos="1796759" algn="l"/>
                  <a:tab pos="2246040" algn="l"/>
                  <a:tab pos="2695322" algn="l"/>
                  <a:tab pos="3144603" algn="l"/>
                  <a:tab pos="3593875" algn="l"/>
                  <a:tab pos="4043156" algn="l"/>
                  <a:tab pos="4492438" algn="l"/>
                  <a:tab pos="4941719" algn="l"/>
                  <a:tab pos="5391000" algn="l"/>
                  <a:tab pos="5840281" algn="l"/>
                  <a:tab pos="6289563" algn="l"/>
                  <a:tab pos="6738844" algn="l"/>
                  <a:tab pos="7188116" algn="l"/>
                  <a:tab pos="7637397" algn="l"/>
                  <a:tab pos="8086679" algn="l"/>
                  <a:tab pos="8535960" algn="l"/>
                  <a:tab pos="8985241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400" b="0" i="0" u="none" strike="noStrike" kern="1200" cap="none" spc="0" baseline="0">
                  <a:solidFill>
                    <a:srgbClr val="000000"/>
                  </a:solidFill>
                  <a:uFillTx/>
                  <a:latin typeface="Arial" pitchFamily="18"/>
                  <a:ea typeface="MS Gothic" pitchFamily="2"/>
                  <a:cs typeface="MS Gothic" pitchFamily="2"/>
                </a:rPr>
                <a:t>window</a:t>
              </a:r>
            </a:p>
          </p:txBody>
        </p:sp>
        <p:sp>
          <p:nvSpPr>
            <p:cNvPr id="6" name="Forme libre 5">
              <a:extLst>
                <a:ext uri="{FF2B5EF4-FFF2-40B4-BE49-F238E27FC236}">
                  <a16:creationId xmlns:a16="http://schemas.microsoft.com/office/drawing/2014/main" id="{C3DA12DC-C36B-468C-9287-F7C21AC51B24}"/>
                </a:ext>
              </a:extLst>
            </p:cNvPr>
            <p:cNvSpPr/>
            <p:nvPr/>
          </p:nvSpPr>
          <p:spPr>
            <a:xfrm>
              <a:off x="7355671" y="5949040"/>
              <a:ext cx="1430277" cy="30167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+- f6 0 f5"/>
                <a:gd name="f11" fmla="*/ f7 f0 1"/>
                <a:gd name="f12" fmla="*/ f10 1 21600"/>
                <a:gd name="f13" fmla="*/ f11 1 f2"/>
                <a:gd name="f14" fmla="*/ 10800 f12 1"/>
                <a:gd name="f15" fmla="*/ 0 f12 1"/>
                <a:gd name="f16" fmla="*/ 21600 f12 1"/>
                <a:gd name="f17" fmla="*/ f5 1 f12"/>
                <a:gd name="f18" fmla="*/ f6 1 f12"/>
                <a:gd name="f19" fmla="+- f13 0 f1"/>
                <a:gd name="f20" fmla="*/ f14 1 f12"/>
                <a:gd name="f21" fmla="*/ f15 1 f12"/>
                <a:gd name="f22" fmla="*/ f16 1 f12"/>
                <a:gd name="f23" fmla="*/ f17 f8 1"/>
                <a:gd name="f24" fmla="*/ f18 f8 1"/>
                <a:gd name="f25" fmla="*/ f18 f9 1"/>
                <a:gd name="f26" fmla="*/ f17 f9 1"/>
                <a:gd name="f27" fmla="*/ f20 f8 1"/>
                <a:gd name="f28" fmla="*/ f21 f9 1"/>
                <a:gd name="f29" fmla="*/ f21 f8 1"/>
                <a:gd name="f30" fmla="*/ f20 f9 1"/>
                <a:gd name="f31" fmla="*/ f22 f9 1"/>
                <a:gd name="f32" fmla="*/ f22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9">
                  <a:pos x="f27" y="f28"/>
                </a:cxn>
                <a:cxn ang="f19">
                  <a:pos x="f29" y="f30"/>
                </a:cxn>
                <a:cxn ang="f19">
                  <a:pos x="f27" y="f31"/>
                </a:cxn>
                <a:cxn ang="f19">
                  <a:pos x="f32" y="f30"/>
                </a:cxn>
              </a:cxnLst>
              <a:rect l="f23" t="f26" r="f24" b="f25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FFFFFF"/>
            </a:solidFill>
            <a:ln w="1908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0004" tIns="82798" rIns="90004" bIns="46798" anchor="t" anchorCtr="1" compatLnSpc="1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5" algn="l"/>
                  <a:tab pos="898196" algn="l"/>
                  <a:tab pos="1347478" algn="l"/>
                  <a:tab pos="1796759" algn="l"/>
                  <a:tab pos="2246040" algn="l"/>
                  <a:tab pos="2695322" algn="l"/>
                  <a:tab pos="3144603" algn="l"/>
                  <a:tab pos="3593875" algn="l"/>
                  <a:tab pos="4043156" algn="l"/>
                  <a:tab pos="4492438" algn="l"/>
                  <a:tab pos="4941719" algn="l"/>
                  <a:tab pos="5391000" algn="l"/>
                  <a:tab pos="5840281" algn="l"/>
                  <a:tab pos="6289563" algn="l"/>
                  <a:tab pos="6738844" algn="l"/>
                  <a:tab pos="7188116" algn="l"/>
                  <a:tab pos="7637397" algn="l"/>
                  <a:tab pos="8086679" algn="l"/>
                  <a:tab pos="8535960" algn="l"/>
                  <a:tab pos="8985241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400" b="0" i="0" u="none" strike="noStrike" kern="1200" cap="none" spc="0" baseline="0">
                  <a:solidFill>
                    <a:srgbClr val="000000"/>
                  </a:solidFill>
                  <a:uFillTx/>
                  <a:latin typeface="Arial" pitchFamily="18"/>
                  <a:ea typeface="MS Gothic" pitchFamily="2"/>
                  <a:cs typeface="MS Gothic" pitchFamily="2"/>
                </a:rPr>
                <a:t>Document</a:t>
              </a:r>
            </a:p>
          </p:txBody>
        </p:sp>
        <p:sp>
          <p:nvSpPr>
            <p:cNvPr id="7" name="Forme libre 6">
              <a:extLst>
                <a:ext uri="{FF2B5EF4-FFF2-40B4-BE49-F238E27FC236}">
                  <a16:creationId xmlns:a16="http://schemas.microsoft.com/office/drawing/2014/main" id="{B0ED6DA9-005E-4221-99A4-EBEA55BFE95A}"/>
                </a:ext>
              </a:extLst>
            </p:cNvPr>
            <p:cNvSpPr/>
            <p:nvPr/>
          </p:nvSpPr>
          <p:spPr>
            <a:xfrm>
              <a:off x="6163348" y="6653915"/>
              <a:ext cx="1192322" cy="30167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+- f6 0 f5"/>
                <a:gd name="f11" fmla="*/ f7 f0 1"/>
                <a:gd name="f12" fmla="*/ f10 1 21600"/>
                <a:gd name="f13" fmla="*/ f11 1 f2"/>
                <a:gd name="f14" fmla="*/ 10800 f12 1"/>
                <a:gd name="f15" fmla="*/ 0 f12 1"/>
                <a:gd name="f16" fmla="*/ 21600 f12 1"/>
                <a:gd name="f17" fmla="*/ f5 1 f12"/>
                <a:gd name="f18" fmla="*/ f6 1 f12"/>
                <a:gd name="f19" fmla="+- f13 0 f1"/>
                <a:gd name="f20" fmla="*/ f14 1 f12"/>
                <a:gd name="f21" fmla="*/ f15 1 f12"/>
                <a:gd name="f22" fmla="*/ f16 1 f12"/>
                <a:gd name="f23" fmla="*/ f17 f8 1"/>
                <a:gd name="f24" fmla="*/ f18 f8 1"/>
                <a:gd name="f25" fmla="*/ f18 f9 1"/>
                <a:gd name="f26" fmla="*/ f17 f9 1"/>
                <a:gd name="f27" fmla="*/ f20 f8 1"/>
                <a:gd name="f28" fmla="*/ f21 f9 1"/>
                <a:gd name="f29" fmla="*/ f21 f8 1"/>
                <a:gd name="f30" fmla="*/ f20 f9 1"/>
                <a:gd name="f31" fmla="*/ f22 f9 1"/>
                <a:gd name="f32" fmla="*/ f22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9">
                  <a:pos x="f27" y="f28"/>
                </a:cxn>
                <a:cxn ang="f19">
                  <a:pos x="f29" y="f30"/>
                </a:cxn>
                <a:cxn ang="f19">
                  <a:pos x="f27" y="f31"/>
                </a:cxn>
                <a:cxn ang="f19">
                  <a:pos x="f32" y="f30"/>
                </a:cxn>
              </a:cxnLst>
              <a:rect l="f23" t="f26" r="f24" b="f25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0004" tIns="46798" rIns="90004" bIns="46798" anchor="t" anchorCtr="1" compatLnSpc="1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5" algn="l"/>
                  <a:tab pos="898196" algn="l"/>
                  <a:tab pos="1347478" algn="l"/>
                  <a:tab pos="1796759" algn="l"/>
                  <a:tab pos="2246040" algn="l"/>
                  <a:tab pos="2695322" algn="l"/>
                  <a:tab pos="3144603" algn="l"/>
                  <a:tab pos="3593875" algn="l"/>
                  <a:tab pos="4043156" algn="l"/>
                  <a:tab pos="4492438" algn="l"/>
                  <a:tab pos="4941719" algn="l"/>
                  <a:tab pos="5391000" algn="l"/>
                  <a:tab pos="5840281" algn="l"/>
                  <a:tab pos="6289563" algn="l"/>
                  <a:tab pos="6738844" algn="l"/>
                  <a:tab pos="7188116" algn="l"/>
                  <a:tab pos="7637397" algn="l"/>
                  <a:tab pos="8086679" algn="l"/>
                  <a:tab pos="8535960" algn="l"/>
                  <a:tab pos="8985241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400" b="0" i="0" u="none" strike="noStrike" kern="1200" cap="none" spc="0" baseline="0">
                  <a:solidFill>
                    <a:srgbClr val="000000"/>
                  </a:solidFill>
                  <a:uFillTx/>
                  <a:latin typeface="Arial" pitchFamily="18"/>
                  <a:ea typeface="MS Gothic" pitchFamily="2"/>
                  <a:cs typeface="MS Gothic" pitchFamily="2"/>
                </a:rPr>
                <a:t>header</a:t>
              </a:r>
            </a:p>
          </p:txBody>
        </p:sp>
        <p:sp>
          <p:nvSpPr>
            <p:cNvPr id="8" name="Forme libre 7">
              <a:extLst>
                <a:ext uri="{FF2B5EF4-FFF2-40B4-BE49-F238E27FC236}">
                  <a16:creationId xmlns:a16="http://schemas.microsoft.com/office/drawing/2014/main" id="{0EAE50C7-8AA4-48FE-9DAD-1E58179B27E0}"/>
                </a:ext>
              </a:extLst>
            </p:cNvPr>
            <p:cNvSpPr/>
            <p:nvPr/>
          </p:nvSpPr>
          <p:spPr>
            <a:xfrm>
              <a:off x="8667149" y="6653915"/>
              <a:ext cx="1191956" cy="30167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+- f6 0 f5"/>
                <a:gd name="f11" fmla="*/ f7 f0 1"/>
                <a:gd name="f12" fmla="*/ f10 1 21600"/>
                <a:gd name="f13" fmla="*/ f11 1 f2"/>
                <a:gd name="f14" fmla="*/ 10800 f12 1"/>
                <a:gd name="f15" fmla="*/ 0 f12 1"/>
                <a:gd name="f16" fmla="*/ 21600 f12 1"/>
                <a:gd name="f17" fmla="*/ f5 1 f12"/>
                <a:gd name="f18" fmla="*/ f6 1 f12"/>
                <a:gd name="f19" fmla="+- f13 0 f1"/>
                <a:gd name="f20" fmla="*/ f14 1 f12"/>
                <a:gd name="f21" fmla="*/ f15 1 f12"/>
                <a:gd name="f22" fmla="*/ f16 1 f12"/>
                <a:gd name="f23" fmla="*/ f17 f8 1"/>
                <a:gd name="f24" fmla="*/ f18 f8 1"/>
                <a:gd name="f25" fmla="*/ f18 f9 1"/>
                <a:gd name="f26" fmla="*/ f17 f9 1"/>
                <a:gd name="f27" fmla="*/ f20 f8 1"/>
                <a:gd name="f28" fmla="*/ f21 f9 1"/>
                <a:gd name="f29" fmla="*/ f21 f8 1"/>
                <a:gd name="f30" fmla="*/ f20 f9 1"/>
                <a:gd name="f31" fmla="*/ f22 f9 1"/>
                <a:gd name="f32" fmla="*/ f22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9">
                  <a:pos x="f27" y="f28"/>
                </a:cxn>
                <a:cxn ang="f19">
                  <a:pos x="f29" y="f30"/>
                </a:cxn>
                <a:cxn ang="f19">
                  <a:pos x="f27" y="f31"/>
                </a:cxn>
                <a:cxn ang="f19">
                  <a:pos x="f32" y="f30"/>
                </a:cxn>
              </a:cxnLst>
              <a:rect l="f23" t="f26" r="f24" b="f25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0004" tIns="46798" rIns="90004" bIns="46798" anchor="t" anchorCtr="1" compatLnSpc="1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5" algn="l"/>
                  <a:tab pos="898196" algn="l"/>
                  <a:tab pos="1347478" algn="l"/>
                  <a:tab pos="1796759" algn="l"/>
                  <a:tab pos="2246040" algn="l"/>
                  <a:tab pos="2695322" algn="l"/>
                  <a:tab pos="3144603" algn="l"/>
                  <a:tab pos="3593875" algn="l"/>
                  <a:tab pos="4043156" algn="l"/>
                  <a:tab pos="4492438" algn="l"/>
                  <a:tab pos="4941719" algn="l"/>
                  <a:tab pos="5391000" algn="l"/>
                  <a:tab pos="5840281" algn="l"/>
                  <a:tab pos="6289563" algn="l"/>
                  <a:tab pos="6738844" algn="l"/>
                  <a:tab pos="7188116" algn="l"/>
                  <a:tab pos="7637397" algn="l"/>
                  <a:tab pos="8086679" algn="l"/>
                  <a:tab pos="8535960" algn="l"/>
                  <a:tab pos="8985241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400" b="0" i="0" u="none" strike="noStrike" kern="1200" cap="none" spc="0" baseline="0">
                  <a:solidFill>
                    <a:srgbClr val="000000"/>
                  </a:solidFill>
                  <a:uFillTx/>
                  <a:latin typeface="Arial" pitchFamily="18"/>
                  <a:ea typeface="MS Gothic" pitchFamily="2"/>
                  <a:cs typeface="MS Gothic" pitchFamily="2"/>
                </a:rPr>
                <a:t>section</a:t>
              </a:r>
            </a:p>
          </p:txBody>
        </p:sp>
        <p:cxnSp>
          <p:nvCxnSpPr>
            <p:cNvPr id="9" name="Connecteur droit avec flèche 14">
              <a:extLst>
                <a:ext uri="{FF2B5EF4-FFF2-40B4-BE49-F238E27FC236}">
                  <a16:creationId xmlns:a16="http://schemas.microsoft.com/office/drawing/2014/main" id="{7F5C429A-A2AF-49AA-AC48-C4490138F51C}"/>
                </a:ext>
              </a:extLst>
            </p:cNvPr>
            <p:cNvCxnSpPr/>
            <p:nvPr/>
          </p:nvCxnSpPr>
          <p:spPr>
            <a:xfrm>
              <a:off x="8069552" y="5755352"/>
              <a:ext cx="2158" cy="186126"/>
            </a:xfrm>
            <a:prstGeom prst="straightConnector1">
              <a:avLst/>
            </a:prstGeom>
            <a:noFill/>
            <a:ln w="9363" cap="flat">
              <a:solidFill>
                <a:srgbClr val="000000"/>
              </a:solidFill>
              <a:prstDash val="solid"/>
              <a:miter/>
            </a:ln>
          </p:spPr>
        </p:cxnSp>
        <p:cxnSp>
          <p:nvCxnSpPr>
            <p:cNvPr id="10" name="Connecteur droit avec flèche 15">
              <a:extLst>
                <a:ext uri="{FF2B5EF4-FFF2-40B4-BE49-F238E27FC236}">
                  <a16:creationId xmlns:a16="http://schemas.microsoft.com/office/drawing/2014/main" id="{8F24B8F2-649A-4A62-B707-583F723A2DAE}"/>
                </a:ext>
              </a:extLst>
            </p:cNvPr>
            <p:cNvCxnSpPr/>
            <p:nvPr/>
          </p:nvCxnSpPr>
          <p:spPr>
            <a:xfrm flipV="1">
              <a:off x="9261875" y="6451960"/>
              <a:ext cx="2158" cy="201955"/>
            </a:xfrm>
            <a:prstGeom prst="straightConnector1">
              <a:avLst/>
            </a:prstGeom>
            <a:noFill/>
            <a:ln w="9363" cap="flat">
              <a:solidFill>
                <a:srgbClr val="000000"/>
              </a:solidFill>
              <a:prstDash val="solid"/>
              <a:miter/>
            </a:ln>
          </p:spPr>
        </p:cxnSp>
        <p:cxnSp>
          <p:nvCxnSpPr>
            <p:cNvPr id="11" name="Connecteur droit avec flèche 16">
              <a:extLst>
                <a:ext uri="{FF2B5EF4-FFF2-40B4-BE49-F238E27FC236}">
                  <a16:creationId xmlns:a16="http://schemas.microsoft.com/office/drawing/2014/main" id="{3C769A40-F7F1-4407-AEE3-361D3136CE5B}"/>
                </a:ext>
              </a:extLst>
            </p:cNvPr>
            <p:cNvCxnSpPr/>
            <p:nvPr/>
          </p:nvCxnSpPr>
          <p:spPr>
            <a:xfrm flipV="1">
              <a:off x="6758796" y="6451960"/>
              <a:ext cx="1792" cy="201955"/>
            </a:xfrm>
            <a:prstGeom prst="straightConnector1">
              <a:avLst/>
            </a:prstGeom>
            <a:noFill/>
            <a:ln w="9363" cap="flat">
              <a:solidFill>
                <a:srgbClr val="000000"/>
              </a:solidFill>
              <a:prstDash val="solid"/>
              <a:miter/>
            </a:ln>
          </p:spPr>
        </p:cxnSp>
        <p:sp>
          <p:nvSpPr>
            <p:cNvPr id="12" name="Connecteur droit 17">
              <a:extLst>
                <a:ext uri="{FF2B5EF4-FFF2-40B4-BE49-F238E27FC236}">
                  <a16:creationId xmlns:a16="http://schemas.microsoft.com/office/drawing/2014/main" id="{38D4D462-FCCF-4A56-BF85-0130F27F4032}"/>
                </a:ext>
              </a:extLst>
            </p:cNvPr>
            <p:cNvSpPr/>
            <p:nvPr/>
          </p:nvSpPr>
          <p:spPr>
            <a:xfrm>
              <a:off x="6758796" y="6452317"/>
              <a:ext cx="2503435" cy="180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0004" tIns="46798" rIns="90004" bIns="46798" anchor="t" anchorCtr="1" compatLnSpc="1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5" algn="l"/>
                  <a:tab pos="898196" algn="l"/>
                  <a:tab pos="1347478" algn="l"/>
                  <a:tab pos="1796759" algn="l"/>
                  <a:tab pos="2246040" algn="l"/>
                  <a:tab pos="2695322" algn="l"/>
                  <a:tab pos="3144603" algn="l"/>
                  <a:tab pos="3593875" algn="l"/>
                  <a:tab pos="4043156" algn="l"/>
                  <a:tab pos="4492438" algn="l"/>
                  <a:tab pos="4941719" algn="l"/>
                  <a:tab pos="5391000" algn="l"/>
                  <a:tab pos="5840281" algn="l"/>
                  <a:tab pos="6289563" algn="l"/>
                  <a:tab pos="6738844" algn="l"/>
                  <a:tab pos="7188116" algn="l"/>
                  <a:tab pos="7637397" algn="l"/>
                  <a:tab pos="8086679" algn="l"/>
                  <a:tab pos="8535960" algn="l"/>
                  <a:tab pos="8985241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22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S Gothic" pitchFamily="2"/>
                <a:cs typeface="MS Gothic" pitchFamily="2"/>
              </a:endParaRPr>
            </a:p>
          </p:txBody>
        </p:sp>
        <p:sp>
          <p:nvSpPr>
            <p:cNvPr id="13" name="Connecteur droit 30">
              <a:extLst>
                <a:ext uri="{FF2B5EF4-FFF2-40B4-BE49-F238E27FC236}">
                  <a16:creationId xmlns:a16="http://schemas.microsoft.com/office/drawing/2014/main" id="{2DA642D1-14B7-467E-A59A-250338319A95}"/>
                </a:ext>
              </a:extLst>
            </p:cNvPr>
            <p:cNvSpPr/>
            <p:nvPr/>
          </p:nvSpPr>
          <p:spPr>
            <a:xfrm>
              <a:off x="8069909" y="6250719"/>
              <a:ext cx="1801" cy="20159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0004" tIns="46798" rIns="90004" bIns="46798" anchor="t" anchorCtr="1" compatLnSpc="1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5" algn="l"/>
                  <a:tab pos="898196" algn="l"/>
                  <a:tab pos="1347478" algn="l"/>
                  <a:tab pos="1796759" algn="l"/>
                  <a:tab pos="2246040" algn="l"/>
                  <a:tab pos="2695322" algn="l"/>
                  <a:tab pos="3144603" algn="l"/>
                  <a:tab pos="3593875" algn="l"/>
                  <a:tab pos="4043156" algn="l"/>
                  <a:tab pos="4492438" algn="l"/>
                  <a:tab pos="4941719" algn="l"/>
                  <a:tab pos="5391000" algn="l"/>
                  <a:tab pos="5840281" algn="l"/>
                  <a:tab pos="6289563" algn="l"/>
                  <a:tab pos="6738844" algn="l"/>
                  <a:tab pos="7188116" algn="l"/>
                  <a:tab pos="7637397" algn="l"/>
                  <a:tab pos="8086679" algn="l"/>
                  <a:tab pos="8535960" algn="l"/>
                  <a:tab pos="8985241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22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S Gothic" pitchFamily="2"/>
                <a:cs typeface="MS Gothic" pitchFamily="2"/>
              </a:endParaRPr>
            </a:p>
          </p:txBody>
        </p:sp>
      </p:grp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B7CE5C37-E157-4E67-965F-7B36F623835F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173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</a:rPr>
              <a:t>Découvrir JavaScript</a:t>
            </a: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FA211941-251E-41C4-871D-25649F8B0E9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498741" cy="5138735"/>
          </a:xfrm>
        </p:spPr>
        <p:txBody>
          <a:bodyPr/>
          <a:lstStyle/>
          <a:p>
            <a:pPr lvl="0" algn="ctr">
              <a:buNone/>
            </a:pPr>
            <a:r>
              <a:rPr lang="fr-FR">
                <a:solidFill>
                  <a:srgbClr val="FF0000"/>
                </a:solidFill>
              </a:rPr>
              <a:t>Accès, Modification, Ajout</a:t>
            </a:r>
          </a:p>
          <a:p>
            <a:pPr lvl="0">
              <a:buNone/>
            </a:pPr>
            <a:endParaRPr lang="fr-FR" sz="1200"/>
          </a:p>
          <a:p>
            <a:pPr marL="790571" lvl="1" indent="-171450">
              <a:buClr>
                <a:srgbClr val="FF0000"/>
              </a:buClr>
              <a:buFont typeface="Arial" pitchFamily="34"/>
              <a:buChar char="•"/>
            </a:pPr>
            <a:r>
              <a:rPr lang="fr-FR" sz="2800"/>
              <a:t>Accès via l’</a:t>
            </a:r>
            <a:r>
              <a:rPr lang="fr-FR" sz="2800" b="1" i="1"/>
              <a:t>id</a:t>
            </a:r>
            <a:r>
              <a:rPr lang="fr-FR" sz="2800"/>
              <a:t> de l’élément :</a:t>
            </a:r>
          </a:p>
          <a:p>
            <a:pPr marL="790571" lvl="1" indent="-171450">
              <a:buClr>
                <a:srgbClr val="FF0000"/>
              </a:buClr>
              <a:buFont typeface="Arial" pitchFamily="34"/>
              <a:buChar char="•"/>
            </a:pPr>
            <a:endParaRPr lang="fr-FR" sz="800"/>
          </a:p>
          <a:p>
            <a:pPr marL="790571" lvl="1" indent="-171450">
              <a:buClr>
                <a:srgbClr val="FF0000"/>
              </a:buClr>
              <a:buFont typeface="Arial" pitchFamily="34"/>
              <a:buChar char="•"/>
            </a:pPr>
            <a:endParaRPr lang="fr-FR" sz="3600"/>
          </a:p>
          <a:p>
            <a:pPr marL="790571" lvl="1" indent="-171450">
              <a:buClr>
                <a:srgbClr val="FF0000"/>
              </a:buClr>
              <a:buFont typeface="Arial" pitchFamily="34"/>
              <a:buChar char="•"/>
            </a:pPr>
            <a:r>
              <a:rPr lang="fr-FR" sz="2800"/>
              <a:t>Accès via le </a:t>
            </a:r>
            <a:r>
              <a:rPr lang="fr-FR" sz="2800" b="1" i="1"/>
              <a:t>name</a:t>
            </a:r>
            <a:r>
              <a:rPr lang="fr-FR" sz="2800"/>
              <a:t> de l’élément :</a:t>
            </a:r>
          </a:p>
          <a:p>
            <a:pPr marL="790571" lvl="1" indent="-171450">
              <a:buClr>
                <a:srgbClr val="FF0000"/>
              </a:buClr>
              <a:buFont typeface="Arial" pitchFamily="34"/>
              <a:buChar char="•"/>
            </a:pPr>
            <a:endParaRPr lang="fr-FR" sz="3600"/>
          </a:p>
          <a:p>
            <a:pPr marL="790571" lvl="1" indent="-171450">
              <a:buClr>
                <a:srgbClr val="FF0000"/>
              </a:buClr>
              <a:buFont typeface="Arial" pitchFamily="34"/>
              <a:buChar char="•"/>
            </a:pPr>
            <a:r>
              <a:rPr lang="fr-FR" sz="2800"/>
              <a:t>Accès via le nom de la balise :</a:t>
            </a:r>
          </a:p>
          <a:p>
            <a:pPr marL="1258891" lvl="2">
              <a:buNone/>
            </a:pPr>
            <a:r>
              <a:rPr lang="fr-FR" sz="1050" i="1"/>
              <a:t>	</a:t>
            </a:r>
            <a:endParaRPr lang="fr-FR" sz="100" i="1"/>
          </a:p>
        </p:txBody>
      </p:sp>
      <p:sp>
        <p:nvSpPr>
          <p:cNvPr id="4" name="ZoneTexte 6">
            <a:extLst>
              <a:ext uri="{FF2B5EF4-FFF2-40B4-BE49-F238E27FC236}">
                <a16:creationId xmlns:a16="http://schemas.microsoft.com/office/drawing/2014/main" id="{2AFC4B1F-EC17-4F8C-AEAD-6A661684E651}"/>
              </a:ext>
            </a:extLst>
          </p:cNvPr>
          <p:cNvSpPr txBox="1"/>
          <p:nvPr/>
        </p:nvSpPr>
        <p:spPr>
          <a:xfrm>
            <a:off x="609603" y="3738881"/>
            <a:ext cx="8829044" cy="3031601"/>
          </a:xfrm>
          <a:prstGeom prst="rect">
            <a:avLst/>
          </a:prstGeom>
          <a:noFill/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1" u="none" strike="noStrike" kern="1200" cap="none" spc="0" baseline="0">
                <a:solidFill>
                  <a:srgbClr val="ED7D31"/>
                </a:solidFill>
                <a:uFillTx/>
                <a:latin typeface="Calibri"/>
              </a:rPr>
              <a:t>Retourne une collection d’objets !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1" u="none" strike="noStrike" kern="1200" cap="none" spc="0" baseline="0">
              <a:solidFill>
                <a:srgbClr val="ED7D31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1" u="none" strike="noStrike" kern="1200" cap="none" spc="0" baseline="0">
              <a:solidFill>
                <a:srgbClr val="ED7D31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1" u="none" strike="noStrike" kern="1200" cap="none" spc="0" baseline="0">
              <a:solidFill>
                <a:srgbClr val="ED7D31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1" u="none" strike="noStrike" kern="1200" cap="none" spc="0" baseline="0">
              <a:solidFill>
                <a:srgbClr val="ED7D31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1" u="none" strike="noStrike" kern="1200" cap="none" spc="0" baseline="0">
              <a:solidFill>
                <a:srgbClr val="ED7D31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1" u="none" strike="noStrike" kern="1200" cap="none" spc="0" baseline="0">
              <a:solidFill>
                <a:srgbClr val="ED7D31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1" u="none" strike="noStrike" kern="1200" cap="none" spc="0" baseline="0">
              <a:solidFill>
                <a:srgbClr val="ED7D31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1" u="none" strike="noStrike" kern="1200" cap="none" spc="0" baseline="0">
              <a:solidFill>
                <a:srgbClr val="ED7D31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100" b="0" i="1" u="none" strike="noStrike" kern="1200" cap="none" spc="0" baseline="0">
              <a:solidFill>
                <a:srgbClr val="ED7D31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1" u="none" strike="noStrike" kern="1200" cap="none" spc="0" baseline="0">
              <a:solidFill>
                <a:srgbClr val="ED7D31"/>
              </a:solidFill>
              <a:uFillTx/>
              <a:latin typeface="Calibri"/>
            </a:endParaRPr>
          </a:p>
        </p:txBody>
      </p:sp>
      <p:sp>
        <p:nvSpPr>
          <p:cNvPr id="5" name="ZoneTexte 3">
            <a:extLst>
              <a:ext uri="{FF2B5EF4-FFF2-40B4-BE49-F238E27FC236}">
                <a16:creationId xmlns:a16="http://schemas.microsoft.com/office/drawing/2014/main" id="{488BBD8C-734A-4536-B801-56E198DABA20}"/>
              </a:ext>
            </a:extLst>
          </p:cNvPr>
          <p:cNvSpPr txBox="1"/>
          <p:nvPr/>
        </p:nvSpPr>
        <p:spPr>
          <a:xfrm>
            <a:off x="1529900" y="3180082"/>
            <a:ext cx="6837682" cy="40011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>
                <a:solidFill>
                  <a:srgbClr val="385723"/>
                </a:solidFill>
                <a:uFillTx/>
                <a:latin typeface="Calibri"/>
              </a:rPr>
              <a:t>var element = document.getElementById(‘id’);</a:t>
            </a:r>
          </a:p>
        </p:txBody>
      </p:sp>
      <p:sp>
        <p:nvSpPr>
          <p:cNvPr id="6" name="ZoneTexte 4">
            <a:extLst>
              <a:ext uri="{FF2B5EF4-FFF2-40B4-BE49-F238E27FC236}">
                <a16:creationId xmlns:a16="http://schemas.microsoft.com/office/drawing/2014/main" id="{FA110593-E15F-46EC-B2C1-B16B284BE96D}"/>
              </a:ext>
            </a:extLst>
          </p:cNvPr>
          <p:cNvSpPr txBox="1"/>
          <p:nvPr/>
        </p:nvSpPr>
        <p:spPr>
          <a:xfrm>
            <a:off x="1529900" y="4908426"/>
            <a:ext cx="6837682" cy="40011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>
                <a:solidFill>
                  <a:srgbClr val="385723"/>
                </a:solidFill>
                <a:uFillTx/>
                <a:latin typeface="Calibri"/>
              </a:rPr>
              <a:t>var elements = document.getElementsByName (‘name’);</a:t>
            </a:r>
          </a:p>
        </p:txBody>
      </p:sp>
      <p:sp>
        <p:nvSpPr>
          <p:cNvPr id="7" name="ZoneTexte 5">
            <a:extLst>
              <a:ext uri="{FF2B5EF4-FFF2-40B4-BE49-F238E27FC236}">
                <a16:creationId xmlns:a16="http://schemas.microsoft.com/office/drawing/2014/main" id="{701AC69C-A5F7-44CF-A028-3D3254DA5634}"/>
              </a:ext>
            </a:extLst>
          </p:cNvPr>
          <p:cNvSpPr txBox="1"/>
          <p:nvPr/>
        </p:nvSpPr>
        <p:spPr>
          <a:xfrm>
            <a:off x="1529900" y="6177284"/>
            <a:ext cx="6837682" cy="40011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>
                <a:solidFill>
                  <a:srgbClr val="385723"/>
                </a:solidFill>
                <a:uFillTx/>
                <a:latin typeface="Calibri"/>
              </a:rPr>
              <a:t>var elements = document.getElementByTagName(‘name’);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7982804E-9EA8-4C5F-8CD0-64F5336CBE27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173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</a:rPr>
              <a:t>Découvrir JavaScript</a:t>
            </a: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791B903F-44E2-4F53-9050-BB272148BC4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498741" cy="5138735"/>
          </a:xfrm>
        </p:spPr>
        <p:txBody>
          <a:bodyPr/>
          <a:lstStyle/>
          <a:p>
            <a:pPr lvl="0" algn="ctr">
              <a:buNone/>
            </a:pPr>
            <a:r>
              <a:rPr lang="fr-FR">
                <a:solidFill>
                  <a:srgbClr val="FF0000"/>
                </a:solidFill>
              </a:rPr>
              <a:t>Accès, Modification, Ajout</a:t>
            </a:r>
          </a:p>
          <a:p>
            <a:pPr lvl="0">
              <a:buNone/>
            </a:pPr>
            <a:endParaRPr lang="fr-FR" sz="1200"/>
          </a:p>
          <a:p>
            <a:pPr marL="790571" lvl="1" indent="-171450">
              <a:buClr>
                <a:srgbClr val="FF0000"/>
              </a:buClr>
              <a:buFont typeface="Arial" pitchFamily="34"/>
              <a:buChar char="•"/>
            </a:pPr>
            <a:r>
              <a:rPr lang="fr-FR" sz="2800"/>
              <a:t>Accès aux attributs d’un élément :</a:t>
            </a:r>
          </a:p>
          <a:p>
            <a:pPr marL="619121" lvl="1">
              <a:buNone/>
            </a:pPr>
            <a:endParaRPr lang="fr-FR" sz="2800"/>
          </a:p>
          <a:p>
            <a:pPr marL="790571" lvl="1" indent="-171450">
              <a:buClr>
                <a:srgbClr val="FF0000"/>
              </a:buClr>
              <a:buFont typeface="Arial" pitchFamily="34"/>
              <a:buChar char="•"/>
            </a:pPr>
            <a:r>
              <a:rPr lang="fr-FR" sz="2800"/>
              <a:t>Modifier les attributs d’un élément :</a:t>
            </a:r>
          </a:p>
          <a:p>
            <a:pPr marL="790571" lvl="1" indent="-171450">
              <a:buClr>
                <a:srgbClr val="FF0000"/>
              </a:buClr>
              <a:buFont typeface="Arial" pitchFamily="34"/>
              <a:buChar char="•"/>
            </a:pPr>
            <a:endParaRPr lang="fr-FR" sz="2800"/>
          </a:p>
          <a:p>
            <a:pPr marL="790571" lvl="1" indent="-171450">
              <a:buClr>
                <a:srgbClr val="FF0000"/>
              </a:buClr>
              <a:buFont typeface="Arial" pitchFamily="34"/>
              <a:buChar char="•"/>
            </a:pPr>
            <a:r>
              <a:rPr lang="fr-FR" sz="2800"/>
              <a:t>Modifier le texte contenu par un élément :</a:t>
            </a:r>
          </a:p>
          <a:p>
            <a:pPr marL="1258891" lvl="2">
              <a:buNone/>
            </a:pPr>
            <a:r>
              <a:rPr lang="fr-FR" sz="1050" i="1"/>
              <a:t>	</a:t>
            </a:r>
            <a:endParaRPr lang="fr-FR" sz="100" i="1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C1C6576-1BFA-4889-B535-64819E18CEDE}"/>
              </a:ext>
            </a:extLst>
          </p:cNvPr>
          <p:cNvSpPr txBox="1"/>
          <p:nvPr/>
        </p:nvSpPr>
        <p:spPr>
          <a:xfrm>
            <a:off x="1529900" y="3180082"/>
            <a:ext cx="6837682" cy="40011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>
                <a:solidFill>
                  <a:srgbClr val="385723"/>
                </a:solidFill>
                <a:uFillTx/>
                <a:latin typeface="Calibri"/>
              </a:rPr>
              <a:t>element.getAttribute(‘attributName’);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2153A20-339B-4560-948F-705C54239215}"/>
              </a:ext>
            </a:extLst>
          </p:cNvPr>
          <p:cNvSpPr txBox="1"/>
          <p:nvPr/>
        </p:nvSpPr>
        <p:spPr>
          <a:xfrm>
            <a:off x="1529900" y="4380113"/>
            <a:ext cx="6837682" cy="40011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>
                <a:solidFill>
                  <a:srgbClr val="385723"/>
                </a:solidFill>
                <a:uFillTx/>
                <a:latin typeface="Calibri"/>
              </a:rPr>
              <a:t>element.setAttribute(‘attributName’, ‘nouvelleValeur’);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BDEAF8E-CA9E-44B8-BFFD-7843B606CE28}"/>
              </a:ext>
            </a:extLst>
          </p:cNvPr>
          <p:cNvSpPr txBox="1"/>
          <p:nvPr/>
        </p:nvSpPr>
        <p:spPr>
          <a:xfrm>
            <a:off x="1529900" y="5580144"/>
            <a:ext cx="6837682" cy="40011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>
                <a:solidFill>
                  <a:srgbClr val="385723"/>
                </a:solidFill>
                <a:uFillTx/>
                <a:latin typeface="Calibri"/>
              </a:rPr>
              <a:t>element.innerHTML = ‘Nouveau contenu texte’;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55667FBF-9A54-4594-B0A6-5B77FB21E6C0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173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</a:rPr>
              <a:t>Découvrir JavaScript</a:t>
            </a: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4137607D-0C11-411C-B609-5A670EEE759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498741" cy="5138735"/>
          </a:xfrm>
        </p:spPr>
        <p:txBody>
          <a:bodyPr/>
          <a:lstStyle/>
          <a:p>
            <a:pPr lvl="0" algn="ctr">
              <a:buNone/>
            </a:pPr>
            <a:r>
              <a:rPr lang="fr-FR">
                <a:solidFill>
                  <a:srgbClr val="FF0000"/>
                </a:solidFill>
              </a:rPr>
              <a:t>Gestion dynamique des CSS</a:t>
            </a:r>
          </a:p>
          <a:p>
            <a:pPr lvl="0">
              <a:buNone/>
            </a:pPr>
            <a:endParaRPr lang="fr-FR" sz="1200"/>
          </a:p>
          <a:p>
            <a:pPr marL="790571" lvl="1" indent="-171450">
              <a:buClr>
                <a:srgbClr val="FF0000"/>
              </a:buClr>
              <a:buFont typeface="Arial" pitchFamily="34"/>
              <a:buChar char="•"/>
            </a:pPr>
            <a:r>
              <a:rPr lang="fr-FR" sz="2800"/>
              <a:t>Accès aux styles d’un élément :</a:t>
            </a:r>
          </a:p>
          <a:p>
            <a:pPr marL="619121" lvl="1">
              <a:buNone/>
            </a:pPr>
            <a:endParaRPr lang="fr-FR" sz="2800"/>
          </a:p>
          <a:p>
            <a:pPr marL="790571" lvl="1" indent="-171450">
              <a:buClr>
                <a:srgbClr val="FF0000"/>
              </a:buClr>
              <a:buFont typeface="Arial" pitchFamily="34"/>
              <a:buChar char="•"/>
            </a:pPr>
            <a:r>
              <a:rPr lang="fr-FR" sz="2800"/>
              <a:t>Modifier les styles d’un élément :</a:t>
            </a:r>
          </a:p>
          <a:p>
            <a:pPr marL="790571" lvl="1" indent="-171450">
              <a:buClr>
                <a:srgbClr val="FF0000"/>
              </a:buClr>
              <a:buFont typeface="Arial" pitchFamily="34"/>
              <a:buChar char="•"/>
            </a:pPr>
            <a:endParaRPr lang="fr-FR" sz="2800"/>
          </a:p>
          <a:p>
            <a:pPr marL="790571" lvl="1" indent="-171450">
              <a:buClr>
                <a:srgbClr val="FF0000"/>
              </a:buClr>
              <a:buFont typeface="Arial" pitchFamily="34"/>
              <a:buChar char="•"/>
            </a:pPr>
            <a:r>
              <a:rPr lang="fr-FR" sz="2800"/>
              <a:t>Attention aux propriétés avec des - :</a:t>
            </a:r>
          </a:p>
          <a:p>
            <a:pPr marL="1258891" lvl="2">
              <a:buNone/>
            </a:pPr>
            <a:r>
              <a:rPr lang="fr-FR" sz="1050" i="1"/>
              <a:t>	</a:t>
            </a:r>
            <a:endParaRPr lang="fr-FR" sz="100" i="1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B7923D0-6254-4B4E-AC43-1085757D54D4}"/>
              </a:ext>
            </a:extLst>
          </p:cNvPr>
          <p:cNvSpPr txBox="1"/>
          <p:nvPr/>
        </p:nvSpPr>
        <p:spPr>
          <a:xfrm>
            <a:off x="1529900" y="3180082"/>
            <a:ext cx="6837682" cy="40011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>
                <a:solidFill>
                  <a:srgbClr val="385723"/>
                </a:solidFill>
                <a:uFillTx/>
                <a:latin typeface="Calibri"/>
              </a:rPr>
              <a:t>element.style.proprieteCSS;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2F10B3B-FB13-4985-99C4-9E2C98EB71EE}"/>
              </a:ext>
            </a:extLst>
          </p:cNvPr>
          <p:cNvSpPr txBox="1"/>
          <p:nvPr/>
        </p:nvSpPr>
        <p:spPr>
          <a:xfrm>
            <a:off x="1529900" y="4380113"/>
            <a:ext cx="6837682" cy="40011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>
                <a:solidFill>
                  <a:srgbClr val="385723"/>
                </a:solidFill>
                <a:uFillTx/>
                <a:latin typeface="Calibri"/>
              </a:rPr>
              <a:t>element.style.proprieteCSS = ‘nouvelleValeur’;</a:t>
            </a:r>
          </a:p>
        </p:txBody>
      </p:sp>
      <p:sp>
        <p:nvSpPr>
          <p:cNvPr id="6" name="ZoneTexte 6">
            <a:extLst>
              <a:ext uri="{FF2B5EF4-FFF2-40B4-BE49-F238E27FC236}">
                <a16:creationId xmlns:a16="http://schemas.microsoft.com/office/drawing/2014/main" id="{BA7908A0-FC30-4688-B1F6-AE6588CBC9B9}"/>
              </a:ext>
            </a:extLst>
          </p:cNvPr>
          <p:cNvSpPr txBox="1"/>
          <p:nvPr/>
        </p:nvSpPr>
        <p:spPr>
          <a:xfrm>
            <a:off x="1529900" y="5580144"/>
            <a:ext cx="6837682" cy="13234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PROPRIETE CSS			EN JAVASCRIPT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>
                <a:solidFill>
                  <a:srgbClr val="FF0000"/>
                </a:solidFill>
                <a:uFillTx/>
                <a:latin typeface="Calibri"/>
              </a:rPr>
              <a:t>background-image</a:t>
            </a:r>
            <a:r>
              <a:rPr lang="fr-FR" sz="2000" b="0" i="0" u="none" strike="noStrike" kern="1200" cap="none" spc="0" baseline="0">
                <a:solidFill>
                  <a:srgbClr val="4472C4"/>
                </a:solidFill>
                <a:uFillTx/>
                <a:latin typeface="Calibri"/>
              </a:rPr>
              <a:t>		backgroundImage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>
                <a:solidFill>
                  <a:srgbClr val="FF0000"/>
                </a:solidFill>
                <a:uFillTx/>
                <a:latin typeface="Calibri"/>
              </a:rPr>
              <a:t>list-style-image</a:t>
            </a:r>
            <a:r>
              <a:rPr lang="fr-FR" sz="2000" b="0" i="0" u="none" strike="noStrike" kern="1200" cap="none" spc="0" baseline="0">
                <a:solidFill>
                  <a:srgbClr val="4472C4"/>
                </a:solidFill>
                <a:uFillTx/>
                <a:latin typeface="Calibri"/>
              </a:rPr>
              <a:t>			listStyleImage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>
                <a:solidFill>
                  <a:srgbClr val="FF0000"/>
                </a:solidFill>
                <a:uFillTx/>
                <a:latin typeface="Calibri"/>
              </a:rPr>
              <a:t>…</a:t>
            </a:r>
            <a:r>
              <a:rPr lang="fr-FR" sz="2000" b="0" i="0" u="none" strike="noStrike" kern="1200" cap="none" spc="0" baseline="0">
                <a:solidFill>
                  <a:srgbClr val="4472C4"/>
                </a:solidFill>
                <a:uFillTx/>
                <a:latin typeface="Calibri"/>
              </a:rPr>
              <a:t>				…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B6559F4C-6D74-45D5-9A15-024FBDFA9C22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173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</a:rPr>
              <a:t>Découvrir JavaScript</a:t>
            </a: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E0C3D956-D07A-4FC1-9671-4A28F0DF111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379384" cy="5138735"/>
          </a:xfrm>
        </p:spPr>
        <p:txBody>
          <a:bodyPr/>
          <a:lstStyle/>
          <a:p>
            <a:pPr lvl="0" algn="ctr">
              <a:buNone/>
            </a:pPr>
            <a:r>
              <a:rPr lang="fr-FR" dirty="0">
                <a:solidFill>
                  <a:srgbClr val="FF0000"/>
                </a:solidFill>
              </a:rPr>
              <a:t>Atelier 5 :</a:t>
            </a:r>
          </a:p>
          <a:p>
            <a:pPr marL="457200" lvl="0" indent="-457200">
              <a:buClr>
                <a:srgbClr val="FF0000"/>
              </a:buClr>
            </a:pPr>
            <a:endParaRPr lang="fr-FR" sz="1200" dirty="0"/>
          </a:p>
          <a:p>
            <a:pPr marL="457200" lvl="0" indent="-457200">
              <a:buClr>
                <a:srgbClr val="FF0000"/>
              </a:buClr>
              <a:buFont typeface="Arial" pitchFamily="34"/>
              <a:buChar char="•"/>
            </a:pPr>
            <a:r>
              <a:rPr lang="fr-FR" dirty="0"/>
              <a:t>Créer une zone à Cacher/Afficher</a:t>
            </a:r>
          </a:p>
          <a:p>
            <a:pPr lvl="0">
              <a:buNone/>
            </a:pPr>
            <a:endParaRPr lang="fr-FR" sz="1050" dirty="0"/>
          </a:p>
          <a:p>
            <a:pPr marL="457200" lvl="0" indent="-457200">
              <a:buClr>
                <a:srgbClr val="FF0000"/>
              </a:buClr>
              <a:buFont typeface="Arial" pitchFamily="34"/>
              <a:buChar char="•"/>
            </a:pPr>
            <a:r>
              <a:rPr lang="fr-FR" dirty="0"/>
              <a:t>Finir le site de la Réserve </a:t>
            </a:r>
            <a:r>
              <a:rPr lang="fr-FR" dirty="0" err="1"/>
              <a:t>Borossa</a:t>
            </a:r>
            <a:r>
              <a:rPr lang="fr-FR" dirty="0"/>
              <a:t> :</a:t>
            </a:r>
            <a:endParaRPr lang="fr-FR" sz="2400" dirty="0"/>
          </a:p>
          <a:p>
            <a:pPr lvl="0">
              <a:buNone/>
            </a:pPr>
            <a:endParaRPr lang="fr-FR" sz="1050" dirty="0"/>
          </a:p>
          <a:p>
            <a:pPr marL="457200" lvl="0" indent="-457200">
              <a:buClr>
                <a:srgbClr val="FF0000"/>
              </a:buClr>
              <a:buFont typeface="Arial" pitchFamily="34"/>
              <a:buChar char="•"/>
            </a:pPr>
            <a:r>
              <a:rPr lang="fr-FR" dirty="0"/>
              <a:t>Créer une galerie </a:t>
            </a:r>
            <a:r>
              <a:rPr lang="fr-FR"/>
              <a:t>photos :</a:t>
            </a:r>
            <a:r>
              <a:rPr lang="fr-FR" sz="2400" i="1" dirty="0"/>
              <a:t>					</a:t>
            </a:r>
            <a:endParaRPr lang="fr-FR" dirty="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F9F95EA-B67A-4A1D-B9CA-DC1FF0DFB436}"/>
              </a:ext>
            </a:extLst>
          </p:cNvPr>
          <p:cNvSpPr txBox="1"/>
          <p:nvPr/>
        </p:nvSpPr>
        <p:spPr>
          <a:xfrm>
            <a:off x="9359999" y="7128004"/>
            <a:ext cx="359999" cy="3884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359005D-C0BC-452D-8113-38A52EDD9841}" type="slidenum">
              <a:t>99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 Unicode MS" pitchFamily="2"/>
              <a:cs typeface="Tahoma" pitchFamily="2"/>
            </a:endParaRPr>
          </a:p>
        </p:txBody>
      </p:sp>
      <p:sp>
        <p:nvSpPr>
          <p:cNvPr id="3" name="Sous-titre 1">
            <a:extLst>
              <a:ext uri="{FF2B5EF4-FFF2-40B4-BE49-F238E27FC236}">
                <a16:creationId xmlns:a16="http://schemas.microsoft.com/office/drawing/2014/main" id="{4E3AE3DB-7333-4D37-B8B2-5DD3C07AD1C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59999" y="2791846"/>
            <a:ext cx="8460001" cy="1354217"/>
          </a:xfrm>
        </p:spPr>
        <p:txBody>
          <a:bodyPr anchor="ctr" anchorCtr="1">
            <a:spAutoFit/>
          </a:bodyPr>
          <a:lstStyle/>
          <a:p>
            <a:pPr lvl="0" algn="ctr">
              <a:spcBef>
                <a:spcPts val="1730"/>
              </a:spcBef>
              <a:spcAft>
                <a:spcPts val="0"/>
              </a:spcAft>
              <a:buNone/>
            </a:pPr>
            <a:r>
              <a:rPr lang="fr-FR" sz="440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latin typeface="Trebuchet MS" pitchFamily="34"/>
              </a:rPr>
              <a:t>Comprendre le Responsive Web Design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_dawa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8601</Words>
  <Application>Microsoft Office PowerPoint</Application>
  <PresentationFormat>Personnalisé</PresentationFormat>
  <Paragraphs>1548</Paragraphs>
  <Slides>115</Slides>
  <Notes>114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115</vt:i4>
      </vt:variant>
    </vt:vector>
  </HeadingPairs>
  <TitlesOfParts>
    <vt:vector size="123" baseType="lpstr">
      <vt:lpstr>Arial</vt:lpstr>
      <vt:lpstr>Calibri</vt:lpstr>
      <vt:lpstr>StarSymbol</vt:lpstr>
      <vt:lpstr>Times New Roman</vt:lpstr>
      <vt:lpstr>Trebuchet MS</vt:lpstr>
      <vt:lpstr>Verdana</vt:lpstr>
      <vt:lpstr>Wingdings</vt:lpstr>
      <vt:lpstr>presentation_dawan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HyperText Markup Language</vt:lpstr>
      <vt:lpstr>Balises</vt:lpstr>
      <vt:lpstr>Types de balises</vt:lpstr>
      <vt:lpstr>Attributs</vt:lpstr>
      <vt:lpstr>Commentaires</vt:lpstr>
      <vt:lpstr>Structure d'une page web</vt:lpstr>
      <vt:lpstr>La balise &lt;html&gt;</vt:lpstr>
      <vt:lpstr>La balise &lt;head&gt;</vt:lpstr>
      <vt:lpstr>La balise body</vt:lpstr>
      <vt:lpstr>Présentation PowerPoint</vt:lpstr>
      <vt:lpstr>Présentation PowerPoint</vt:lpstr>
      <vt:lpstr>Présentation PowerPoint</vt:lpstr>
      <vt:lpstr>Principales balises sémantiques</vt:lpstr>
      <vt:lpstr>Mise en forme HTML</vt:lpstr>
      <vt:lpstr>Lignes et blocs</vt:lpstr>
      <vt:lpstr>Les liens</vt:lpstr>
      <vt:lpstr>Les images</vt:lpstr>
      <vt:lpstr>Balises imbriquées</vt:lpstr>
      <vt:lpstr>Les listes</vt:lpstr>
      <vt:lpstr>Les listes imbriquées</vt:lpstr>
      <vt:lpstr>Atelier</vt:lpstr>
      <vt:lpstr>Mise en forme HTML</vt:lpstr>
      <vt:lpstr>Les tableaux</vt:lpstr>
      <vt:lpstr>Les tableaux</vt:lpstr>
      <vt:lpstr>ATELIER</vt:lpstr>
      <vt:lpstr>Présentation PowerPoint</vt:lpstr>
      <vt:lpstr>Les vidéos</vt:lpstr>
      <vt:lpstr>Les vidéos</vt:lpstr>
      <vt:lpstr>Les vidéos (exemple)</vt:lpstr>
      <vt:lpstr>Les vidéos (exemple)</vt:lpstr>
      <vt:lpstr>L’audio</vt:lpstr>
      <vt:lpstr>L’audio (exemple)</vt:lpstr>
      <vt:lpstr>ATELIER</vt:lpstr>
      <vt:lpstr>Présentation PowerPoint</vt:lpstr>
      <vt:lpstr>Présentation PowerPoint</vt:lpstr>
      <vt:lpstr>Formulaires</vt:lpstr>
      <vt:lpstr>Formulaires :  l'attribut method</vt:lpstr>
      <vt:lpstr>Formulaires : la balise &lt;input&gt;</vt:lpstr>
      <vt:lpstr>Formulaires : la balise &lt;label&gt;</vt:lpstr>
      <vt:lpstr>Formulaires : balises &lt;fieldset&gt; et &lt;legend&gt;</vt:lpstr>
      <vt:lpstr>Formulaires : envoyer son formulaire</vt:lpstr>
      <vt:lpstr>Formulaires : la balise &lt;button&gt;</vt:lpstr>
      <vt:lpstr>Formulaires : input type number</vt:lpstr>
      <vt:lpstr>Formulaires : input type radio et checkbox</vt:lpstr>
      <vt:lpstr>Formulaires : input types password et email</vt:lpstr>
      <vt:lpstr>Formulaires : les menus</vt:lpstr>
      <vt:lpstr>Formulaires : les menus - exemple</vt:lpstr>
      <vt:lpstr>Formulaires : &lt;textarea&gt;</vt:lpstr>
      <vt:lpstr>Formulaires : simulation d’auto-complétion</vt:lpstr>
      <vt:lpstr>Formulaires : quelques attributs utiles</vt:lpstr>
      <vt:lpstr>ATELIER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Les sélecteurs css</vt:lpstr>
      <vt:lpstr>Les sélecteurs css par attributs</vt:lpstr>
      <vt:lpstr>Règles de type pseudo-classes</vt:lpstr>
      <vt:lpstr>Les sélecteurs avancés</vt:lpstr>
      <vt:lpstr>Présentation PowerPoint</vt:lpstr>
      <vt:lpstr>Styliser du texte avec CSS</vt:lpstr>
      <vt:lpstr>Styliser une liste avec CSS</vt:lpstr>
      <vt:lpstr>Utiliser CSS3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Dawan</dc:creator>
  <cp:lastModifiedBy>Thomas Aldaitz</cp:lastModifiedBy>
  <cp:revision>285</cp:revision>
  <dcterms:created xsi:type="dcterms:W3CDTF">2013-04-16T12:21:46Z</dcterms:created>
  <dcterms:modified xsi:type="dcterms:W3CDTF">2020-10-13T09:32:59Z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