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50E4D48-0738-4C0D-99ED-F54B693D0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57D5C9-A0BA-41F7-9D84-FFDE28A8BEA6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FD0C55-6EE3-4561-9D40-70ED56D3740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BDA6CF-BB64-4485-A7F9-F4B5D2D78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1EE21BC-ACB3-4263-B0D3-63C2B90753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53C5ED1-5A9D-458F-BA23-FADD34D5EDB6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CA37F3A-5260-415A-8992-A400E26662D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37CB2-BF53-433D-B5E3-218FA607B7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34F57E3-306F-465E-8DA7-8EADF52B4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00BF232-DF36-491D-896C-5479C994AFD8}" type="slidenum">
              <a:t>11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7DA223E-5681-4187-9DBB-DE80BF65A33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AB77D5-5CE9-4103-B7FD-FCB0AFE045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EF009EC-D4AD-484F-92BE-2F5DCFCE8A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82A4B4-F35F-4777-A5A0-B293B6CA700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E65416-03F6-4E25-99E7-CBD3331BEE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860B23-1CA6-4D9E-8488-98358201CC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D4C78D-84E7-4721-88E0-5DBE743184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E50D68A-9808-482F-B06D-68FBD4CAC33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4BD594-DDA5-4159-B552-6821AAC4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96476D-9CE6-46DA-B9F7-C7442C8C1A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212DF5-524E-4BD6-8DC2-9A5A82ABF5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F1B661-EBD3-4194-8E0A-949F6C52BDF2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6F9AE9-B44A-4729-BA33-DC5CAED900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A76DA3-12CC-4D84-8E38-B5ACBD39B2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9281AC9-F6AE-42C2-8DA2-01FFD0D7F4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0B676CA-BE8D-4D19-B9A5-C145720FFC6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ED68A1-EADA-40C3-A6DB-7ABB7D09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0C2AA6-92E8-48A4-AC36-572B8CC5BA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90C578B-074F-4481-9127-D25239B08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AE20FA8-2E92-4941-B546-B416E45F7345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4395C1-642A-4F38-BD72-EB6FD4DEF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4FDA02-2516-4310-9A83-BEC3072C93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5B3E156-A9AF-41C5-8429-3A2A049A38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30DD286-DE07-4ED9-A90F-A94A2A988F53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D1569F-0339-40E0-BB35-6DF9493EEF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62EF0F-14E2-4D2D-A4C1-E2BB90BF5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CDAC2D-D389-45FD-B5B0-E5FAC927E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7905D91-276C-4565-929C-315C9835D782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5ED5E-9437-4093-A69E-A88CB6B077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37256-7C75-4FD8-ABAA-70E2106BFE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31CABB8-2F1F-4986-AE2C-D6D8C3606F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1AE4A3F-CBA3-40A4-B66D-65F351EEE0B4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72CD75-2CBE-4364-9DE2-0DD70BD3EB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D6C0BE-F9DE-4C3A-896F-00136DE450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D366742-A82D-4AE3-896A-7F1BF5E65D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2460A0-0BA6-4CE3-AA3B-040B8F62AE6D}" type="slidenum">
              <a:t>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1CD802-3F1D-4E56-897C-A973D6A4426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1BF50CA-FEE8-46BD-899F-FB5B57B8CE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0294B72-5E65-411E-B79F-F12D6891F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1E4D02A-6C59-4715-90D7-C5A9D033DE8F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0AAFA9-903A-4F93-B08A-D3BE9FFBF5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7682E2-4BE8-4016-8D83-3DE0991CF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5A10C12-F162-414C-A87B-15F4179366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6A7320-52CB-4386-B462-151DAEEDEEE9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F467F9-9B3C-4E44-ADBC-355C607829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94DE47-1832-4160-A602-03E775B99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3C53BEB-FA1A-4AB1-95EF-78029DF4F5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5756F29-DA0D-4712-968A-99688D82731A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D40A9F-5F36-4BBF-8D62-95C74695D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7FF2FD-EB8D-4EB6-B39B-B886296296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Exercice 3 sans la feuille de style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94300D6-27D3-4356-8DB3-D53959780D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57CFAB5-E406-4A5F-8F92-52FE2398090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DD909B-6C2E-49D6-823C-845EF07AEF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8DAFB0-A2D6-4803-BF1E-BDD70D8E2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3E288DC-3DF6-4668-A4C3-2803DCD7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C53415-C83D-46FE-A2FC-80E94E6A8E9C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C1DEFF-A7C8-4D32-ABE2-805939CA38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0EAF13-2812-4C02-BD15-1014D2264F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07AD04-7C71-4D37-BDB3-C407092372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6FCCC98-BADA-4970-B711-B4E5C537A774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EAF587-028D-45FD-991F-47CD07CF1F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B7CE6-0621-4473-9EAA-06FB0EA5A5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1D60D98-DAE8-47EC-8EEC-4CAD88274B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3ABA51-E4D8-406C-A9FB-1C0F067AB81D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9733F6-E585-416D-B7EA-1E3871C482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8E73E3-D55F-4A05-9A0C-39D6BAC91A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0E86390-835D-4C5B-B852-E2F61F9C37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BCAC63B-BFC6-4153-AD11-0CEB8FC4D6E4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390B13-AAEB-400C-902D-9F5C126BB87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A71900-16FB-4E79-A3BE-8834504450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0A06235-44EA-4D36-A840-F2B4699C2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B933DF0-666B-49AD-8953-4E99FA88CF00}" type="slidenum">
              <a:t>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AD68C2-158A-4A4A-80B0-0137150DB47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E06A1-BAC4-4780-8438-91792CE7FA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B04CFA7-B82D-46C0-A8B3-DB21B18B2B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887510E-A469-4A5D-B74E-FB6D5C964539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9DBDA88-4FD0-43E2-A341-02B163714D3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F50989-9FB8-4AC8-961A-07453ABC1C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0F036DE-0746-409E-BC05-D8E0732DA2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0E083C2-7F40-4E61-8924-F9EC18DD61CC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CAB2A7-BFBD-4486-A64E-070428ED3FA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FD183C-A50A-440F-BC83-DD933B7627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AFBF914-4B85-4DE2-A1CE-95D9B39A2F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2528128-F4D5-4CE1-AF65-66599CC88301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3B65A37-B37A-4233-A46A-35D54219DCF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14F993-55CA-48BE-B1CE-2D765935DE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39400A4-EAA6-4F4A-AD78-7173D464E9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9108F35-5B07-402C-90D3-9428ABE52A5B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CF22A8-F2D8-4240-B0EA-1EAFAE63533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874B7C-8B5E-4E84-B6D7-5C2765A5E2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6ABADC-C5DA-4560-BFEF-D9D9DF9859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9DBE18F-91E0-430D-ACFD-C700185BF7E7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68C3826-2D61-404D-B6C9-D1146D1B8E5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1AE63D-FF2C-453D-918B-8399C31D5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wan.f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52F151-8620-465C-9C52-617B06C01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D0C1C-5D4B-4495-81EE-EF50A938087E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DA9E3-32AC-43C1-B17D-70E368DE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29222-65B1-425F-8DC0-39204CEE14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 langage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1AB2C5CD-E38E-44DA-8C92-B3BE40116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73BD24-93A2-4CBE-B67F-AFA5288FAFC5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B262C7-BD1F-4BF3-B69C-E6DBCC7D65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body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728DD-E60E-4978-B498-4AD9602364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le corps du document : tout ce qui sera visible par l'utilisateur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3580C95-CC70-46B3-8FEB-D965A27E01E8}"/>
              </a:ext>
            </a:extLst>
          </p:cNvPr>
          <p:cNvGrpSpPr/>
          <p:nvPr/>
        </p:nvGrpSpPr>
        <p:grpSpPr>
          <a:xfrm>
            <a:off x="804959" y="2694240"/>
            <a:ext cx="8735039" cy="3745800"/>
            <a:chOff x="804959" y="2694240"/>
            <a:chExt cx="8735039" cy="374580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C042CEA1-63E3-40AB-85A0-60B7BAEA782F}"/>
                </a:ext>
              </a:extLst>
            </p:cNvPr>
            <p:cNvSpPr/>
            <p:nvPr/>
          </p:nvSpPr>
          <p:spPr>
            <a:xfrm>
              <a:off x="3606479" y="2694240"/>
              <a:ext cx="5933519" cy="374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&gt;une ou plusieurs ligne de texte&lt;/p&gt;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6DE957D-DBEE-4922-AC0A-DD8A40CE7B24}"/>
                </a:ext>
              </a:extLst>
            </p:cNvPr>
            <p:cNvSpPr/>
            <p:nvPr/>
          </p:nvSpPr>
          <p:spPr>
            <a:xfrm>
              <a:off x="804959" y="5302079"/>
              <a:ext cx="253692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 contenu sera visible sur le navigateur.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54B56E-BBD4-414E-AE2B-53186177514F}"/>
                </a:ext>
              </a:extLst>
            </p:cNvPr>
            <p:cNvSpPr/>
            <p:nvPr/>
          </p:nvSpPr>
          <p:spPr>
            <a:xfrm>
              <a:off x="3356640" y="5092560"/>
              <a:ext cx="228240" cy="107316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0FB2BCC-AEF5-4FD7-9C4C-4EEAD25A6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08A944-18F7-4540-B0BE-6B4505EB8898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A4F09E-C89C-453F-ADB4-4B1A8433F5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A87A6-1CE8-4857-B8BB-126D332555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Créer une première page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écrire une page HTML avec les </a:t>
            </a:r>
            <a:r>
              <a:rPr lang="fr-FR" b="1"/>
              <a:t>balises obligatoires</a:t>
            </a:r>
            <a:r>
              <a:rPr lang="fr-FR"/>
              <a:t>, utiliser une </a:t>
            </a:r>
            <a:r>
              <a:rPr lang="fr-FR" b="1"/>
              <a:t>balise texte</a:t>
            </a:r>
            <a:r>
              <a:rPr lang="fr-FR"/>
              <a:t> + une </a:t>
            </a:r>
            <a:r>
              <a:rPr lang="fr-FR" b="1"/>
              <a:t>balise orpheline</a:t>
            </a:r>
            <a:r>
              <a:rPr lang="fr-FR"/>
              <a:t> pour présenter et afficher du contenu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connaître les informations minimum requises pour la création d’une page 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438368F-6E08-47FD-A8C5-1328D099C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D334CD-5870-45F5-BD33-9F63FC6D7935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A92FF3-02BA-4380-B5AC-152F7C3A5E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58040"/>
            <a:ext cx="8453519" cy="1170360"/>
          </a:xfrm>
          <a:effectLst>
            <a:outerShdw dir="16200000" algn="tl">
              <a:srgbClr val="808080"/>
            </a:outerShdw>
          </a:effectLst>
        </p:spPr>
        <p:txBody>
          <a:bodyPr/>
          <a:lstStyle/>
          <a:p>
            <a:pPr lvl="0"/>
            <a:r>
              <a:rPr lang="fr-FR"/>
              <a:t>Le web sémantique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6D5845-26E9-479F-B38B-130C7F037904}"/>
              </a:ext>
            </a:extLst>
          </p:cNvPr>
          <p:cNvSpPr txBox="1"/>
          <p:nvPr/>
        </p:nvSpPr>
        <p:spPr>
          <a:xfrm>
            <a:off x="1440000" y="1800000"/>
            <a:ext cx="667764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En HTML5 nous devons construire nos pages selon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une </a:t>
            </a:r>
            <a:r>
              <a:rPr lang="fr-FR" sz="2200" b="0" i="0" u="sng" strike="noStrik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FF3333"/>
                  </a:solidFill>
                </a:uFill>
                <a:latin typeface="Arial" pitchFamily="18"/>
                <a:ea typeface="MS Gothic" pitchFamily="2"/>
                <a:cs typeface="MS Gothic" pitchFamily="2"/>
              </a:rPr>
              <a:t>structure standardisée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5FE640-74F9-445A-BDA4-3FF0DE678BB2}"/>
              </a:ext>
            </a:extLst>
          </p:cNvPr>
          <p:cNvSpPr txBox="1"/>
          <p:nvPr/>
        </p:nvSpPr>
        <p:spPr>
          <a:xfrm>
            <a:off x="1440000" y="3060000"/>
            <a:ext cx="4827240" cy="135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 document html doit avoir du sens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Pour les moteurs de recherche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Pour les navigateurs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43E5B5-ECF1-4C49-B948-870BDF7A7BCC}"/>
              </a:ext>
            </a:extLst>
          </p:cNvPr>
          <p:cNvSpPr txBox="1"/>
          <p:nvPr/>
        </p:nvSpPr>
        <p:spPr>
          <a:xfrm>
            <a:off x="115920" y="5400000"/>
            <a:ext cx="6004080" cy="516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 nouvelles balises sont apparues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966FF4-79D9-4300-BCA0-6CDBF7AF66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00000" y="4140000"/>
            <a:ext cx="3622320" cy="267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02898F9-3F7C-43DE-B6F6-5A5F3C38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3C5E7C-542A-475A-81F7-872D148E24DA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C9BFAF-C9E8-4EC2-B93F-3ECBC86857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Principales balises sémantiques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E44809-962A-4824-8699-59AA5E902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6120" y="2067120"/>
            <a:ext cx="9713879" cy="4052879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&lt;article&gt; … &lt;/article&gt;</a:t>
            </a:r>
            <a:r>
              <a:rPr lang="fr-FR" sz="2200" dirty="0"/>
              <a:t> : Délimite un 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aside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aside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Défini du contenu comme contenu annexe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&lt;figure&gt; … &lt;/figure&gt;</a:t>
            </a:r>
            <a:r>
              <a:rPr lang="fr-FR" sz="2200" dirty="0"/>
              <a:t> : Encapsule du contenu qui n’est pas du texte (ex : images)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footer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footer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Pied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header</a:t>
            </a:r>
            <a:r>
              <a:rPr lang="fr-FR" sz="2200" dirty="0">
                <a:solidFill>
                  <a:srgbClr val="007FFF"/>
                </a:solidFill>
              </a:rPr>
              <a:t>&gt; … &lt;/header&gt;</a:t>
            </a:r>
            <a:r>
              <a:rPr lang="fr-FR" sz="2200" dirty="0"/>
              <a:t> : Haut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&lt;main&gt; … &lt;/main&gt;</a:t>
            </a:r>
            <a:r>
              <a:rPr lang="fr-FR" sz="2200" dirty="0"/>
              <a:t> : Contenu principal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fr-FR" sz="2200" dirty="0" err="1">
                <a:solidFill>
                  <a:srgbClr val="007FFF"/>
                </a:solidFill>
              </a:rPr>
              <a:t>nav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nav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Défini une zone de menu de navigation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&lt;section&gt;  … &lt;/section&gt; </a:t>
            </a:r>
            <a:r>
              <a:rPr lang="fr-FR" sz="2200" dirty="0"/>
              <a:t>: Défini une zone dont les contenus auront un lien entre eux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7EB8D04-A045-43D7-A928-1539A6960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5F2566-877B-4F83-8113-671F76C31149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CCEDE0-9D95-4E7B-9D13-6C3F02EB47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448AA-8A78-496E-859D-A658C87523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41864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Création du squelette HTML5 d’une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réfléchir à son projet de site web et au contenu que l’on souhaite présenter, créer la structure sémantique de notre future page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avoir une base permettant de structurer le futur contenu de la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F987F5-5B1B-4685-A4D4-725714F8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25570B-C569-4A3E-957C-7B4C953791AA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4C54C8-CD6D-48FF-AC12-AFE61189FE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178E2-9765-47DE-AA00-66C94DCEB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53519" cy="525276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Titres : </a:t>
            </a:r>
            <a:r>
              <a:rPr lang="fr-FR" sz="2400">
                <a:solidFill>
                  <a:srgbClr val="007FFF"/>
                </a:solidFill>
              </a:rPr>
              <a:t>&lt;h1&gt;</a:t>
            </a:r>
            <a:r>
              <a:rPr lang="fr-FR" sz="2400"/>
              <a:t> Titre niveau 1 </a:t>
            </a:r>
            <a:r>
              <a:rPr lang="fr-FR" sz="2400">
                <a:solidFill>
                  <a:srgbClr val="007FFF"/>
                </a:solidFill>
              </a:rPr>
              <a:t>&lt;/h1&gt;</a:t>
            </a:r>
            <a:r>
              <a:rPr lang="fr-FR" sz="2400"/>
              <a:t> … </a:t>
            </a:r>
            <a:br>
              <a:rPr lang="fr-FR" sz="2400"/>
            </a:br>
            <a:r>
              <a:rPr lang="fr-FR" sz="2400"/>
              <a:t>			</a:t>
            </a:r>
            <a:r>
              <a:rPr lang="fr-FR" sz="2400">
                <a:solidFill>
                  <a:srgbClr val="007FFF"/>
                </a:solidFill>
              </a:rPr>
              <a:t>&lt;h6&gt;</a:t>
            </a:r>
            <a:r>
              <a:rPr lang="fr-FR" sz="2400"/>
              <a:t> Titre de niveau 6 </a:t>
            </a:r>
            <a:r>
              <a:rPr lang="fr-FR" sz="2400">
                <a:solidFill>
                  <a:srgbClr val="007FFF"/>
                </a:solidFill>
              </a:rPr>
              <a:t>&lt;/h6&gt;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Paragraphes : </a:t>
            </a:r>
            <a:r>
              <a:rPr lang="fr-FR" sz="2400">
                <a:solidFill>
                  <a:srgbClr val="007FFF"/>
                </a:solidFill>
              </a:rPr>
              <a:t>&lt;p&gt;</a:t>
            </a:r>
            <a:r>
              <a:rPr lang="fr-FR" sz="2400"/>
              <a:t>Utile pour effectuer des sauts lignes</a:t>
            </a:r>
            <a:r>
              <a:rPr lang="fr-FR" sz="2400">
                <a:solidFill>
                  <a:srgbClr val="007F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Légender une image : </a:t>
            </a:r>
            <a:r>
              <a:rPr lang="fr-FR" sz="2400">
                <a:solidFill>
                  <a:srgbClr val="007FFF"/>
                </a:solidFill>
              </a:rPr>
              <a:t>&lt;figcaption&gt;</a:t>
            </a:r>
            <a:r>
              <a:rPr lang="fr-FR" sz="2400"/>
              <a:t>Légende</a:t>
            </a:r>
            <a:r>
              <a:rPr lang="fr-FR" sz="2400">
                <a:solidFill>
                  <a:srgbClr val="007FFF"/>
                </a:solidFill>
              </a:rPr>
              <a:t>&lt;/figcaption&gt;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Délimiteur horizontal : </a:t>
            </a:r>
            <a:r>
              <a:rPr lang="fr-FR" sz="2400">
                <a:solidFill>
                  <a:srgbClr val="007FFF"/>
                </a:solidFill>
              </a:rPr>
              <a:t>&lt;hr /&gt;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ressortir du texte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Texte en gras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 … </a:t>
            </a:r>
            <a:r>
              <a:rPr lang="fr-FR" sz="2400">
                <a:solidFill>
                  <a:srgbClr val="007FFF"/>
                </a:solidFill>
              </a:rPr>
              <a:t>&lt;em&gt;</a:t>
            </a:r>
            <a:r>
              <a:rPr lang="fr-FR" sz="2400"/>
              <a:t>en italique</a:t>
            </a:r>
            <a:r>
              <a:rPr lang="fr-FR" sz="2400">
                <a:solidFill>
                  <a:srgbClr val="007FFF"/>
                </a:solidFill>
              </a:rPr>
              <a:t>&lt;/em&gt;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Texte en petit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plus petit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courte citation : </a:t>
            </a:r>
            <a:r>
              <a:rPr lang="fr-FR" sz="2400">
                <a:solidFill>
                  <a:srgbClr val="007FFF"/>
                </a:solidFill>
              </a:rPr>
              <a:t>&lt;cite&gt;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&lt;/cite&gt;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longue citation : </a:t>
            </a:r>
            <a:r>
              <a:rPr lang="fr-FR" sz="2400">
                <a:solidFill>
                  <a:srgbClr val="007FFF"/>
                </a:solidFill>
              </a:rPr>
              <a:t>&lt;blockquote&gt;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&lt;/blockquote&gt;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Retour à la ligne : </a:t>
            </a:r>
            <a:r>
              <a:rPr lang="fr-FR" sz="2400">
                <a:solidFill>
                  <a:srgbClr val="007FFF"/>
                </a:solidFill>
              </a:rPr>
              <a:t>&lt;br /&gt;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4D232CF-70B7-4EE2-AC68-81E0C87E1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51856C-C1F7-45D9-A4B4-0B5E211C4092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E7E06A-5F03-4B23-A0FD-21AC7E831D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Lignes et blocs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BE008-FB6B-49ED-9E00-5438D17C59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Certaines balises vont avoir un comportement </a:t>
            </a:r>
            <a:r>
              <a:rPr lang="en-US" i="1"/>
              <a:t>inline</a:t>
            </a:r>
            <a:r>
              <a:rPr lang="fr-FR" i="1"/>
              <a:t> (</a:t>
            </a:r>
            <a:r>
              <a:rPr lang="fr-FR"/>
              <a:t>ex : </a:t>
            </a:r>
            <a:r>
              <a:rPr lang="fr-FR">
                <a:solidFill>
                  <a:srgbClr val="007FFF"/>
                </a:solidFill>
              </a:rPr>
              <a:t>img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a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strong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em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D’autres vont avoir un comportement de type </a:t>
            </a:r>
            <a:r>
              <a:rPr lang="en-US" i="1"/>
              <a:t>block</a:t>
            </a:r>
            <a:r>
              <a:rPr lang="fr-FR" i="1"/>
              <a:t> </a:t>
            </a:r>
            <a:r>
              <a:rPr lang="fr-FR"/>
              <a:t>(</a:t>
            </a:r>
            <a:r>
              <a:rPr lang="fr-FR">
                <a:solidFill>
                  <a:srgbClr val="007FFF"/>
                </a:solidFill>
              </a:rPr>
              <a:t>h1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p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form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05C287-162B-4951-910F-1D097536B2C0}"/>
              </a:ext>
            </a:extLst>
          </p:cNvPr>
          <p:cNvSpPr txBox="1"/>
          <p:nvPr/>
        </p:nvSpPr>
        <p:spPr>
          <a:xfrm>
            <a:off x="720000" y="4680000"/>
            <a:ext cx="900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block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toute la longueur de la page.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inline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la place de leur contenu.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BF9C88C-3E41-4B78-8B60-EDCA0241D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5655DE-A855-4BE6-A700-065588B7B785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32E3C-66F7-4576-B8DA-36C6E7B00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liens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58931-F7E5-49EE-A949-37A83B1C3D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187240"/>
          </a:xfrm>
        </p:spPr>
        <p:txBody>
          <a:bodyPr/>
          <a:lstStyle/>
          <a:p>
            <a:pPr lvl="0"/>
            <a:r>
              <a:rPr lang="fr-FR" sz="2200" b="1"/>
              <a:t>Un lien = texte cliquable qui ouvre une nouvelle page web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&lt;a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</a:t>
            </a: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href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= </a:t>
            </a:r>
            <a:r>
              <a:rPr lang="en-GB" sz="150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>
                <a:solidFill>
                  <a:srgbClr val="7F00FF"/>
                </a:solidFill>
                <a:latin typeface="Arial" pitchFamily="18"/>
                <a:ea typeface="MS Gothic" pitchFamily="2"/>
              </a:rPr>
              <a:t> adresse/du/lien.html </a:t>
            </a:r>
            <a:r>
              <a:rPr lang="en-GB" sz="150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&gt;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Cliquez moi</a:t>
            </a: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&lt;/a&gt;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 lien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Vers un fichier du même dossier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Relatif par rapport au fichier le contenant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../dossier/page-2.html)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Absolu par rapport au serveur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dossier-racine/dossier/page-2.html)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Une adresse externe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  <a:hlinkClick r:id="rId3"/>
              </a:rPr>
              <a:t>http://www.html.com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Un endroit précis situé sur la même page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#mon-ancre)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E167B9-52E8-4A64-B0DF-1C2D697A5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C4B27B-088D-4270-9582-889E04B5848D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B1E47D-F407-4CED-8404-7EA29D9BDA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18552E-807E-427F-BFFB-0A8E3F1304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297039"/>
          </a:xfrm>
        </p:spPr>
        <p:txBody>
          <a:bodyPr/>
          <a:lstStyle/>
          <a:p>
            <a:pPr marL="0" lvl="0" algn="ctr"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 b="1"/>
              <a:t>La balise </a:t>
            </a:r>
            <a:r>
              <a:rPr lang="fr-FR" sz="2400" b="1">
                <a:solidFill>
                  <a:srgbClr val="007FFF"/>
                </a:solidFill>
              </a:rPr>
              <a:t>&lt;img /&gt;</a:t>
            </a:r>
            <a:r>
              <a:rPr lang="fr-FR" sz="2400" b="1"/>
              <a:t> permet d’afficher des images dans notre page</a:t>
            </a:r>
          </a:p>
          <a:p>
            <a:pPr lvl="0"/>
            <a:r>
              <a:rPr lang="fr-FR" sz="1800">
                <a:solidFill>
                  <a:srgbClr val="007FFF"/>
                </a:solidFill>
              </a:rPr>
              <a:t>&lt;img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src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"adresse/de/l/image.html"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alt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"Mon image"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height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width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>
                <a:solidFill>
                  <a:srgbClr val="007FFF"/>
                </a:solidFill>
              </a:rPr>
              <a:t>/&gt;</a:t>
            </a:r>
          </a:p>
          <a:p>
            <a:pPr lvl="0"/>
            <a:endParaRPr lang="fr-FR" sz="18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image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Png pour les dessins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Jpg pour les photos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balise image prend plusieurs attributs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src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source de l’image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alt 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= texte alternatif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height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et </a:t>
            </a: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width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hauteur et largeur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title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affiche un texte dans une infobulle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8EFC318-CD7F-41EE-A1BE-0FEB2CF4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382D34-FEED-4DB0-9500-C685DE3619E0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EF698-D611-4854-A878-30E36BB6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Balises imbriquées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1C0E6-8901-45A3-A9CF-6680679A92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6480" y="1620000"/>
            <a:ext cx="9353519" cy="5066640"/>
          </a:xfrm>
        </p:spPr>
        <p:txBody>
          <a:bodyPr/>
          <a:lstStyle/>
          <a:p>
            <a:pPr lvl="0"/>
            <a:r>
              <a:rPr lang="fr-FR" sz="2200" b="1"/>
              <a:t>En HTML les balises peuvent (et sont souvent) imbriquées</a:t>
            </a:r>
          </a:p>
          <a:p>
            <a:pPr lvl="0"/>
            <a:r>
              <a:rPr lang="fr-FR" sz="2200"/>
              <a:t>Par exemple je peux écrire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Ceci est mon texte </a:t>
            </a:r>
            <a:r>
              <a:rPr lang="fr-FR" sz="2200">
                <a:solidFill>
                  <a:srgbClr val="007FFF"/>
                </a:solidFill>
              </a:rPr>
              <a:t>&lt;em&gt;</a:t>
            </a:r>
            <a:r>
              <a:rPr lang="fr-FR" sz="2200"/>
              <a:t>en italique</a:t>
            </a:r>
            <a:r>
              <a:rPr lang="fr-FR" sz="2200">
                <a:solidFill>
                  <a:srgbClr val="007FFF"/>
                </a:solidFill>
              </a:rPr>
              <a:t>&lt;/em&gt;</a:t>
            </a:r>
            <a:r>
              <a:rPr lang="fr-FR" sz="2200"/>
              <a:t> et mon texte </a:t>
            </a:r>
            <a:r>
              <a:rPr lang="fr-FR" sz="2200">
                <a:solidFill>
                  <a:srgbClr val="007FFF"/>
                </a:solidFill>
              </a:rPr>
              <a:t>&lt;</a:t>
            </a:r>
            <a:r>
              <a:rPr lang="en-US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</a:t>
            </a:r>
            <a:r>
              <a:rPr lang="fr-FR" sz="2200"/>
              <a:t>en gras</a:t>
            </a:r>
            <a:r>
              <a:rPr lang="fr-FR" sz="2200">
                <a:solidFill>
                  <a:srgbClr val="007FFF"/>
                </a:solidFill>
              </a:rPr>
              <a:t>&lt;/</a:t>
            </a:r>
            <a:r>
              <a:rPr lang="en-ZA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&gt;&lt;/p&gt;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Il faut alors faire bien attention à respecter l’ordre de fermeture des balises (penser aux poupées russes). Ici tout ce qui est entre </a:t>
            </a:r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 et </a:t>
            </a:r>
            <a:r>
              <a:rPr lang="fr-FR" sz="2200">
                <a:solidFill>
                  <a:srgbClr val="007FFF"/>
                </a:solidFill>
              </a:rPr>
              <a:t>&lt;/p&gt;</a:t>
            </a:r>
            <a:r>
              <a:rPr lang="fr-FR" sz="2200"/>
              <a:t> est un paragraphe.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Un autre exemple serait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&lt;a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href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 "</a:t>
            </a:r>
            <a:r>
              <a:rPr lang="fr-FR" sz="2200">
                <a:solidFill>
                  <a:srgbClr val="7F00FF"/>
                </a:solidFill>
                <a:hlinkClick r:id="rId3"/>
              </a:rPr>
              <a:t>http://www.dawan.fr</a:t>
            </a:r>
            <a:r>
              <a:rPr lang="fr-FR" sz="2200">
                <a:solidFill>
                  <a:srgbClr val="7F00FF"/>
                </a:solidFill>
              </a:rPr>
              <a:t>" </a:t>
            </a:r>
            <a:r>
              <a:rPr lang="fr-FR" sz="2200">
                <a:solidFill>
                  <a:srgbClr val="007FFF"/>
                </a:solidFill>
              </a:rPr>
              <a:t>&gt;&lt;img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src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"logo.png"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alt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 dawan"</a:t>
            </a:r>
            <a:r>
              <a:rPr lang="fr-FR" sz="2200"/>
              <a:t> </a:t>
            </a:r>
            <a:r>
              <a:rPr lang="fr-FR" sz="2200">
                <a:solidFill>
                  <a:srgbClr val="007FFF"/>
                </a:solidFill>
              </a:rPr>
              <a:t>/&gt;&lt;/a&gt;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E0F802A-1E11-402D-BFE3-0B9858EC0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1508CB-9901-4869-B3C3-E5C15A85F5F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3B16C-9C97-48B7-B570-71C3EDDCF3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HyperText Markup Language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A4F73-CD6F-4F58-962E-CF90F3927F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3316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Langage à balises (interprété) pour la présentation des données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Epilangage</a:t>
            </a:r>
            <a:r>
              <a:rPr lang="en-US" sz="2800"/>
              <a:t> (</a:t>
            </a:r>
            <a:r>
              <a:rPr lang="fr-FR" sz="2800">
                <a:cs typeface="Lucida Sans Unicode" pitchFamily="2"/>
              </a:rPr>
              <a:t>langage</a:t>
            </a:r>
            <a:r>
              <a:rPr lang="en-US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défini</a:t>
            </a:r>
            <a:r>
              <a:rPr lang="en-US" sz="2800">
                <a:cs typeface="Lucida Sans Unicode" pitchFamily="2"/>
              </a:rPr>
              <a:t> par </a:t>
            </a:r>
            <a:r>
              <a:rPr lang="fr-FR" sz="2800">
                <a:cs typeface="Lucida Sans Unicode" pitchFamily="2"/>
              </a:rPr>
              <a:t>des</a:t>
            </a:r>
            <a:r>
              <a:rPr lang="en-US" sz="2800">
                <a:cs typeface="Lucida Sans Unicode" pitchFamily="2"/>
              </a:rPr>
              <a:t> méta-</a:t>
            </a:r>
            <a:r>
              <a:rPr lang="fr-FR" sz="2800">
                <a:cs typeface="Lucida Sans Unicode" pitchFamily="2"/>
              </a:rPr>
              <a:t>langages</a:t>
            </a:r>
            <a:r>
              <a:rPr lang="en-US" sz="2800">
                <a:cs typeface="Lucida Sans Unicode" pitchFamily="2"/>
              </a:rPr>
              <a:t> : SGML,XML)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Ne permet pas de faire des traitements (pas de structures itératives ni conditionnelles)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Ne</a:t>
            </a:r>
            <a:r>
              <a:rPr lang="ca-ES" sz="2800"/>
              <a:t> </a:t>
            </a:r>
            <a:r>
              <a:rPr lang="fr-FR" sz="2800"/>
              <a:t>possède</a:t>
            </a:r>
            <a:r>
              <a:rPr lang="ca-ES" sz="2800"/>
              <a:t> pas de </a:t>
            </a:r>
            <a:r>
              <a:rPr lang="fr-FR" sz="2800"/>
              <a:t>système</a:t>
            </a:r>
            <a:r>
              <a:rPr lang="ca-ES" sz="2800"/>
              <a:t> </a:t>
            </a:r>
            <a:r>
              <a:rPr lang="fr-FR" sz="2800"/>
              <a:t>à</a:t>
            </a:r>
            <a:r>
              <a:rPr lang="ca-ES" sz="2800"/>
              <a:t> </a:t>
            </a:r>
            <a:r>
              <a:rPr lang="fr-FR" sz="2800"/>
              <a:t>état</a:t>
            </a:r>
            <a:r>
              <a:rPr lang="ca-ES" sz="2800"/>
              <a:t> (pas de variables / </a:t>
            </a:r>
            <a:r>
              <a:rPr lang="fr-FR" sz="2800"/>
              <a:t>constantes</a:t>
            </a:r>
            <a:r>
              <a:rPr lang="ca-ES" sz="2800"/>
              <a:t>)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ca-ES" sz="2800" b="1">
                <a:solidFill>
                  <a:srgbClr val="008000"/>
                </a:solidFill>
              </a:rPr>
              <a:t>XHTML</a:t>
            </a:r>
            <a:r>
              <a:rPr lang="ca-ES" sz="2800"/>
              <a:t> = </a:t>
            </a:r>
            <a:r>
              <a:rPr lang="en-GB" sz="2800"/>
              <a:t>eXtensible Hyper Text Markup Language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Évolution du HTML; il présente de nombreuses différences dans l'écriture du code par rapport au HTML.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46390591-FA3A-4460-87DA-4AF3AA17E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5E71DB-3799-4CE5-8555-4DFE0FBD684E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A002B9-68A5-4AB0-9B17-10F154788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C5CB28-5986-4EAD-A008-6FEDBCF0B0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53519" cy="1440000"/>
          </a:xfrm>
        </p:spPr>
        <p:txBody>
          <a:bodyPr/>
          <a:lstStyle/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En HTML il existe </a:t>
            </a:r>
            <a:r>
              <a:rPr lang="fr-FR" sz="2200" b="1" u="sng">
                <a:solidFill>
                  <a:srgbClr val="000000"/>
                </a:solidFill>
                <a:uFill>
                  <a:solidFill>
                    <a:srgbClr val="FF3333"/>
                  </a:solidFill>
                </a:uFill>
                <a:latin typeface="Arial" pitchFamily="18"/>
                <a:ea typeface="MS Gothic" pitchFamily="2"/>
              </a:rPr>
              <a:t>trois types</a:t>
            </a: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 de listes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Les listes ordonnées, les listes non ordonnées et les listes de définitions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Suivant le type de liste, les éléments de la liste seront écrit avec différentes balises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ACA20-9C4A-43F5-BFC9-35A05E722805}"/>
              </a:ext>
            </a:extLst>
          </p:cNvPr>
          <p:cNvSpPr txBox="1"/>
          <p:nvPr/>
        </p:nvSpPr>
        <p:spPr>
          <a:xfrm>
            <a:off x="18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non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5C750A-6F89-4D8C-971D-4B1015FD7456}"/>
              </a:ext>
            </a:extLst>
          </p:cNvPr>
          <p:cNvSpPr txBox="1"/>
          <p:nvPr/>
        </p:nvSpPr>
        <p:spPr>
          <a:xfrm>
            <a:off x="702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38EF1-1A1D-456A-861B-3552CE398D58}"/>
              </a:ext>
            </a:extLst>
          </p:cNvPr>
          <p:cNvSpPr txBox="1"/>
          <p:nvPr/>
        </p:nvSpPr>
        <p:spPr>
          <a:xfrm>
            <a:off x="3240000" y="468000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de définitions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A86A98F-E29C-4EAA-956E-D0DF56646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D1CC98-9B50-41B6-8D1E-B61F9E05A18F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4429BC-EA97-46E0-BE1F-F009EAC527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7E7D00-4E0B-4B68-9006-26696E099E8E}"/>
              </a:ext>
            </a:extLst>
          </p:cNvPr>
          <p:cNvSpPr txBox="1"/>
          <p:nvPr/>
        </p:nvSpPr>
        <p:spPr>
          <a:xfrm>
            <a:off x="1440000" y="1643760"/>
            <a:ext cx="6660000" cy="506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&lt;h3&gt;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Classement des meilleurs fruits et légumes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&lt;/h3&gt;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fruits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Abricot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Mirabelle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Raisin noir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légumes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Carottes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Courge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butternut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Poivrons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D8EA2C4-5E14-412E-A5DD-1F6BB803A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FA74B2-5982-4030-A5F6-975615653883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797FEA-4666-4679-A972-2CE161AB50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1ABDC-0B7E-4600-8498-AE8CA7C44B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871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Rajouter du contenu à ma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utiliser les nouvelles balises de mise en forme HTML pour insérer du contenu dans notre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comprendre le fonctionnement des balises HTML, avoir une ébauche de notre future page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D944A18-B566-4977-97F7-B6C23761C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F03B14-5F2E-41B3-94B9-37980CCC105D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2633DA-14CC-441D-8A58-34FBE096DD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F6106-58ED-4BAD-9DF0-95543A0316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247120"/>
            <a:ext cx="9353519" cy="4412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Tableaux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Vidéos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Audio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Formulaires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394E775-12AE-4BA8-A254-113111709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4C40D5-2E05-47E6-91F5-64B66FEE1E5C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5BE985-224F-4FAD-AE74-2975B2F7C0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B28E45-F273-4167-B338-CAF2DE6642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000" y="1440000"/>
            <a:ext cx="9360000" cy="1168920"/>
          </a:xfrm>
        </p:spPr>
        <p:txBody>
          <a:bodyPr/>
          <a:lstStyle/>
          <a:p>
            <a:pPr lvl="0" algn="ctr"/>
            <a:r>
              <a:rPr lang="fr-FR" sz="2200" b="1"/>
              <a:t>Les différents éléments d’un tableau correspondent à différentes balises html</a:t>
            </a:r>
          </a:p>
          <a:p>
            <a:pPr lvl="0"/>
            <a:endParaRPr lang="fr-FR" sz="2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1888EA4-7E1E-40D6-A306-870DEC13F553}"/>
              </a:ext>
            </a:extLst>
          </p:cNvPr>
          <p:cNvGraphicFramePr>
            <a:graphicFrameLocks noGrp="1"/>
          </p:cNvGraphicFramePr>
          <p:nvPr/>
        </p:nvGraphicFramePr>
        <p:xfrm>
          <a:off x="879119" y="2255760"/>
          <a:ext cx="8495280" cy="4640040"/>
        </p:xfrm>
        <a:graphic>
          <a:graphicData uri="http://schemas.openxmlformats.org/drawingml/2006/table">
            <a:tbl>
              <a:tblPr bandRow="1"/>
              <a:tblGrid>
                <a:gridCol w="3501000">
                  <a:extLst>
                    <a:ext uri="{9D8B030D-6E8A-4147-A177-3AD203B41FA5}">
                      <a16:colId xmlns:a16="http://schemas.microsoft.com/office/drawing/2014/main" val="4081376020"/>
                    </a:ext>
                  </a:extLst>
                </a:gridCol>
                <a:gridCol w="4994640">
                  <a:extLst>
                    <a:ext uri="{9D8B030D-6E8A-4147-A177-3AD203B41FA5}">
                      <a16:colId xmlns:a16="http://schemas.microsoft.com/office/drawing/2014/main" val="2604287485"/>
                    </a:ext>
                  </a:extLst>
                </a:gridCol>
              </a:tblGrid>
              <a:tr h="5284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52695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22409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0134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389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400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03926"/>
                  </a:ext>
                </a:extLst>
              </a:tr>
              <a:tr h="4510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74592"/>
                  </a:ext>
                </a:extLst>
              </a:tr>
              <a:tr h="611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96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7E0DEEFE-21FB-4050-A70A-76FFF89C7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3AE1FA-2532-4893-83EA-8D92E3FC7A15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4212F-5E8E-4B95-BA3A-8A7AF2517A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DE07D-4BAA-4F90-B014-756F7DA279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540000" y="1440000"/>
            <a:ext cx="9720000" cy="4115880"/>
          </a:xfrm>
        </p:spPr>
        <p:txBody>
          <a:bodyPr/>
          <a:lstStyle/>
          <a:p>
            <a:pPr lvl="0" algn="ctr"/>
            <a:r>
              <a:rPr lang="fr-FR" sz="2000" b="1"/>
              <a:t>Les différents éléments d’un tableau correspondent à différentes balises html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624F1-53A4-4CBE-BE27-4C1585B0C00D}"/>
              </a:ext>
            </a:extLst>
          </p:cNvPr>
          <p:cNvSpPr txBox="1"/>
          <p:nvPr/>
        </p:nvSpPr>
        <p:spPr>
          <a:xfrm>
            <a:off x="5940000" y="1980000"/>
            <a:ext cx="4140000" cy="57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&lt;table&gt;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 mensuelles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Mois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Janvier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100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Février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50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&lt;/table&gt;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4261D22-27BA-4C4D-B76F-6083F5C8874D}"/>
              </a:ext>
            </a:extLst>
          </p:cNvPr>
          <p:cNvGraphicFramePr>
            <a:graphicFrameLocks noGrp="1"/>
          </p:cNvGraphicFramePr>
          <p:nvPr/>
        </p:nvGraphicFramePr>
        <p:xfrm>
          <a:off x="396000" y="2198519"/>
          <a:ext cx="5420160" cy="2941560"/>
        </p:xfrm>
        <a:graphic>
          <a:graphicData uri="http://schemas.openxmlformats.org/drawingml/2006/table">
            <a:tbl>
              <a:tblPr bandRow="1"/>
              <a:tblGrid>
                <a:gridCol w="2324520">
                  <a:extLst>
                    <a:ext uri="{9D8B030D-6E8A-4147-A177-3AD203B41FA5}">
                      <a16:colId xmlns:a16="http://schemas.microsoft.com/office/drawing/2014/main" val="3924653229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625071891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92377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83529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02266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96394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12577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6708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476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50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282E438-7B31-456D-BC8D-55F33EB14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994BC0-3B11-46FE-A426-233578F15323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3DA861-49EF-48A2-976D-DB05C8AC9A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834FBD-52D8-47A5-AF8F-1A169BB8AC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32512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Créer un pense-bête HTML sous forme de tableau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créer un tableau ayant une </a:t>
            </a:r>
            <a:r>
              <a:rPr lang="fr-FR" b="1"/>
              <a:t>en-tête</a:t>
            </a:r>
            <a:r>
              <a:rPr lang="fr-FR"/>
              <a:t>, une </a:t>
            </a:r>
            <a:r>
              <a:rPr lang="fr-FR" b="1"/>
              <a:t>légende</a:t>
            </a:r>
            <a:r>
              <a:rPr lang="fr-FR"/>
              <a:t> et un </a:t>
            </a:r>
            <a:r>
              <a:rPr lang="fr-FR" b="1"/>
              <a:t>pied de tableau</a:t>
            </a:r>
            <a:r>
              <a:rPr lang="fr-FR"/>
              <a:t>. Tableau sur </a:t>
            </a:r>
            <a:r>
              <a:rPr lang="fr-FR" b="1"/>
              <a:t>3 colonnes</a:t>
            </a:r>
            <a:r>
              <a:rPr lang="fr-FR"/>
              <a:t> (balise, attributs, utilité)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se familiariser avec les tableaux en HTML, se créer un pense-bête avec les principales balises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2862BF-515B-433D-917D-027B7E79D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DFBF55-B263-4FB8-8B4C-626DEF80B71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4B0BB9-D74D-4C9B-B125-82720EF7F7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F59A6-C108-46F5-95A1-6BB2DFF772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Élément du langage matérialisé</a:t>
            </a:r>
            <a:r>
              <a:rPr lang="en-GB" sz="2800"/>
              <a:t> par : </a:t>
            </a:r>
            <a:r>
              <a:rPr lang="en-GB" sz="2800">
                <a:cs typeface="Lucida Sans Unicode" pitchFamily="2"/>
              </a:rPr>
              <a:t>&lt;</a:t>
            </a:r>
            <a:r>
              <a:rPr lang="fr-FR" sz="2800">
                <a:cs typeface="Lucida Sans Unicode" pitchFamily="2"/>
              </a:rPr>
              <a:t>nom</a:t>
            </a:r>
            <a:r>
              <a:rPr lang="en-GB" sz="2800">
                <a:cs typeface="Lucida Sans Unicode" pitchFamily="2"/>
              </a:rPr>
              <a:t>_</a:t>
            </a:r>
            <a:r>
              <a:rPr lang="fr-FR" sz="2800">
                <a:cs typeface="Lucida Sans Unicode" pitchFamily="2"/>
              </a:rPr>
              <a:t>élément</a:t>
            </a:r>
            <a:r>
              <a:rPr lang="en-GB" sz="2800">
                <a:cs typeface="Lucida Sans Unicode" pitchFamily="2"/>
              </a:rPr>
              <a:t>&gt;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2 formats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avec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&lt;balise&gt;</a:t>
            </a:r>
            <a:r>
              <a:rPr lang="fr-FR" sz="2400"/>
              <a:t>Contenu texte de la balise</a:t>
            </a:r>
            <a:r>
              <a:rPr lang="fr-FR" sz="2800">
                <a:solidFill>
                  <a:srgbClr val="007FFF"/>
                </a:solidFill>
              </a:rPr>
              <a:t>&lt;/balise&gt;</a:t>
            </a:r>
            <a:br>
              <a:rPr lang="fr-FR" sz="2000"/>
            </a:br>
            <a:br>
              <a:rPr lang="fr-FR" sz="2000"/>
            </a:br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&lt;p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id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"paragraphe-1"</a:t>
            </a:r>
            <a:r>
              <a:rPr lang="fr-FR" sz="2000">
                <a:solidFill>
                  <a:srgbClr val="007FFF"/>
                </a:solidFill>
              </a:rPr>
              <a:t>&gt;</a:t>
            </a:r>
            <a:r>
              <a:rPr lang="fr-FR" sz="2000"/>
              <a:t>plusieurs lignes</a:t>
            </a:r>
            <a:r>
              <a:rPr lang="fr-FR" sz="2000">
                <a:solidFill>
                  <a:srgbClr val="007FFF"/>
                </a:solidFill>
              </a:rPr>
              <a:t>&lt;/p&gt;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200">
              <a:solidFill>
                <a:srgbClr val="4D4D4D"/>
              </a:solidFill>
              <a:cs typeface="Lucida Sans Unicode" pitchFamily="2"/>
            </a:endParaRP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sans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 /&gt;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000"/>
          </a:p>
          <a:p>
            <a:pPr lvl="0"/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&lt;img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src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"maphoto.jpg"</a:t>
            </a:r>
            <a:r>
              <a:rPr lang="fr-FR" sz="2000"/>
              <a:t> </a:t>
            </a:r>
            <a:r>
              <a:rPr lang="fr-FR" sz="2000">
                <a:solidFill>
                  <a:srgbClr val="007FFF"/>
                </a:solidFill>
              </a:rPr>
              <a:t>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27B3EFD-E9A0-4DC5-A699-33165B07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218D67-DFA1-4C96-9003-E04A372C1D5C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A0FFA-F763-477E-AF9E-EF601C71F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Types de 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59C54-B47E-4EAF-9643-53CD114C4C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2117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“Inline”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forme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- </a:t>
            </a:r>
            <a:r>
              <a:rPr lang="fr-FR" sz="2800">
                <a:cs typeface="Lucida Sans Unicode" pitchFamily="2"/>
              </a:rPr>
              <a:t>s’affichent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sur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un</a:t>
            </a:r>
            <a:r>
              <a:rPr lang="en-GB" sz="2800">
                <a:cs typeface="Lucida Sans Unicode" pitchFamily="2"/>
              </a:rPr>
              <a:t> axe </a:t>
            </a:r>
            <a:r>
              <a:rPr lang="fr-FR" sz="2800">
                <a:cs typeface="Lucida Sans Unicode" pitchFamily="2"/>
              </a:rPr>
              <a:t>horizontal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obligatoirement encadrées par des balises de type </a:t>
            </a:r>
            <a:r>
              <a:rPr lang="fr-FR" sz="2800" i="1">
                <a:cs typeface="Lucida Sans Unicode" pitchFamily="2"/>
              </a:rPr>
              <a:t>Block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&lt;span&gt;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&lt;em&gt;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&lt;strong&gt;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“Block”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page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balise servant à structurer la page en plusieurs "blocs" - s’affichent sur un axe vertical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&lt;p&gt;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&lt;h1&gt;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&lt;h2&gt;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581EAF1-7081-49DE-8504-9532F05EC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E44E22-01E9-4ADB-8ECC-61E64825AFC6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71F932-D21D-44BB-ACE5-B4991D4DE1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A088A-96D2-4B4C-8B41-176A90A7BD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136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Permettent de </a:t>
            </a:r>
            <a:r>
              <a:rPr lang="fr-BE" sz="2800"/>
              <a:t>personnaliser</a:t>
            </a:r>
            <a:r>
              <a:rPr lang="en-GB" sz="2800"/>
              <a:t> le </a:t>
            </a:r>
            <a:r>
              <a:rPr lang="fr-BE" sz="2800"/>
              <a:t>comportement</a:t>
            </a:r>
            <a:r>
              <a:rPr lang="en-GB" sz="2800"/>
              <a:t> </a:t>
            </a:r>
            <a:r>
              <a:rPr lang="fr-FR" sz="2800"/>
              <a:t>d’une</a:t>
            </a:r>
            <a:r>
              <a:rPr lang="en-GB" sz="2800"/>
              <a:t> </a:t>
            </a:r>
            <a:r>
              <a:rPr lang="fr-FR" sz="2800"/>
              <a:t>balise.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S'écrivent </a:t>
            </a:r>
            <a:r>
              <a:rPr lang="en-GB" sz="2800"/>
              <a:t>dans la définition d'une balise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en-GB" sz="2800">
                <a:cs typeface="Lucida Sans Unicode" pitchFamily="2"/>
              </a:rPr>
              <a:t>…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&lt;/balise&gt;</a:t>
            </a:r>
            <a:br>
              <a:rPr lang="en-GB" sz="2800">
                <a:cs typeface="Lucida Sans Unicode" pitchFamily="2"/>
              </a:rPr>
            </a:br>
            <a:r>
              <a:rPr lang="en-GB" sz="2800">
                <a:cs typeface="Lucida Sans Unicode" pitchFamily="2"/>
              </a:rPr>
              <a:t>ou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37F1E6F-00DC-4370-9E48-57502A377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0CE7CAA-1581-4956-B047-91DB8E5ADA78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980B34-271C-4ED5-808D-B937915CA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Commentaires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19A32-E3F1-436F-9602-7BCE49FE5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Mettre des informations dans la page HTML qui ne seront pas interprétées par le navigateur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Utile dans plusieurs cas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Reprise du projet (par vous-même après une longue   durée, ou par un autre développeur)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Travail en équipe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>
              <a:cs typeface="Lucida Sans Unicode" pitchFamily="2"/>
            </a:endParaRP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  <a:cs typeface="Lucida Sans Unicode" pitchFamily="2"/>
              </a:rPr>
              <a:t>&lt;!-- ceci est un commentaire --&gt;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9FE68941-E7E0-4F0E-BF3B-E992915AE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4B363C-85CE-40DE-8C55-4EB8B0FA255A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585B1-4BCE-4F60-AFB7-953F9344C2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Structure d'une page web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94F7295-A8E1-4E01-B2EB-4158D42DFB33}"/>
              </a:ext>
            </a:extLst>
          </p:cNvPr>
          <p:cNvGrpSpPr/>
          <p:nvPr/>
        </p:nvGrpSpPr>
        <p:grpSpPr>
          <a:xfrm>
            <a:off x="720000" y="1988639"/>
            <a:ext cx="9179999" cy="4212000"/>
            <a:chOff x="720000" y="1988639"/>
            <a:chExt cx="9179999" cy="4212000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93DD25CB-A2B1-4801-8C96-BF571415F507}"/>
                </a:ext>
              </a:extLst>
            </p:cNvPr>
            <p:cNvSpPr/>
            <p:nvPr/>
          </p:nvSpPr>
          <p:spPr>
            <a:xfrm>
              <a:off x="3490919" y="2023919"/>
              <a:ext cx="6409080" cy="417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une ou plusieurs ligne de texte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3DD32D1F-B5C8-4D2D-AEC6-2FB87E19C5C0}"/>
                </a:ext>
              </a:extLst>
            </p:cNvPr>
            <p:cNvSpPr/>
            <p:nvPr/>
          </p:nvSpPr>
          <p:spPr>
            <a:xfrm>
              <a:off x="720000" y="2492640"/>
              <a:ext cx="248364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Début de la page HTML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CED6DE32-C897-46F6-99E4-32FD61D54E6E}"/>
                </a:ext>
              </a:extLst>
            </p:cNvPr>
            <p:cNvSpPr/>
            <p:nvPr/>
          </p:nvSpPr>
          <p:spPr>
            <a:xfrm>
              <a:off x="720000" y="1988639"/>
              <a:ext cx="24829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Déclaration du DTD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53BA7D3A-9EAC-41DE-838D-8D9A24DCA71F}"/>
                </a:ext>
              </a:extLst>
            </p:cNvPr>
            <p:cNvSpPr/>
            <p:nvPr/>
          </p:nvSpPr>
          <p:spPr>
            <a:xfrm>
              <a:off x="3240000" y="266400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097EDE5-AE27-4077-A898-0EED7EDC45A8}"/>
                </a:ext>
              </a:extLst>
            </p:cNvPr>
            <p:cNvSpPr/>
            <p:nvPr/>
          </p:nvSpPr>
          <p:spPr>
            <a:xfrm>
              <a:off x="720000" y="3399120"/>
              <a:ext cx="24487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 des en-têtes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6E7DD79-ED30-4A28-9238-B0AB9998463B}"/>
                </a:ext>
              </a:extLst>
            </p:cNvPr>
            <p:cNvSpPr/>
            <p:nvPr/>
          </p:nvSpPr>
          <p:spPr>
            <a:xfrm>
              <a:off x="3274920" y="2880000"/>
              <a:ext cx="216000" cy="144000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D0E3ADA-8350-4EE1-B520-046E29A89A4E}"/>
                </a:ext>
              </a:extLst>
            </p:cNvPr>
            <p:cNvSpPr/>
            <p:nvPr/>
          </p:nvSpPr>
          <p:spPr>
            <a:xfrm>
              <a:off x="782640" y="4732200"/>
              <a:ext cx="23716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Corps de la page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FEB6E74-8839-4822-9A2A-CA9F8C3E771D}"/>
                </a:ext>
              </a:extLst>
            </p:cNvPr>
            <p:cNvSpPr/>
            <p:nvPr/>
          </p:nvSpPr>
          <p:spPr>
            <a:xfrm>
              <a:off x="3274920" y="4438080"/>
              <a:ext cx="216000" cy="997919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483F3C0-7EBF-454F-BF93-9F068CAB4022}"/>
                </a:ext>
              </a:extLst>
            </p:cNvPr>
            <p:cNvSpPr/>
            <p:nvPr/>
          </p:nvSpPr>
          <p:spPr>
            <a:xfrm>
              <a:off x="862559" y="5445360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Fin de la page HTML</a:t>
              </a:r>
            </a:p>
          </p:txBody>
        </p:sp>
        <p:sp>
          <p:nvSpPr>
            <p:cNvPr id="13" name="Connecteur droit 12">
              <a:extLst>
                <a:ext uri="{FF2B5EF4-FFF2-40B4-BE49-F238E27FC236}">
                  <a16:creationId xmlns:a16="http://schemas.microsoft.com/office/drawing/2014/main" id="{B474D494-BAAB-44F7-9C56-5A9EE008C7BF}"/>
                </a:ext>
              </a:extLst>
            </p:cNvPr>
            <p:cNvSpPr/>
            <p:nvPr/>
          </p:nvSpPr>
          <p:spPr>
            <a:xfrm>
              <a:off x="3203640" y="561708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Connecteur droit 13">
              <a:extLst>
                <a:ext uri="{FF2B5EF4-FFF2-40B4-BE49-F238E27FC236}">
                  <a16:creationId xmlns:a16="http://schemas.microsoft.com/office/drawing/2014/main" id="{12F5ADB0-0049-4C62-8355-BACC880A0870}"/>
                </a:ext>
              </a:extLst>
            </p:cNvPr>
            <p:cNvSpPr/>
            <p:nvPr/>
          </p:nvSpPr>
          <p:spPr>
            <a:xfrm>
              <a:off x="3240000" y="219456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667569C2-BF70-4303-921B-A7F4CB1F9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45295B-FAD2-4FEC-922A-54B31FD0CB71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6E58D-F263-48CE-B499-42197D83F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&lt;html&gt;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48CC01-4B2D-4F12-960F-9F62143D8F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un document HTML : une page doit commencer par la balise &lt;html&gt; et se terminer par &lt;/html&gt;</a:t>
            </a:r>
          </a:p>
          <a:p>
            <a:pPr lvl="0" indent="-342720" hangingPunct="1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5F4D72-8D81-4D8B-AFF3-C57AA7F5A1AF}"/>
              </a:ext>
            </a:extLst>
          </p:cNvPr>
          <p:cNvGrpSpPr/>
          <p:nvPr/>
        </p:nvGrpSpPr>
        <p:grpSpPr>
          <a:xfrm>
            <a:off x="684359" y="2997360"/>
            <a:ext cx="9215641" cy="2592360"/>
            <a:chOff x="684359" y="2997360"/>
            <a:chExt cx="9215641" cy="259236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AE9C014-AEAC-4654-9CC9-B04DB8A004E5}"/>
                </a:ext>
              </a:extLst>
            </p:cNvPr>
            <p:cNvSpPr/>
            <p:nvPr/>
          </p:nvSpPr>
          <p:spPr>
            <a:xfrm>
              <a:off x="3564000" y="2997360"/>
              <a:ext cx="6336000" cy="2592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&lt;!-- contenu de la page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EEA2229-3C74-41B4-A7AB-959B9C5CA773}"/>
                </a:ext>
              </a:extLst>
            </p:cNvPr>
            <p:cNvSpPr/>
            <p:nvPr/>
          </p:nvSpPr>
          <p:spPr>
            <a:xfrm>
              <a:off x="684359" y="3249000"/>
              <a:ext cx="264456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Les attributs définissent la langue du fichier HTML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D3CA3BC-AD04-4832-8CA1-FA396A54D571}"/>
                </a:ext>
              </a:extLst>
            </p:cNvPr>
            <p:cNvSpPr/>
            <p:nvPr/>
          </p:nvSpPr>
          <p:spPr>
            <a:xfrm>
              <a:off x="3348000" y="3430079"/>
              <a:ext cx="216000" cy="50292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BB0C5FF0-200A-4BF1-B724-D769780F6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C547530-3C4F-4C49-A4C9-D6066F417B09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811BE-45F3-467B-B71A-F005251735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&lt;head&gt;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3A02D-A7DB-46D5-995B-65D8D060FC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482440"/>
          </a:xfrm>
        </p:spPr>
        <p:txBody>
          <a:bodyPr wrap="square" tIns="24840" anchor="t" anchorCtr="0">
            <a:spAutoFit/>
          </a:bodyPr>
          <a:lstStyle/>
          <a:p>
            <a:pPr lvl="0" indent="-342720"/>
            <a:r>
              <a:rPr lang="fr-FR" sz="2800"/>
              <a:t>Désigne l'entête du document :</a:t>
            </a:r>
          </a:p>
          <a:p>
            <a:pPr lvl="0" indent="-342720"/>
            <a:r>
              <a:rPr lang="fr-FR" sz="2800"/>
              <a:t>elle peut contenir : un titre, des méta-données, des styles, des liens, des scripts...</a:t>
            </a:r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ED9399C-6466-46A5-849A-DEAFF3CBFA8C}"/>
              </a:ext>
            </a:extLst>
          </p:cNvPr>
          <p:cNvGrpSpPr/>
          <p:nvPr/>
        </p:nvGrpSpPr>
        <p:grpSpPr>
          <a:xfrm>
            <a:off x="522359" y="3419640"/>
            <a:ext cx="8947081" cy="2987640"/>
            <a:chOff x="522359" y="3419640"/>
            <a:chExt cx="8947081" cy="298764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7B87813-C3A1-43A5-AB6A-0F7A5F39179D}"/>
                </a:ext>
              </a:extLst>
            </p:cNvPr>
            <p:cNvSpPr/>
            <p:nvPr/>
          </p:nvSpPr>
          <p:spPr>
            <a:xfrm>
              <a:off x="3168720" y="3419640"/>
              <a:ext cx="6300720" cy="2987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0023684-0538-4B4A-9157-74CD16DE917D}"/>
                </a:ext>
              </a:extLst>
            </p:cNvPr>
            <p:cNvSpPr/>
            <p:nvPr/>
          </p:nvSpPr>
          <p:spPr>
            <a:xfrm>
              <a:off x="646200" y="4329360"/>
              <a:ext cx="23050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Titre de la page HTML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F70FDA47-4E7F-4EB7-9C07-0988FACD7FDE}"/>
                </a:ext>
              </a:extLst>
            </p:cNvPr>
            <p:cNvSpPr/>
            <p:nvPr/>
          </p:nvSpPr>
          <p:spPr>
            <a:xfrm>
              <a:off x="2951279" y="4545000"/>
              <a:ext cx="215640" cy="180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999AB0B7-591B-42EA-872D-93709661F847}"/>
                </a:ext>
              </a:extLst>
            </p:cNvPr>
            <p:cNvSpPr/>
            <p:nvPr/>
          </p:nvSpPr>
          <p:spPr>
            <a:xfrm>
              <a:off x="522359" y="4767120"/>
              <a:ext cx="2428920" cy="91259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Balise obligatoire servant à définir le format d'encodage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DCFD514-D6EE-4806-9211-9D9FA8EB6803}"/>
                </a:ext>
              </a:extLst>
            </p:cNvPr>
            <p:cNvSpPr/>
            <p:nvPr/>
          </p:nvSpPr>
          <p:spPr>
            <a:xfrm>
              <a:off x="2951279" y="4989600"/>
              <a:ext cx="215640" cy="50328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Microsoft Office PowerPoint</Application>
  <PresentationFormat>Personnalisé</PresentationFormat>
  <Paragraphs>363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Calibri</vt:lpstr>
      <vt:lpstr>StarSymbol</vt:lpstr>
      <vt:lpstr>Times New Roman</vt:lpstr>
      <vt:lpstr>Trebuchet MS</vt:lpstr>
      <vt:lpstr>Verdana</vt:lpstr>
      <vt:lpstr>Wingdings</vt:lpstr>
      <vt:lpstr>Standard</vt:lpstr>
      <vt:lpstr>Titre1</vt:lpstr>
      <vt:lpstr>diapo%20dawan%20</vt:lpstr>
      <vt:lpstr>Présentation PowerPoint</vt:lpstr>
      <vt:lpstr>HyperText Markup Language</vt:lpstr>
      <vt:lpstr>Balises</vt:lpstr>
      <vt:lpstr>Types de balises</vt:lpstr>
      <vt:lpstr>Attributs</vt:lpstr>
      <vt:lpstr>Commentaires</vt:lpstr>
      <vt:lpstr>Structure d'une page web</vt:lpstr>
      <vt:lpstr>La balise &lt;html&gt;</vt:lpstr>
      <vt:lpstr>La balise &lt;head&gt;</vt:lpstr>
      <vt:lpstr>La balise body</vt:lpstr>
      <vt:lpstr>Atelier</vt:lpstr>
      <vt:lpstr>Le web sémantique</vt:lpstr>
      <vt:lpstr>Principales balises sémantiques</vt:lpstr>
      <vt:lpstr>ATELIER</vt:lpstr>
      <vt:lpstr>Mise en forme HTML</vt:lpstr>
      <vt:lpstr>Lignes et blocs</vt:lpstr>
      <vt:lpstr>Les liens</vt:lpstr>
      <vt:lpstr>Les images</vt:lpstr>
      <vt:lpstr>Balises imbriquées</vt:lpstr>
      <vt:lpstr>Les listes</vt:lpstr>
      <vt:lpstr>Les listes imbriquées</vt:lpstr>
      <vt:lpstr>Atelier</vt:lpstr>
      <vt:lpstr>Mise en forme HTML</vt:lpstr>
      <vt:lpstr>Les tableaux</vt:lpstr>
      <vt:lpstr>Les tableaux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87</cp:revision>
  <cp:lastPrinted>2017-05-02T16:54:10Z</cp:lastPrinted>
  <dcterms:created xsi:type="dcterms:W3CDTF">2016-07-31T08:11:37Z</dcterms:created>
  <dcterms:modified xsi:type="dcterms:W3CDTF">2020-01-28T16:37:37Z</dcterms:modified>
</cp:coreProperties>
</file>