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4"/>
  </p:notesMasterIdLst>
  <p:handoutMasterIdLst>
    <p:handoutMasterId r:id="rId35"/>
  </p:handoutMasterIdLst>
  <p:sldIdLst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452" r:id="rId18"/>
    <p:sldId id="338" r:id="rId19"/>
    <p:sldId id="339" r:id="rId20"/>
    <p:sldId id="340" r:id="rId21"/>
    <p:sldId id="341" r:id="rId22"/>
    <p:sldId id="342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03DDD10-1127-40DB-A0E6-36E2864C928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43166F-0FE6-49D8-BF06-493C723E2F5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883C8D-8216-4B66-A04E-9B6F6746DA9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FD531E-E74D-4D7D-8D5C-54A8443B4CB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E25E3592-EAE9-4431-A196-5FC800F19426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1575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36315-0814-4913-9F8D-E371A09207A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6DF9E19-E289-4F4E-B788-A8CBEE8DB6DC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82F1C4B-443D-4B17-832E-DD0D95536B09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7BCECF9-2E50-496A-ACEC-64987BE20557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56C77C0F-B60B-40CC-BBE1-6A4312D233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  <a:effectLst>
            <a:outerShdw dir="16200000" algn="tl">
              <a:srgbClr val="000000"/>
            </a:outerShdw>
          </a:effectLst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9D053F10-28B1-4210-BDA0-4D7611EEE4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3C4D2297-12BD-425B-A312-0ABAD878226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4C39C4B6-2F58-4472-A44B-46B122423E4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6275F69-B9A9-4CE8-AA4B-FF38162A41C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1E4ADE4C-FB9C-4F88-A053-30C8C997F2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0C50150-8542-4265-9BBD-1A6BAB3E9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37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211B3A8-2206-4F8C-9D0C-9C91CABE22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219D13D8-A493-492C-8160-ACD485224233}" type="slidenum">
              <a:t>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6B4A2649-2AE8-4112-8C52-F7D4DEAA6218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575C53-F6D5-40F0-AFD1-49B2BF24A3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A736489-A055-4F64-9DE8-FD891EF07E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9647E27A-06FA-487F-AA1C-4C2BF65855E1}" type="slidenum">
              <a:t>10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02362A0-C9D1-433D-B1C9-78E8B877736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DAB65C-3266-4E59-9FE6-80E2F16B7F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7ADB45C-F31E-4EA3-A8A9-57DD41C5E82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E4D55D47-1307-44E2-9814-16D48F9603CB}" type="slidenum">
              <a:t>11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D8F8DFB-00A0-4D74-A1D1-383FA56D0E37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3925E7-6483-43B6-95C9-A6784CFBA0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72521A3-1D19-4F26-BCCA-E291020BA4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13D2D73-76D3-4B89-B909-579434C77C5F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45677C1-5752-48AD-A6A7-1F1BACB28C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6C84136-E7DA-4483-B74D-3A4EC2FBF2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CF32741-7D9A-4625-B5A0-CF7519C5F1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0C6CC34-3243-415D-9EC9-E84A1330F66D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B20C185-D06A-4F44-B348-82179125C9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695F30-2B6E-44BA-BA6C-3EE0AFB66E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B56CDF3-1FAB-4B1D-9E80-90F6B9CF85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0B187866-803E-4CE5-B9B0-5CAD9C02A3CD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873E4CD-6F05-48EC-BBEC-185B74022C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C42EA4D-14DE-4ACC-BC30-13DD3E75E0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E7164459-6089-4133-BD4B-F617A8C4C4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068353A1-A044-4E5A-8223-279C04F720EA}" type="slidenum">
              <a:t>16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9B3A8309-73C3-4C51-B5A0-9FE070133883}"/>
              </a:ext>
            </a:extLst>
          </p:cNvPr>
          <p:cNvSpPr/>
          <p:nvPr/>
        </p:nvSpPr>
        <p:spPr>
          <a:xfrm>
            <a:off x="2519280" y="0"/>
            <a:ext cx="503892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[Title of the course]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6C0F183-038B-4FCF-94EF-5A9C28A58B52}"/>
              </a:ext>
            </a:extLst>
          </p:cNvPr>
          <p:cNvSpPr/>
          <p:nvPr/>
        </p:nvSpPr>
        <p:spPr>
          <a:xfrm>
            <a:off x="0" y="0"/>
            <a:ext cx="226836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Mar 11, 2008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903DA8A-7672-49E2-983C-E3060A172220}"/>
              </a:ext>
            </a:extLst>
          </p:cNvPr>
          <p:cNvSpPr/>
          <p:nvPr/>
        </p:nvSpPr>
        <p:spPr>
          <a:xfrm>
            <a:off x="0" y="10156680"/>
            <a:ext cx="6213599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Copyright © 2004-2005 NameOfTheOrganization. All rights reserved.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F4452CDB-BD3E-4A50-A972-5A7B0D836B04}"/>
              </a:ext>
            </a:extLst>
          </p:cNvPr>
          <p:cNvSpPr/>
          <p:nvPr/>
        </p:nvSpPr>
        <p:spPr>
          <a:xfrm>
            <a:off x="7054920" y="10156680"/>
            <a:ext cx="50148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AB265F67-21FB-4695-AEA4-49AE2CD4C74A}" type="slidenum">
              <a:t>16</a:t>
            </a:fld>
            <a:endParaRPr lang="en-GB" sz="900" b="0" i="0" u="none" strike="noStrike" baseline="0">
              <a:ln>
                <a:noFill/>
              </a:ln>
              <a:solidFill>
                <a:srgbClr val="5F5F5F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B100AA21-3E76-49DF-B72C-0F12DB8C9E4E}"/>
              </a:ext>
            </a:extLst>
          </p:cNvPr>
          <p:cNvSpPr/>
          <p:nvPr/>
        </p:nvSpPr>
        <p:spPr>
          <a:xfrm>
            <a:off x="1227240" y="801720"/>
            <a:ext cx="5105160" cy="4010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992CE5DF-C9B1-4F22-B184-91280E40EF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C9317CA-B41E-4DCD-BB1D-CB19468237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8223FE7C-C176-4DFB-92CE-BC4C533D68FB}" type="slidenum">
              <a:t>17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329A24E-3537-4E48-8D82-D5846EB69DE4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87B49C-3723-4D98-806E-969C4F4E13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3EED4C3-F502-4F7F-815B-2F076F0ACD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0B5110DF-DC43-4B91-9C27-0CFA99F71502}" type="slidenum">
              <a:t>18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489D098E-D2DB-4EAD-83EE-E4642804D18B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49BA07C-E068-45E0-8415-1620D01E8F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E6CCDCA-3FB3-48B6-8245-F661645F09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F381FC1B-3C45-48E8-A536-43B5FC91A67F}" type="slidenum">
              <a:t>19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3213607-41DF-4DA7-B846-2E517E0C8222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4F4241E-DF18-4A57-945B-05F2229062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D7C05EA-91B2-45A8-AC95-FF6A5438B3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C37BC67-E63A-4CFC-BBB5-DAA6DC452811}" type="slidenum">
              <a:t>20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38E81BDE-B82D-4A06-A46F-2856FB341C2A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BEDD66-6651-45F3-87F1-25DB354C28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A935607-02C6-4DDB-972D-97A335B852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A0379A81-C17E-4509-8F7D-808DA96C7B8D}" type="slidenum">
              <a:t>2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AC232BDB-7BF2-492C-8B9E-0A6E55C12B25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F6E31B-011F-4AFB-A3DC-A155E82879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DCBDD56-48DC-4257-9076-0365F39B75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5AB204D0-F64B-489C-8A88-7AAEADEC57A7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B03464D-47A3-46D4-9794-1D083ED280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01AAA8D-4BCF-4D60-A0A7-C390B01F9E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94E99100-45E4-43AC-A85A-5A640F637E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A052BEE-5A54-4150-863E-60A75DB6B839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3249271-3C73-44A0-8132-3BC897A702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F5E059C-7AF6-45E3-8734-2644581EC8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6780916-4CE2-47C6-A536-969C1BA1D0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F17F435-F5A9-43CE-ABF2-13F278B819F7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D816E2A-228B-4B0C-9AFC-EF506E2248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FB936A8-EAF8-4D31-80CD-C1EC7A9D47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EAE7AED2-7937-4C7B-A260-4CCA67FB81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E9B2F88F-DA78-4641-882F-ABE026AF98F6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EF6991D-EF61-42F4-A5A7-21797CA41C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E86AB7B-565D-4741-9175-98D06402B5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BD750C6-3B34-4B04-8A94-178E4448FE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E4ACD95-5BA9-4861-974D-BD73608BDC56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F5C8B2-E2F6-4849-AEEB-BD60126D7C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8D8934D-298B-4CE5-9929-F05FF5A10C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FBF5A3F-33B2-4B8A-A5D4-3366933975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D0E09B6-A32E-49C5-B431-72F62EEFD170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EBCF052-350F-43C6-AB72-A1DC3323A5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D7312C3-5C3C-4AB1-9FE7-7FE2A735723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3E69CE3-BF18-41F7-AF1C-3AB2356853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3CA79CA-93EC-4A43-8477-527E79CD3216}" type="slidenum">
              <a:t>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6D4026-CF80-44F2-B280-7A50DC6319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8735C0-9E6F-478C-9C0D-65E329993C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74ECA06-C2D4-46DA-ABB5-B782A169B7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1A9EDAB-245E-404A-B89F-E9A754028143}" type="slidenum">
              <a:t>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3D76E2-F2FC-4D46-B2A8-DD33ADBA53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BADB530-9577-46A3-A87C-BB25A909E0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D43AA85-485B-4728-8B00-DA4333C253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3A3F503-9C98-4C43-9D27-3CAF9B5A1706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3B02620-4324-4507-B446-C34327796F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A092E24-AA73-440F-9E40-AE9B206FDF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330F1691-9F6B-47A0-B607-B7227C0C51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416EF7C-F822-4461-BB42-46DBB890D062}" type="slidenum">
              <a:t>30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C4DA0A4-D8B2-4C55-B4B0-A19AE76FD2BD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D4A36F-E946-4741-B5E2-D888DB70C2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3B64E59-874A-4CBE-A15A-2C9B747A9D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34B636B0-CA69-4743-A944-BF2C297B713B}" type="slidenum">
              <a:t>3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573B1F4-A9E7-4AAC-B7E6-BEAE3D7F9A2B}"/>
              </a:ext>
            </a:extLst>
          </p:cNvPr>
          <p:cNvSpPr/>
          <p:nvPr/>
        </p:nvSpPr>
        <p:spPr>
          <a:xfrm>
            <a:off x="2519280" y="0"/>
            <a:ext cx="503892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[Title of the course]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0BD9944-DB02-45E6-8C9D-D0F968C3B9B1}"/>
              </a:ext>
            </a:extLst>
          </p:cNvPr>
          <p:cNvSpPr/>
          <p:nvPr/>
        </p:nvSpPr>
        <p:spPr>
          <a:xfrm>
            <a:off x="0" y="0"/>
            <a:ext cx="226836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Mar 11, 2008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65628E04-AB6E-4F21-82AE-ABF146D5E613}"/>
              </a:ext>
            </a:extLst>
          </p:cNvPr>
          <p:cNvSpPr/>
          <p:nvPr/>
        </p:nvSpPr>
        <p:spPr>
          <a:xfrm>
            <a:off x="0" y="10156680"/>
            <a:ext cx="6213599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Copyright © 2004-2005 NameOfTheOrganization. All rights reserved.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882F02FA-A37D-420F-8E73-27F7C889080D}"/>
              </a:ext>
            </a:extLst>
          </p:cNvPr>
          <p:cNvSpPr/>
          <p:nvPr/>
        </p:nvSpPr>
        <p:spPr>
          <a:xfrm>
            <a:off x="7054920" y="10156680"/>
            <a:ext cx="50148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74D971EE-2B37-4089-B2EF-4BE51986EED4}" type="slidenum">
              <a:t>3</a:t>
            </a:fld>
            <a:endParaRPr lang="en-GB" sz="900" b="0" i="0" u="none" strike="noStrike" baseline="0">
              <a:ln>
                <a:noFill/>
              </a:ln>
              <a:solidFill>
                <a:srgbClr val="5F5F5F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CEDC9280-65D9-4E52-AD07-4CE0B8DABE7E}"/>
              </a:ext>
            </a:extLst>
          </p:cNvPr>
          <p:cNvSpPr/>
          <p:nvPr/>
        </p:nvSpPr>
        <p:spPr>
          <a:xfrm>
            <a:off x="1227240" y="801720"/>
            <a:ext cx="5105160" cy="4010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7E228247-7C7B-4396-B71F-2F3B1173F5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39DC62C-7062-4087-813B-4F2D389DAF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5F569AC4-B578-4950-B67B-4AC430405C74}" type="slidenum">
              <a:t>4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ABD42B7D-3C1C-4BED-9F0B-1F8015DFEB18}"/>
              </a:ext>
            </a:extLst>
          </p:cNvPr>
          <p:cNvSpPr/>
          <p:nvPr/>
        </p:nvSpPr>
        <p:spPr>
          <a:xfrm>
            <a:off x="2519280" y="0"/>
            <a:ext cx="503892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[Title of the course]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5474C9B-AAF8-41AB-AF6A-6BF82654634C}"/>
              </a:ext>
            </a:extLst>
          </p:cNvPr>
          <p:cNvSpPr/>
          <p:nvPr/>
        </p:nvSpPr>
        <p:spPr>
          <a:xfrm>
            <a:off x="0" y="0"/>
            <a:ext cx="226836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Mar 11, 2008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D8C61DDB-BF5F-438F-ADB3-0CF2454F073B}"/>
              </a:ext>
            </a:extLst>
          </p:cNvPr>
          <p:cNvSpPr/>
          <p:nvPr/>
        </p:nvSpPr>
        <p:spPr>
          <a:xfrm>
            <a:off x="0" y="10156680"/>
            <a:ext cx="6213599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Copyright © 2004-2005 NameOfTheOrganization. All rights reserved.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258E67C-E8D8-4A18-8C85-82748C97A213}"/>
              </a:ext>
            </a:extLst>
          </p:cNvPr>
          <p:cNvSpPr/>
          <p:nvPr/>
        </p:nvSpPr>
        <p:spPr>
          <a:xfrm>
            <a:off x="7054920" y="10156680"/>
            <a:ext cx="50148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CE3DFA21-2F26-42A2-B384-E005E0E1AE01}" type="slidenum">
              <a:t>4</a:t>
            </a:fld>
            <a:endParaRPr lang="en-GB" sz="900" b="0" i="0" u="none" strike="noStrike" baseline="0">
              <a:ln>
                <a:noFill/>
              </a:ln>
              <a:solidFill>
                <a:srgbClr val="5F5F5F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D258A1C8-054E-4E09-BA12-77F54FDAC688}"/>
              </a:ext>
            </a:extLst>
          </p:cNvPr>
          <p:cNvSpPr/>
          <p:nvPr/>
        </p:nvSpPr>
        <p:spPr>
          <a:xfrm>
            <a:off x="1227240" y="801720"/>
            <a:ext cx="5105160" cy="4010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840DC6EC-9695-4ED7-94C3-5E1C3EDE87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799EFA6-99C6-451A-8A65-2FD2707513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DDCB5839-DD23-4911-87AB-0F2D0BEA4CC5}" type="slidenum">
              <a:t>5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956EC3D1-64FF-4089-838E-9781CB767061}"/>
              </a:ext>
            </a:extLst>
          </p:cNvPr>
          <p:cNvSpPr/>
          <p:nvPr/>
        </p:nvSpPr>
        <p:spPr>
          <a:xfrm>
            <a:off x="2519280" y="0"/>
            <a:ext cx="503892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[Title of the course]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2BED3701-3120-496C-94E4-63CB250175E8}"/>
              </a:ext>
            </a:extLst>
          </p:cNvPr>
          <p:cNvSpPr/>
          <p:nvPr/>
        </p:nvSpPr>
        <p:spPr>
          <a:xfrm>
            <a:off x="0" y="0"/>
            <a:ext cx="226836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Mar 11, 2008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4300BF6-0B84-4480-9E61-1D75C28CA96A}"/>
              </a:ext>
            </a:extLst>
          </p:cNvPr>
          <p:cNvSpPr/>
          <p:nvPr/>
        </p:nvSpPr>
        <p:spPr>
          <a:xfrm>
            <a:off x="0" y="10156680"/>
            <a:ext cx="6213599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900" b="0" i="0" u="none" strike="noStrike" baseline="0">
                <a:ln>
                  <a:noFill/>
                </a:ln>
                <a:solidFill>
                  <a:srgbClr val="5F5F5F"/>
                </a:solidFill>
                <a:latin typeface="Arial" pitchFamily="18"/>
                <a:ea typeface="MS Gothic" pitchFamily="2"/>
                <a:cs typeface="MS Gothic" pitchFamily="2"/>
              </a:rPr>
              <a:t>Copyright © 2004-2005 NameOfTheOrganization. All rights reserved.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375D6A8B-FE79-4218-9723-19645D8CF510}"/>
              </a:ext>
            </a:extLst>
          </p:cNvPr>
          <p:cNvSpPr/>
          <p:nvPr/>
        </p:nvSpPr>
        <p:spPr>
          <a:xfrm>
            <a:off x="7054920" y="10156680"/>
            <a:ext cx="501480" cy="53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520" tIns="46080" rIns="92520" bIns="4608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197DE845-B9E2-4BE5-97E3-FF827565F5D1}" type="slidenum">
              <a:t>5</a:t>
            </a:fld>
            <a:endParaRPr lang="en-GB" sz="900" b="0" i="0" u="none" strike="noStrike" baseline="0">
              <a:ln>
                <a:noFill/>
              </a:ln>
              <a:solidFill>
                <a:srgbClr val="5F5F5F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93581790-B5F3-4984-AEE9-BD8B9AA233CA}"/>
              </a:ext>
            </a:extLst>
          </p:cNvPr>
          <p:cNvSpPr/>
          <p:nvPr/>
        </p:nvSpPr>
        <p:spPr>
          <a:xfrm>
            <a:off x="1227240" y="801720"/>
            <a:ext cx="5105160" cy="4010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5FE6F87F-7AAB-4656-A7D8-940EBF32AC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F68377EE-EE83-483D-9900-75EE0173A8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7E6BE99-58C4-44BE-8F8E-27A0733CD12C}" type="slidenum">
              <a:t>6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BC0BF8E-AB01-4EED-8077-D7103A405DA3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375A406-E717-4FA1-BFCB-43149DF81F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9DE65A7-8B98-4FFA-856A-FEE470F489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163C663-9EFE-4C30-BED1-0D316926409A}" type="slidenum">
              <a:t>7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A3FB9007-ABCE-49F8-A1E1-16FC54D8D4ED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45CFE0C-C003-447D-8741-370CB1D6C5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99F8D89-357A-4587-A3D1-26B8FEC09AF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3F52480C-993B-4280-A5AE-34647FFED5F3}" type="slidenum">
              <a:t>8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D18DAFA0-C61D-4401-8EE8-F9B488E1C159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F72FD92-5D9E-4529-8752-8A13D5A27C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981687C-FF29-4EA7-99B7-E03953CFA7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755D4515-6D8E-4528-9535-0CB5FC66F598}" type="slidenum">
              <a:t>9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3243370B-AFD2-45E3-BB14-066BD2D02DCC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F576F87-04EF-47CF-8ADD-2B31285E65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CE43F-4613-4CD5-93B8-75B9B1D0B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585035-87F0-4638-A1E5-9BE4FA35C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B7A360-36FD-44A4-A614-CF15B1644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CA0D995-A77F-4D71-B6C3-4AF5D6C60D8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5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60E72-0C69-4DDA-88CB-99882DA6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BA2337-1C8D-4E8B-AC6C-94CBEF207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52553D-E0DD-4E30-8D57-29DE446C71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A64D21-3C21-4CEF-950C-1C241E2654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6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3D6D6E-2249-4FDF-941B-3280D137C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17463"/>
            <a:ext cx="2338388" cy="59420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AB27C3-A56B-44DF-B8E0-553FBB59B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17463"/>
            <a:ext cx="6862762" cy="59420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2897B7-FA95-4310-8FB4-BF9D53DC4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204D8D4-A002-4E60-B8D5-3FD933FA651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71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1B96A-AA2B-4BDD-8695-378DDEC6F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B86D08-AB82-437B-B5B9-F17B603D3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1E46E2-7916-499F-A139-3B2FB613E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0C6992-2CC2-49A8-99F3-B39015C693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71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59265-7F9D-4A7D-9410-B5032CFD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9BFE8-8016-42A7-ABA9-6CB39196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3B46C0-EBDB-4942-BBCB-1FF91E59AB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C35B98-3100-4E70-98A6-BEAF5C3073A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47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BEB59-6697-495A-B8FC-C4209927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B6277-356C-44A9-B515-DFFEAE780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2830EA-EC5C-41F5-BCA6-5EEA5B1900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DD83C5-515F-4165-B951-6B0CE6D529D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39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246C3-26CB-49C5-B3A0-D4349BC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36EC6-9BAE-487C-8A9C-0FF1BCE02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DDE057-D5AA-4D29-AF73-3E397DCB5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8A74A2-3272-4F71-97E3-7301F8CBEC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138E51-9534-4644-A4EF-5A4B4877FC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817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5D741-4DA2-4A2B-8963-F8D3E418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9B464A-F046-48BD-ACA2-AEE03624C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5F68B4-7CBD-4B15-9D35-376460D94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262CC4-DCAD-4754-A631-BD3421610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7F67FF-F1D1-407E-A92D-56E681B77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890ED9-D3C7-4850-B94B-825EA63FE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A2CE4C-D686-4857-9AF7-05847E16C7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981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2ECB2-6A0F-4AB3-B023-3C82CB04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75F395-7F3A-47FD-8192-26D609824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BA165C-82F0-4991-AA7C-77F107AEA7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53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E63294-38EE-4A2A-9065-4AFC1A0B4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380977-2ED7-4519-A3F1-7A667DA2694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847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F2D48-B856-4C92-8CFA-43478045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BF59C9-E5FA-481F-9AA9-FA50D951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F8C267-FE58-49C8-A2EE-0B3D72AB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5FB07-6552-4FF2-BB83-C759139F2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2BED165-6C99-4E19-81BE-F53850BA10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9C510E-BC7D-4D60-A3ED-C2330795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E4950-43A9-40C9-8D95-2ED30F6C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A3CBA0-488F-4B5B-8A16-01A7078BC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9389B89-428F-4890-8D6E-14B5730D777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12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E3DDB-E261-48DC-9CD5-0449B44E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94E310-D99B-463B-B1B7-E18B25CC1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8AC85A-C9F8-495A-A78E-8CEB779A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1D4A82-F247-4204-B878-AA7415A95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9FB4EF4-E565-4AAC-B0E1-717B0BBDD1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556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D6D8D-9117-40FF-A89C-F2F93C0A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C30111-BB40-41F3-AD82-B76B81DD5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7956C7-5833-4898-B90D-95B3A8496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798BE49-C88C-4F0B-8B54-52278956BE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996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109283-7950-4BBF-9702-C5C53B2FC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8EA8CD-D89D-4B04-99D4-7131A5B2E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ABB074-A7EF-4275-A5F1-60444BB3B6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AE3B12-E9C2-4A55-8675-1C640AAEA17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701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C944D-30AE-47B0-89FE-7FA85FC65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2BAF7B-3112-4389-B16B-67C1074A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255733-121A-460A-BCF8-F8FF80E54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DCD4FE-E3AE-411E-B4B6-548170A97C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718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BD318-2408-446F-8B9C-8D6EAFA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7096B-D38C-4D0F-B98A-903707E6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BAD115-DEE9-40BD-82E1-744CFFD05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3E0F11-B460-4DC5-93D3-A28C539591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99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BAA2B-A7E6-45A0-9A22-4965A848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73DBD8-27B0-4BFF-946F-82F84ED3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4B8946-6423-4A17-B4C9-7A7C4FD30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D71B7DB-F3A9-4F1E-8C28-A5BFF7CA0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075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81547-98D7-4ACD-858E-57141CEA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50B4A-B723-4C62-BC27-931097B97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112C6F-EF3E-4ACA-A2CE-30D21B94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1F4142-D0B6-43B5-AC13-FCD49D7FE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74A0BC-E7F9-4BFA-BAC3-470906EF59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1202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689AE-FF31-433D-89FC-626C3BC5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4FDDDF-273D-42AB-A1D1-77D6101D3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FE1ADF-00D4-46AC-9B55-7E6579237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8EAA34-13B8-418B-9DA8-605FBC150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9DFDFE-B0BE-44B5-BFD7-605C3BCC0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AD91E0-215B-4F5F-A25A-DE27974D1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BE21865-1F16-4C31-ACA6-F746865CE2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470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D867C-00E3-4470-9520-2B53533D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B17B62-901F-438E-8CF6-1FE3F2819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17B4EB-9C65-456B-B3AF-B7B3816A3D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19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053742-9B40-4826-BC30-95B099D6F9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0501A1-FE6C-4C6B-B566-9808D1A7DE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81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D51A4-7DDF-4B99-851E-5AC939A5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8B3BEE-2AF7-417A-9C7F-4BB4E475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3431A6-A4FF-4057-BD07-8D915F42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BA5DB01-CCF4-40C6-BFF3-6A76F0AB02E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190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A5F08-8ADD-4CF0-9BF5-67BB0858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08A3E-8FB5-4C56-A8D6-5228A37C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E450FD-EE00-49F5-B169-97132A104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898BF9-9322-4337-AA41-9FE776C5A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876519D-9496-4D33-A4E0-A2C3E3634C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819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DD3C1-4003-4DB3-B198-21EA4673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FD98B-2DAC-4856-8CE6-08D675C8E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194C8B-5F44-41CA-B07D-040C37EF5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B4CB21-D6F4-4828-839E-EF92A691D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6C773AC-8F94-49DC-BBEC-6466857DA2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4145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2A799-115F-4635-8587-A4338A11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C55D71-9D03-4382-84F1-20A5D0F48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E84BF1-E22E-4022-AAD6-04AC1843D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F9F6E1-C631-40CC-8AB3-29C8EF6D13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814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C6B0E4-0352-48BB-9A16-1D04665F4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A692E4-DD19-4936-8EEC-AF1771F0E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4C9FB0-F658-49F4-9E19-09664987B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895694-4D82-4BCB-92DB-DFFDEBED648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22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AF03B-30D4-4119-99D0-750F423A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10138-0C01-4E0C-BE7A-0D725FBF4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3C5EE3-CC14-4B2F-8642-FE6326903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401A88-2D27-4BF4-A0E0-08C5B99FE7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D6C9F1-6078-4B07-B37A-8A2365BAC8C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8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558A6-3CC3-4C94-B714-C236F5BE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884B81-867E-4B82-A9FD-2D1FD6E51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B7CBB-2CBF-43A5-894B-771B544E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D97B10-D4CE-48D8-9BAB-ABAB306FF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828EFB-E46C-4F87-BBA5-6EFEC503D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68EAF1-C8C9-4B4A-A12F-25FB95B2B2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6DA56DC-154E-495A-A2B5-EFA834C987F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BDD49-256B-40C5-811B-D37F3E2A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F64356-F2A7-479C-9E00-0EBCBAB1B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D9BE62B-EE7E-4C0D-BB4C-E227449B0B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7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901AF2-B6A0-4FAD-881C-F08A2F33A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C4F09FF-EBE5-4283-BFFD-C577F13A90C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7498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FFA5D-D348-4291-8485-98973B6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02C610-EDB4-4F11-9219-0311DF16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E2A8A5-9653-4D4C-8CE6-99B315519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37528-B3F2-473C-BF17-74F7085AB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BCBBA4-B612-4540-A723-F923E626B61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53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9A126-8569-47C6-90AD-3474AB0F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4EE222-CC50-453F-BBA0-E78A43534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035017-7892-416A-8D96-0C115D3E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066CA7-53F3-4441-9316-55ECDB82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74D055-AE11-4A4B-B240-81EFAE67043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A4E95E-8934-4995-8EB3-B7AA4C58A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17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DE95BB-228E-45F5-80BF-8FC7ED926E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510919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92EEC28E-5F3A-407B-9404-1FE724083CD3}"/>
              </a:ext>
            </a:extLst>
          </p:cNvPr>
          <p:cNvSpPr/>
          <p:nvPr/>
        </p:nvSpPr>
        <p:spPr>
          <a:xfrm>
            <a:off x="-179280" y="7020000"/>
            <a:ext cx="1043928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6B5E0E-AF3A-4847-B64E-371D59E684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C89E6A8B-C431-4621-81AF-52EC65F52A1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7E80245-6D23-452A-9F95-20891FC46CFB}"/>
              </a:ext>
            </a:extLst>
          </p:cNvPr>
          <p:cNvSpPr/>
          <p:nvPr/>
        </p:nvSpPr>
        <p:spPr>
          <a:xfrm>
            <a:off x="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A6B9F4-51FC-44E3-85BA-84B63E4EB10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4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173F4E-8446-4289-A91A-D758CCB4DE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5158A8-AC0E-483B-AA5B-DD4D5D22C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B6F05E8B-3012-48DA-9B64-6A77DC16D67A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284BD8-7CB3-4D7D-95F3-0684C376BDC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A9815110-44A9-4364-9CAE-F437F39B995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87428FB3-9D9E-47E7-90CE-EDCACF9D4730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8F1405-2825-4A2F-A1CF-3C3A42BBEED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rtl="0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003954-9BC5-4960-85FA-3D8D70622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633E86-5644-4548-AC65-B9F3EB0C33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2E885F-31DE-46D2-BE24-CC848131D957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Lucida Sans Unicode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Lucida Sans Unicode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99CB4F-8761-40B3-B5D3-287FE8B6D89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Lucida Sans Unicode" pitchFamily="2"/>
                <a:cs typeface="Tahoma" pitchFamily="2"/>
              </a:defRPr>
            </a:lvl1pPr>
          </a:lstStyle>
          <a:p>
            <a:pPr lvl="0"/>
            <a:fld id="{64DFBB02-55D9-4272-B76D-F2CC469A5F2B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B13EE439-FA6A-4031-9025-97DEA05672AC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1F5282-219A-4A93-B714-FCA2840C27A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F09D947-CDF7-48E1-83A2-05D23899B1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173375E-9A8F-46EC-ACF8-2929DEEDDC2C}" type="slidenum">
              <a:t>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1D4A96-53E5-457B-BC03-9E846B4685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03920"/>
            <a:ext cx="8459640" cy="117072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715258-ABBC-4634-B415-F028FCCB1C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anchor="t" anchorCtr="0">
            <a:spAutoFit/>
          </a:bodyPr>
          <a:lstStyle/>
          <a:p>
            <a:pPr lvl="0" indent="-342720"/>
            <a:endParaRPr lang="fr-FR"/>
          </a:p>
          <a:p>
            <a:pPr lvl="0" indent="-342720"/>
            <a:endParaRPr lang="fr-FR"/>
          </a:p>
          <a:p>
            <a:pPr lvl="0" indent="-342720" algn="ctr">
              <a:lnSpc>
                <a:spcPct val="104000"/>
              </a:lnSpc>
            </a:pPr>
            <a:r>
              <a:rPr lang="fr-FR" sz="6000">
                <a:latin typeface="Trebuchet MS" pitchFamily="34"/>
              </a:rPr>
              <a:t>Cascading Style Sheet</a:t>
            </a:r>
          </a:p>
          <a:p>
            <a:pPr lvl="0" indent="-342720" algn="ctr">
              <a:lnSpc>
                <a:spcPct val="104000"/>
              </a:lnSpc>
            </a:pPr>
            <a:r>
              <a:rPr lang="fr-FR" sz="6000">
                <a:latin typeface="Trebuchet MS" pitchFamily="34"/>
              </a:rPr>
              <a:t>(CSS)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C2A5AF11-6634-4B5D-A324-008D99E11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5A5672-BF54-4BD2-AA58-DC9323E6CC6E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D19E34-0EE9-4162-99F3-299C063155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Règle de type id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BCF21B-9B29-488F-B677-7D1B1D5980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8400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Permet d’appliquer un style à UN SEUL et UNIQUE objet.</a:t>
            </a:r>
          </a:p>
          <a:p>
            <a:pPr marL="0" lvl="0" hangingPunct="1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Un</a:t>
            </a:r>
            <a:r>
              <a:rPr lang="en-GB" sz="2800"/>
              <a:t> id </a:t>
            </a:r>
            <a:r>
              <a:rPr lang="fr-FR" sz="2800"/>
              <a:t>permet</a:t>
            </a:r>
            <a:r>
              <a:rPr lang="en-GB" sz="2800"/>
              <a:t> </a:t>
            </a:r>
            <a:r>
              <a:rPr lang="fr-FR" sz="2800"/>
              <a:t>d’identifier</a:t>
            </a:r>
            <a:r>
              <a:rPr lang="en-GB" sz="2800"/>
              <a:t> UN </a:t>
            </a:r>
            <a:r>
              <a:rPr lang="fr-FR" sz="2800"/>
              <a:t>objet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solidFill>
                  <a:srgbClr val="0000FF"/>
                </a:solidFill>
              </a:rPr>
              <a:t>#unId</a:t>
            </a:r>
            <a:r>
              <a:rPr lang="en-GB" sz="2200">
                <a:solidFill>
                  <a:srgbClr val="008000"/>
                </a:solidFill>
              </a:rPr>
              <a:t>{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   …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}</a:t>
            </a:r>
          </a:p>
          <a:p>
            <a:pPr marL="0" lvl="0" hangingPunct="1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800"/>
              <a:t>CSS :</a:t>
            </a:r>
          </a:p>
          <a:p>
            <a:pPr marL="426960" lvl="0" indent="-322200" hangingPunct="1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  <a:p>
            <a:pPr marL="426960" lvl="0" indent="-322200" hangingPunct="1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3800"/>
          </a:p>
          <a:p>
            <a:pPr marL="0" lvl="0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HTML : appliquer le style à l'élément (attribut id)</a:t>
            </a:r>
          </a:p>
          <a:p>
            <a:pPr marL="426960" lvl="0" indent="-322200" hangingPunct="1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8F92A6E0-9927-40D6-8583-0EEEB02BCDCE}"/>
              </a:ext>
            </a:extLst>
          </p:cNvPr>
          <p:cNvSpPr/>
          <p:nvPr/>
        </p:nvSpPr>
        <p:spPr>
          <a:xfrm>
            <a:off x="1366920" y="4133880"/>
            <a:ext cx="7453080" cy="82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#MyObjectId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	background-color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: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red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}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F1EDB50B-B915-49D7-B20D-22E0A11C24A1}"/>
              </a:ext>
            </a:extLst>
          </p:cNvPr>
          <p:cNvSpPr/>
          <p:nvPr/>
        </p:nvSpPr>
        <p:spPr>
          <a:xfrm>
            <a:off x="1405080" y="5599440"/>
            <a:ext cx="7414920" cy="1310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&lt;!-- …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&lt;div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id=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MS Gothic" pitchFamily="2"/>
                <a:cs typeface="MS Gothic" pitchFamily="2"/>
              </a:rPr>
              <a:t>"MyObjectId"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un contenu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&lt;/div&gt;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&lt;/html&gt;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433E6C2-EB7D-427E-8578-477F2145F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E737737-F89D-4CDC-9DD8-8626F848B884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29335C-1816-4EC9-B2B1-B816FF56D54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Règles de type pseudo-classes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F4CB23-B2F8-41EB-B5B6-CCFE194093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Elles permettent de définir un style applicable, suite à un événement ou bien, à la position relative de la balise parmi d'autres balises.</a:t>
            </a:r>
          </a:p>
          <a:p>
            <a:pPr marL="0" lvl="0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Parmi elles, on retrouve notamment les pseudo-classes applicables à des liens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7F00FF"/>
                </a:solidFill>
              </a:rPr>
              <a:t>:hover</a:t>
            </a:r>
            <a:r>
              <a:rPr lang="fr-FR" sz="2800"/>
              <a:t> définit le style d'un lien survolé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0000FF"/>
                </a:solidFill>
              </a:rPr>
              <a:t>a</a:t>
            </a:r>
            <a:r>
              <a:rPr lang="fr-FR" sz="2800"/>
              <a:t>:</a:t>
            </a:r>
            <a:r>
              <a:rPr lang="fr-FR" sz="2800">
                <a:solidFill>
                  <a:srgbClr val="7F00FF"/>
                </a:solidFill>
              </a:rPr>
              <a:t>hover</a:t>
            </a:r>
            <a:r>
              <a:rPr lang="fr-FR" sz="2800"/>
              <a:t> {text-decoration: underline;}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7F00FF"/>
                </a:solidFill>
              </a:rPr>
              <a:t>:active</a:t>
            </a:r>
            <a:r>
              <a:rPr lang="fr-FR" sz="2800"/>
              <a:t> définit le style d'un lien cliqué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7F00FF"/>
                </a:solidFill>
              </a:rPr>
              <a:t>:link</a:t>
            </a:r>
            <a:r>
              <a:rPr lang="fr-FR" sz="2800"/>
              <a:t> définit le style d'un lien non encore visité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7F00FF"/>
                </a:solidFill>
              </a:rPr>
              <a:t>:visited</a:t>
            </a:r>
            <a:r>
              <a:rPr lang="fr-FR" sz="2800"/>
              <a:t> définit le style d'un lien déjà visité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A5DAE4C1-3F4C-4F2D-9F2C-838A29134B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699E69-5063-4E5D-B67E-F4EEBFF641A9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0C2467-2A8D-429F-AD15-D9E01C76D6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6480" y="99000"/>
            <a:ext cx="8453519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sélecteurs avancés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2F1B5E-3569-45C3-B6B1-09C1ECC23F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96620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La syntaxe CSS nous permet de sélectionner très précisément des éléments HTML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Par exemple je souhaite sélectionner les éléments de type </a:t>
            </a:r>
            <a:r>
              <a:rPr lang="fr-FR" sz="2400">
                <a:solidFill>
                  <a:srgbClr val="0000FF"/>
                </a:solidFill>
              </a:rPr>
              <a:t>&lt;h1&gt;</a:t>
            </a:r>
            <a:r>
              <a:rPr lang="fr-FR" sz="2400"/>
              <a:t>...</a:t>
            </a:r>
            <a:r>
              <a:rPr lang="fr-FR" sz="2400">
                <a:solidFill>
                  <a:srgbClr val="0000FF"/>
                </a:solidFill>
              </a:rPr>
              <a:t>&lt;/h1&gt;</a:t>
            </a:r>
            <a:r>
              <a:rPr lang="fr-FR" sz="2400"/>
              <a:t> qui possèdent l’attribut </a:t>
            </a:r>
            <a:r>
              <a:rPr lang="fr-FR" sz="2400">
                <a:solidFill>
                  <a:srgbClr val="A80000"/>
                </a:solidFill>
              </a:rPr>
              <a:t>class</a:t>
            </a:r>
            <a:r>
              <a:rPr lang="fr-FR" sz="2400"/>
              <a:t>= </a:t>
            </a:r>
            <a:r>
              <a:rPr lang="fr-FR" sz="2400">
                <a:solidFill>
                  <a:srgbClr val="7F00FF"/>
                </a:solidFill>
              </a:rPr>
              <a:t>"bleue"</a:t>
            </a:r>
            <a:r>
              <a:rPr lang="fr-FR" sz="2400"/>
              <a:t> :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1800">
                <a:solidFill>
                  <a:srgbClr val="0000FF"/>
                </a:solidFill>
              </a:rPr>
              <a:t>h1</a:t>
            </a:r>
            <a:r>
              <a:rPr lang="fr-FR" sz="1800">
                <a:solidFill>
                  <a:srgbClr val="A85300"/>
                </a:solidFill>
              </a:rPr>
              <a:t>.bleue</a:t>
            </a:r>
            <a:r>
              <a:rPr lang="fr-FR" sz="1800"/>
              <a:t> {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1800"/>
              <a:t>          </a:t>
            </a:r>
            <a:r>
              <a:rPr lang="fr-FR" sz="1800">
                <a:solidFill>
                  <a:srgbClr val="A80000"/>
                </a:solidFill>
              </a:rPr>
              <a:t>propriété</a:t>
            </a:r>
            <a:r>
              <a:rPr lang="fr-FR" sz="1800"/>
              <a:t> : </a:t>
            </a:r>
            <a:r>
              <a:rPr lang="fr-FR" sz="1800">
                <a:solidFill>
                  <a:srgbClr val="7F00FF"/>
                </a:solidFill>
              </a:rPr>
              <a:t>valeur</a:t>
            </a:r>
            <a:r>
              <a:rPr lang="fr-FR" sz="1800"/>
              <a:t> 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1800"/>
              <a:t>       }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sz="180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64873C-B8A9-4C23-8FDC-A5F1EAB889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4573800"/>
            <a:ext cx="9353519" cy="4966200"/>
          </a:xfrm>
        </p:spPr>
        <p:txBody>
          <a:bodyPr/>
          <a:lstStyle/>
          <a:p>
            <a:pPr lvl="0"/>
            <a:endParaRPr lang="fr-FR"/>
          </a:p>
          <a:p>
            <a:pPr lvl="0"/>
            <a:endParaRPr lang="fr-FR"/>
          </a:p>
          <a:p>
            <a:pPr lvl="0"/>
            <a:r>
              <a:rPr lang="fr-FR" sz="2400"/>
              <a:t>Grâce à la concanétation nous pouvons combiner les sélecteurs CSS et fabriquer des sortes de « supers sélecteurs »</a:t>
            </a:r>
          </a:p>
          <a:p>
            <a:pPr lvl="0"/>
            <a:endParaRPr lang="fr-FR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AF8D07D-F79F-4E8A-883D-189131FBC2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58D2205-E8C9-4520-B041-C410FAB20B46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8176AB-6BC7-4A88-9F56-1DA63FBDDD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6480" y="99000"/>
            <a:ext cx="8453519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sélecteurs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071910-C4D8-4101-90F8-1D4BDDFD81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96620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>
                <a:solidFill>
                  <a:srgbClr val="A85300"/>
                </a:solidFill>
              </a:rPr>
              <a:t>.bleue</a:t>
            </a:r>
            <a:r>
              <a:rPr lang="fr-FR" sz="2400"/>
              <a:t> : retourne les éléments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de </a:t>
            </a:r>
            <a:r>
              <a:rPr lang="fr-FR" sz="2400">
                <a:solidFill>
                  <a:srgbClr val="A80000"/>
                </a:solidFill>
              </a:rPr>
              <a:t>classe</a:t>
            </a:r>
            <a:r>
              <a:rPr lang="fr-FR" sz="2400"/>
              <a:t> = </a:t>
            </a:r>
            <a:r>
              <a:rPr lang="fr-FR" sz="2400">
                <a:solidFill>
                  <a:srgbClr val="7F00FF"/>
                </a:solidFill>
              </a:rPr>
              <a:t>"bleue"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>
                <a:solidFill>
                  <a:srgbClr val="A85300"/>
                </a:solidFill>
              </a:rPr>
              <a:t>#bleue</a:t>
            </a:r>
            <a:r>
              <a:rPr lang="fr-FR" sz="2400"/>
              <a:t> : retourne l’élément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avec l’</a:t>
            </a:r>
            <a:r>
              <a:rPr lang="fr-FR" sz="2400">
                <a:solidFill>
                  <a:srgbClr val="A80000"/>
                </a:solidFill>
              </a:rPr>
              <a:t>id</a:t>
            </a:r>
            <a:r>
              <a:rPr lang="fr-FR" sz="2400"/>
              <a:t> = </a:t>
            </a:r>
            <a:r>
              <a:rPr lang="fr-FR" sz="2400">
                <a:solidFill>
                  <a:srgbClr val="7F00FF"/>
                </a:solidFill>
              </a:rPr>
              <a:t>"bleue"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>
                <a:solidFill>
                  <a:srgbClr val="A85300"/>
                </a:solidFill>
              </a:rPr>
              <a:t>, </a:t>
            </a:r>
            <a:r>
              <a:rPr lang="fr-FR" sz="2400">
                <a:solidFill>
                  <a:srgbClr val="0000FF"/>
                </a:solidFill>
              </a:rPr>
              <a:t>h2</a:t>
            </a:r>
            <a:r>
              <a:rPr lang="fr-FR" sz="2400"/>
              <a:t> : retourne tous les éléments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et </a:t>
            </a:r>
            <a:r>
              <a:rPr lang="fr-FR" sz="2400">
                <a:solidFill>
                  <a:srgbClr val="0000FF"/>
                </a:solidFill>
              </a:rPr>
              <a:t>h2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article h1</a:t>
            </a:r>
            <a:r>
              <a:rPr lang="fr-FR" sz="2400"/>
              <a:t> : retourne les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imbriqués dans un </a:t>
            </a:r>
            <a:r>
              <a:rPr lang="fr-FR" sz="2400">
                <a:solidFill>
                  <a:srgbClr val="0000FF"/>
                </a:solidFill>
              </a:rPr>
              <a:t>article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article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highlight>
                  <a:srgbClr val="D2D02B"/>
                </a:highlight>
              </a:rPr>
              <a:t>&gt;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 : retourne les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immédiatement imbriqués dans un élément </a:t>
            </a:r>
            <a:r>
              <a:rPr lang="fr-FR" sz="2400">
                <a:solidFill>
                  <a:srgbClr val="0000FF"/>
                </a:solidFill>
              </a:rPr>
              <a:t>article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article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highlight>
                  <a:srgbClr val="D2D02B"/>
                </a:highlight>
              </a:rPr>
              <a:t>+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 : sélectionne l’élément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qui vient immédiatement après un élément </a:t>
            </a:r>
            <a:r>
              <a:rPr lang="fr-FR" sz="2400">
                <a:solidFill>
                  <a:srgbClr val="0000FF"/>
                </a:solidFill>
              </a:rPr>
              <a:t>article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>
                <a:solidFill>
                  <a:srgbClr val="0000FF"/>
                </a:solidFill>
              </a:rPr>
              <a:t>article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highlight>
                  <a:srgbClr val="D2D02B"/>
                </a:highlight>
              </a:rPr>
              <a:t>~</a:t>
            </a:r>
            <a:r>
              <a:rPr lang="fr-FR" sz="2400">
                <a:solidFill>
                  <a:srgbClr val="A85300"/>
                </a:solidFill>
              </a:rPr>
              <a:t>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 : sélectionne tous les </a:t>
            </a:r>
            <a:r>
              <a:rPr lang="fr-FR" sz="2400">
                <a:solidFill>
                  <a:srgbClr val="0000FF"/>
                </a:solidFill>
              </a:rPr>
              <a:t>h1</a:t>
            </a:r>
            <a:r>
              <a:rPr lang="fr-FR" sz="2400"/>
              <a:t> qui sont précédés d’un élément </a:t>
            </a:r>
            <a:r>
              <a:rPr lang="fr-FR" sz="2400">
                <a:solidFill>
                  <a:srgbClr val="0000FF"/>
                </a:solidFill>
              </a:rPr>
              <a:t>article</a:t>
            </a:r>
            <a:r>
              <a:rPr lang="fr-FR" sz="2400"/>
              <a:t> (non imbriqués, doivent partager le même élément parent)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451B02DB-8A52-4AE3-8438-FD941BCE34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749EFBB-502D-4A21-90B2-637C96F77347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CC2F4E-5A75-4B91-A4E0-3C75E3E987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sélecteurs css par attributs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30D226-FC71-4E34-BCD4-C831F7CF1A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96620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 : retourne tous les </a:t>
            </a:r>
            <a:r>
              <a:rPr lang="fr-FR" sz="2200">
                <a:solidFill>
                  <a:srgbClr val="A85300"/>
                </a:solidFill>
              </a:rPr>
              <a:t>input</a:t>
            </a:r>
            <a:r>
              <a:rPr lang="fr-FR" sz="2200"/>
              <a:t> ayant un attribut </a:t>
            </a:r>
            <a:r>
              <a:rPr lang="fr-FR" sz="2200">
                <a:solidFill>
                  <a:srgbClr val="A80000"/>
                </a:solidFill>
              </a:rPr>
              <a:t>type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=</a:t>
            </a:r>
            <a:r>
              <a:rPr lang="fr-FR" sz="2200">
                <a:solidFill>
                  <a:srgbClr val="7F00FF"/>
                </a:solidFill>
              </a:rPr>
              <a:t>"text"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 : retourne les </a:t>
            </a:r>
            <a:r>
              <a:rPr lang="fr-FR" sz="2200">
                <a:solidFill>
                  <a:srgbClr val="A85300"/>
                </a:solidFill>
              </a:rPr>
              <a:t>input</a:t>
            </a:r>
            <a:r>
              <a:rPr lang="fr-FR" sz="2200"/>
              <a:t> dont la valeur de l’attribut 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 = </a:t>
            </a:r>
            <a:r>
              <a:rPr lang="fr-FR" sz="2200">
                <a:solidFill>
                  <a:srgbClr val="7F00FF"/>
                </a:solidFill>
              </a:rPr>
              <a:t>"text"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class</a:t>
            </a:r>
            <a:r>
              <a:rPr lang="fr-FR" sz="2200">
                <a:solidFill>
                  <a:srgbClr val="A85300"/>
                </a:solidFill>
              </a:rPr>
              <a:t> </a:t>
            </a:r>
            <a:r>
              <a:rPr lang="fr-FR" sz="2200"/>
              <a:t>~=</a:t>
            </a:r>
            <a:r>
              <a:rPr lang="fr-FR" sz="2200">
                <a:solidFill>
                  <a:srgbClr val="7F00FF"/>
                </a:solidFill>
              </a:rPr>
              <a:t>"rouge"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 : retourne les </a:t>
            </a:r>
            <a:r>
              <a:rPr lang="fr-FR" sz="2200">
                <a:solidFill>
                  <a:srgbClr val="D27E2B"/>
                </a:solidFill>
              </a:rPr>
              <a:t>input </a:t>
            </a:r>
            <a:r>
              <a:rPr lang="fr-FR" sz="2200"/>
              <a:t>dont une des valeurs de son attribut </a:t>
            </a:r>
            <a:r>
              <a:rPr lang="fr-FR" sz="2200">
                <a:solidFill>
                  <a:srgbClr val="A80000"/>
                </a:solidFill>
              </a:rPr>
              <a:t>class</a:t>
            </a:r>
            <a:r>
              <a:rPr lang="fr-FR" sz="2200"/>
              <a:t> = </a:t>
            </a:r>
            <a:r>
              <a:rPr lang="fr-FR" sz="2200">
                <a:solidFill>
                  <a:srgbClr val="7F00FF"/>
                </a:solidFill>
              </a:rPr>
              <a:t>"rouge"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^=</a:t>
            </a:r>
            <a:r>
              <a:rPr lang="fr-FR" sz="2200">
                <a:solidFill>
                  <a:srgbClr val="7F00FF"/>
                </a:solidFill>
              </a:rPr>
              <a:t>"sub"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 = retourne les </a:t>
            </a:r>
            <a:r>
              <a:rPr lang="fr-FR" sz="2200">
                <a:solidFill>
                  <a:srgbClr val="A85300"/>
                </a:solidFill>
              </a:rPr>
              <a:t>input</a:t>
            </a:r>
            <a:r>
              <a:rPr lang="fr-FR" sz="2200"/>
              <a:t> dont l’attribut 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 commence par </a:t>
            </a:r>
            <a:r>
              <a:rPr lang="fr-FR" sz="2200">
                <a:solidFill>
                  <a:srgbClr val="7F00FF"/>
                </a:solidFill>
              </a:rPr>
              <a:t>"sub"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$=</a:t>
            </a:r>
            <a:r>
              <a:rPr lang="fr-FR" sz="2200">
                <a:solidFill>
                  <a:srgbClr val="7F00FF"/>
                </a:solidFill>
              </a:rPr>
              <a:t>"mit"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 : retourne les </a:t>
            </a:r>
            <a:r>
              <a:rPr lang="fr-FR" sz="2200">
                <a:solidFill>
                  <a:srgbClr val="A85300"/>
                </a:solidFill>
              </a:rPr>
              <a:t>input</a:t>
            </a:r>
            <a:r>
              <a:rPr lang="fr-FR" sz="2200"/>
              <a:t> dont l’attribut 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 termine par </a:t>
            </a:r>
            <a:r>
              <a:rPr lang="fr-FR" sz="2200">
                <a:solidFill>
                  <a:srgbClr val="7F00FF"/>
                </a:solidFill>
              </a:rPr>
              <a:t>"mit"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200">
                <a:solidFill>
                  <a:srgbClr val="A85300"/>
                </a:solidFill>
              </a:rPr>
              <a:t>input[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*=</a:t>
            </a:r>
            <a:r>
              <a:rPr lang="fr-FR" sz="2200">
                <a:solidFill>
                  <a:srgbClr val="7F00FF"/>
                </a:solidFill>
              </a:rPr>
              <a:t>"umit"</a:t>
            </a:r>
            <a:r>
              <a:rPr lang="fr-FR" sz="2200">
                <a:solidFill>
                  <a:srgbClr val="A85300"/>
                </a:solidFill>
              </a:rPr>
              <a:t>]</a:t>
            </a:r>
            <a:r>
              <a:rPr lang="fr-FR" sz="2200"/>
              <a:t> retourne les </a:t>
            </a:r>
            <a:r>
              <a:rPr lang="fr-FR" sz="2200">
                <a:solidFill>
                  <a:srgbClr val="A85300"/>
                </a:solidFill>
              </a:rPr>
              <a:t>input</a:t>
            </a:r>
            <a:r>
              <a:rPr lang="fr-FR" sz="2200"/>
              <a:t> dont l’attribut </a:t>
            </a:r>
            <a:r>
              <a:rPr lang="fr-FR" sz="2200">
                <a:solidFill>
                  <a:srgbClr val="A80000"/>
                </a:solidFill>
              </a:rPr>
              <a:t>type</a:t>
            </a:r>
            <a:r>
              <a:rPr lang="fr-FR" sz="2200"/>
              <a:t> contient </a:t>
            </a:r>
            <a:r>
              <a:rPr lang="fr-FR" sz="2200">
                <a:solidFill>
                  <a:srgbClr val="7F00FF"/>
                </a:solidFill>
              </a:rPr>
              <a:t>"umit"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 sz="24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A2CAFA-11FE-4299-9326-430D46B66B97}"/>
              </a:ext>
            </a:extLst>
          </p:cNvPr>
          <p:cNvSpPr txBox="1"/>
          <p:nvPr/>
        </p:nvSpPr>
        <p:spPr>
          <a:xfrm>
            <a:off x="180000" y="6041879"/>
            <a:ext cx="9540000" cy="874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Ces sélecteurs peuvent se combiner, par exemple, pour sélectionner les input de type checkbox qui sont sélectionnés par défaut :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A85300"/>
                </a:solidFill>
                <a:latin typeface="Arial" pitchFamily="18"/>
                <a:ea typeface="MS Gothic" pitchFamily="2"/>
                <a:cs typeface="MS Gothic" pitchFamily="2"/>
              </a:rPr>
              <a:t>input[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"checkbox"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A85300"/>
                </a:solidFill>
                <a:latin typeface="Arial" pitchFamily="18"/>
                <a:ea typeface="MS Gothic" pitchFamily="2"/>
                <a:cs typeface="MS Gothic" pitchFamily="2"/>
              </a:rPr>
              <a:t>][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selected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A85300"/>
                </a:solidFill>
                <a:latin typeface="Arial" pitchFamily="18"/>
                <a:ea typeface="MS Gothic" pitchFamily="2"/>
                <a:cs typeface="MS Gothic" pitchFamily="2"/>
              </a:rPr>
              <a:t>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1EEDA-1F81-47CF-825E-9DD9DCE7B4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Utiliser CSS3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EC7E6EFB-44F5-4001-A208-99C705E9879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 dirty="0">
                <a:solidFill>
                  <a:srgbClr val="FF0000"/>
                </a:solidFill>
              </a:rPr>
              <a:t>Ordre de priorité : cascade et héritage</a:t>
            </a:r>
          </a:p>
          <a:p>
            <a:pPr marL="457200" lvl="0" indent="-457200">
              <a:buClr>
                <a:srgbClr val="FF0000"/>
              </a:buClr>
            </a:pPr>
            <a:endParaRPr lang="fr-FR" sz="1200" dirty="0"/>
          </a:p>
          <a:p>
            <a:pPr marL="457200" lvl="0" indent="-457200">
              <a:buClr>
                <a:srgbClr val="FF0000"/>
              </a:buClr>
              <a:buFont typeface="Arial" pitchFamily="34"/>
              <a:buChar char="•"/>
            </a:pPr>
            <a:r>
              <a:rPr lang="fr-FR" dirty="0"/>
              <a:t>Les dernières propriétés sont appliquées.</a:t>
            </a:r>
          </a:p>
          <a:p>
            <a:pPr lvl="0">
              <a:buNone/>
            </a:pPr>
            <a:r>
              <a:rPr lang="fr-FR" sz="2800" dirty="0"/>
              <a:t>	</a:t>
            </a:r>
            <a:r>
              <a:rPr lang="fr-FR" sz="2800" i="1" dirty="0"/>
              <a:t>Cas de redéfinition dans le fichier: on écrase.</a:t>
            </a:r>
          </a:p>
          <a:p>
            <a:pPr lvl="0">
              <a:buNone/>
            </a:pPr>
            <a:endParaRPr lang="fr-FR" sz="1400" i="1" dirty="0"/>
          </a:p>
          <a:p>
            <a:pPr marL="457200" lvl="0" indent="-457200" algn="l">
              <a:buClr>
                <a:srgbClr val="FF0000"/>
              </a:buClr>
              <a:buFont typeface="Arial" pitchFamily="34"/>
              <a:buChar char="•"/>
            </a:pPr>
            <a:r>
              <a:rPr lang="fr-FR" dirty="0"/>
              <a:t>Héritage :</a:t>
            </a:r>
          </a:p>
          <a:p>
            <a:pPr marL="1169983" lvl="1" indent="-457200" algn="l">
              <a:buClr>
                <a:srgbClr val="FF0000"/>
              </a:buClr>
              <a:buFont typeface="Arial" pitchFamily="34"/>
            </a:pPr>
            <a:r>
              <a:rPr lang="fr-FR" sz="2800" dirty="0"/>
              <a:t>éléments (balises)</a:t>
            </a:r>
          </a:p>
          <a:p>
            <a:pPr marL="1169983" lvl="1" indent="-457200" algn="l">
              <a:buClr>
                <a:srgbClr val="FF0000"/>
              </a:buClr>
              <a:buFont typeface="Arial" pitchFamily="34"/>
            </a:pPr>
            <a:r>
              <a:rPr lang="fr-FR" sz="2800" dirty="0"/>
              <a:t>identifiants</a:t>
            </a:r>
          </a:p>
          <a:p>
            <a:pPr marL="1169983" lvl="1" indent="-457200" algn="l">
              <a:buClr>
                <a:srgbClr val="FF0000"/>
              </a:buClr>
              <a:buFont typeface="Arial" pitchFamily="34"/>
            </a:pPr>
            <a:r>
              <a:rPr lang="fr-FR" sz="2800" dirty="0"/>
              <a:t>classes</a:t>
            </a:r>
          </a:p>
        </p:txBody>
      </p:sp>
      <p:cxnSp>
        <p:nvCxnSpPr>
          <p:cNvPr id="4" name="Connecteur droit avec flèche 4">
            <a:extLst>
              <a:ext uri="{FF2B5EF4-FFF2-40B4-BE49-F238E27FC236}">
                <a16:creationId xmlns:a16="http://schemas.microsoft.com/office/drawing/2014/main" id="{42E4C3CF-43F6-4F2A-9AB7-05BEEA9007F6}"/>
              </a:ext>
            </a:extLst>
          </p:cNvPr>
          <p:cNvCxnSpPr/>
          <p:nvPr/>
        </p:nvCxnSpPr>
        <p:spPr>
          <a:xfrm>
            <a:off x="1132609" y="5014188"/>
            <a:ext cx="13450" cy="135815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4F4BF-6528-4195-B83D-ACE76E4AE1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Unités utilisables dans les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573359-D042-4778-A734-60ACB608AA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tIns="88200" anchor="t" anchorCtr="0">
            <a:spAutoFit/>
          </a:bodyPr>
          <a:lstStyle/>
          <a:p>
            <a:pPr marL="0" lvl="0" hangingPunct="1">
              <a:lnSpc>
                <a:spcPct val="75000"/>
              </a:lnSpc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Couleurs</a:t>
            </a:r>
            <a:r>
              <a:rPr lang="en-GB" sz="2800" b="1"/>
              <a:t> :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 i="1">
                <a:cs typeface="Lucida Sans Unicode" pitchFamily="2"/>
              </a:rPr>
              <a:t>nom</a:t>
            </a:r>
            <a:r>
              <a:rPr lang="en-GB" sz="2800" i="1">
                <a:cs typeface="Lucida Sans Unicode" pitchFamily="2"/>
              </a:rPr>
              <a:t> (ex: black)‏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1720" algn="l"/>
                <a:tab pos="980640" algn="l"/>
                <a:tab pos="1429920" algn="l"/>
                <a:tab pos="1879200" algn="l"/>
                <a:tab pos="2328480" algn="l"/>
                <a:tab pos="2777760" algn="l"/>
                <a:tab pos="3227040" algn="l"/>
                <a:tab pos="3676320" algn="l"/>
                <a:tab pos="4125599" algn="l"/>
                <a:tab pos="4574880" algn="l"/>
                <a:tab pos="5024160" algn="l"/>
                <a:tab pos="5473440" algn="l"/>
                <a:tab pos="5922720" algn="l"/>
                <a:tab pos="6372000" algn="l"/>
                <a:tab pos="6821279" algn="l"/>
                <a:tab pos="7270560" algn="l"/>
                <a:tab pos="7719840" algn="l"/>
                <a:tab pos="8169120" algn="l"/>
                <a:tab pos="8618400" algn="l"/>
                <a:tab pos="9067680" algn="l"/>
                <a:tab pos="9434160" algn="l"/>
                <a:tab pos="9883439" algn="l"/>
                <a:tab pos="10332720" algn="l"/>
                <a:tab pos="10782000" algn="l"/>
              </a:tabLst>
            </a:pPr>
            <a:r>
              <a:rPr lang="en-GB" sz="2800" b="1">
                <a:cs typeface="Lucida Sans Unicode" pitchFamily="2"/>
              </a:rPr>
              <a:t>rgb(</a:t>
            </a:r>
            <a:r>
              <a:rPr lang="en-GB" sz="2800">
                <a:cs typeface="Lucida Sans Unicode" pitchFamily="2"/>
              </a:rPr>
              <a:t>x, x, x</a:t>
            </a:r>
            <a:r>
              <a:rPr lang="en-GB" sz="2800" b="1">
                <a:cs typeface="Lucida Sans Unicode" pitchFamily="2"/>
              </a:rPr>
              <a:t>)</a:t>
            </a:r>
            <a:r>
              <a:rPr lang="en-GB" sz="2800">
                <a:cs typeface="Lucida Sans Unicode" pitchFamily="2"/>
              </a:rPr>
              <a:t>		[0 </a:t>
            </a:r>
            <a:r>
              <a:rPr lang="en-GB" sz="2800">
                <a:cs typeface="Arial" pitchFamily="18"/>
              </a:rPr>
              <a:t>≤ x ≤ 255]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1720" algn="l"/>
                <a:tab pos="980640" algn="l"/>
                <a:tab pos="1429920" algn="l"/>
                <a:tab pos="1879200" algn="l"/>
                <a:tab pos="2328480" algn="l"/>
                <a:tab pos="2777760" algn="l"/>
                <a:tab pos="3227040" algn="l"/>
                <a:tab pos="3676320" algn="l"/>
                <a:tab pos="4125599" algn="l"/>
                <a:tab pos="4574880" algn="l"/>
                <a:tab pos="5024160" algn="l"/>
                <a:tab pos="5473440" algn="l"/>
                <a:tab pos="5922720" algn="l"/>
                <a:tab pos="6372000" algn="l"/>
                <a:tab pos="6821279" algn="l"/>
                <a:tab pos="7270560" algn="l"/>
                <a:tab pos="7719840" algn="l"/>
                <a:tab pos="8169120" algn="l"/>
                <a:tab pos="8618400" algn="l"/>
                <a:tab pos="9067680" algn="l"/>
                <a:tab pos="9434160" algn="l"/>
                <a:tab pos="9883439" algn="l"/>
                <a:tab pos="10332720" algn="l"/>
                <a:tab pos="10782000" algn="l"/>
              </a:tabLst>
            </a:pPr>
            <a:r>
              <a:rPr lang="en-GB" sz="2800" b="1">
                <a:cs typeface="Arial" pitchFamily="18"/>
              </a:rPr>
              <a:t>rgb(</a:t>
            </a:r>
            <a:r>
              <a:rPr lang="en-GB" sz="2800">
                <a:cs typeface="Arial" pitchFamily="18"/>
              </a:rPr>
              <a:t>x</a:t>
            </a:r>
            <a:r>
              <a:rPr lang="en-GB" sz="2800" b="1">
                <a:cs typeface="Arial" pitchFamily="18"/>
              </a:rPr>
              <a:t>%</a:t>
            </a:r>
            <a:r>
              <a:rPr lang="en-GB" sz="2800">
                <a:cs typeface="Arial" pitchFamily="18"/>
              </a:rPr>
              <a:t>, x</a:t>
            </a:r>
            <a:r>
              <a:rPr lang="en-GB" sz="2800" b="1">
                <a:cs typeface="Arial" pitchFamily="18"/>
              </a:rPr>
              <a:t>%</a:t>
            </a:r>
            <a:r>
              <a:rPr lang="en-GB" sz="2800">
                <a:cs typeface="Arial" pitchFamily="18"/>
              </a:rPr>
              <a:t>, x</a:t>
            </a:r>
            <a:r>
              <a:rPr lang="en-GB" sz="2800" b="1">
                <a:cs typeface="Arial" pitchFamily="18"/>
              </a:rPr>
              <a:t>%)</a:t>
            </a:r>
            <a:r>
              <a:rPr lang="en-GB" sz="2800">
                <a:cs typeface="Arial" pitchFamily="18"/>
              </a:rPr>
              <a:t>	[0 ≤ x ≤ 100]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1720" algn="l"/>
                <a:tab pos="980640" algn="l"/>
                <a:tab pos="1429920" algn="l"/>
                <a:tab pos="1879200" algn="l"/>
                <a:tab pos="2328480" algn="l"/>
                <a:tab pos="2777760" algn="l"/>
                <a:tab pos="3227040" algn="l"/>
                <a:tab pos="3676320" algn="l"/>
                <a:tab pos="4125599" algn="l"/>
                <a:tab pos="4574880" algn="l"/>
                <a:tab pos="5024160" algn="l"/>
                <a:tab pos="5473440" algn="l"/>
                <a:tab pos="5922720" algn="l"/>
                <a:tab pos="6372000" algn="l"/>
                <a:tab pos="6821279" algn="l"/>
                <a:tab pos="7270560" algn="l"/>
                <a:tab pos="7719840" algn="l"/>
                <a:tab pos="8169120" algn="l"/>
                <a:tab pos="8618400" algn="l"/>
                <a:tab pos="9067680" algn="l"/>
                <a:tab pos="9434160" algn="l"/>
                <a:tab pos="9883439" algn="l"/>
                <a:tab pos="10332720" algn="l"/>
                <a:tab pos="10782000" algn="l"/>
              </a:tabLst>
            </a:pPr>
            <a:r>
              <a:rPr lang="en-GB" sz="2800" b="1" i="1">
                <a:cs typeface="Arial" pitchFamily="18"/>
              </a:rPr>
              <a:t>#</a:t>
            </a:r>
            <a:r>
              <a:rPr lang="en-GB" sz="2800" i="1">
                <a:cs typeface="Arial" pitchFamily="18"/>
              </a:rPr>
              <a:t>rrggbb</a:t>
            </a:r>
            <a:r>
              <a:rPr lang="en-GB" sz="2800">
                <a:cs typeface="Arial" pitchFamily="18"/>
              </a:rPr>
              <a:t>			[00 ≤ (rr, gg, bb) ≤ FF]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>
              <a:cs typeface="Arial" pitchFamily="18"/>
            </a:endParaRPr>
          </a:p>
          <a:p>
            <a:pPr marL="0" lvl="0" hangingPunct="1">
              <a:lnSpc>
                <a:spcPct val="75000"/>
              </a:lnSpc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>
                <a:cs typeface="Arial" pitchFamily="18"/>
              </a:rPr>
              <a:t>Mesure</a:t>
            </a:r>
            <a:r>
              <a:rPr lang="en-GB" sz="2800" b="1">
                <a:cs typeface="Arial" pitchFamily="18"/>
              </a:rPr>
              <a:t> :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Arial" pitchFamily="18"/>
              </a:rPr>
              <a:t>%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Arial" pitchFamily="18"/>
              </a:rPr>
              <a:t>in, cm, mm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Arial" pitchFamily="18"/>
              </a:rPr>
              <a:t>em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Arial" pitchFamily="18"/>
              </a:rPr>
              <a:t>pt, pc</a:t>
            </a:r>
          </a:p>
          <a:p>
            <a:pPr marL="426960" lvl="0" indent="-322200" hangingPunct="1">
              <a:lnSpc>
                <a:spcPct val="75000"/>
              </a:lnSpc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Arial" pitchFamily="18"/>
              </a:rPr>
              <a:t>px</a:t>
            </a:r>
          </a:p>
          <a:p>
            <a:pPr marL="426960" lvl="0" indent="-322200" hangingPunct="1">
              <a:lnSpc>
                <a:spcPct val="75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>
              <a:cs typeface="Arial" pitchFamily="1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86DAB765-3AC2-424D-95AF-1B2A18567E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9809302-82A2-4F9E-8F33-B7F91CCB1846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61608F-E1B0-46C0-85AD-4658AEBA67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Propriétés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C0E906-CBC1-4A14-A2E8-38A5C345DA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9280"/>
            <a:ext cx="4567320" cy="513900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Texte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US" sz="2800"/>
              <a:t>color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text-align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text-decoration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text-indent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text-transform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letter-spacing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2537DD-0F99-48BC-913D-0D55A9B569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5920" y="1618920"/>
            <a:ext cx="456732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Police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font-style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font-variant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font-weight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font-size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font-family</a:t>
            </a:r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Syntaxe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raccourcie</a:t>
            </a:r>
            <a:r>
              <a:rPr lang="en-GB" sz="2800">
                <a:cs typeface="Lucida Sans Unicode" pitchFamily="2"/>
              </a:rPr>
              <a:t> :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font : … 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8EA9B162-6D30-4FAE-9BDE-573206CD68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18AC2AC-8422-4389-8F72-291706264C33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D5E555-2776-4387-AE5C-C6D741D4AF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Propriétés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837C27-D2A8-4894-8770-DA250F53BB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9280"/>
            <a:ext cx="4567320" cy="513900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Arrière-plan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US" sz="2800"/>
              <a:t>background-color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background-image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background-repeat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background-attachment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background-position</a:t>
            </a:r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Syntaxe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raccourcie</a:t>
            </a:r>
            <a:r>
              <a:rPr lang="en-GB" sz="2800">
                <a:cs typeface="Lucida Sans Unicode" pitchFamily="2"/>
              </a:rPr>
              <a:t> :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background : … ;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9A8A65-5CB7-4C4B-9034-1D23919640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5920" y="1618920"/>
            <a:ext cx="456732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Marges extérieures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margin-top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margin-right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margin-bottom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margin-left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>
              <a:cs typeface="Lucida Sans Unicode" pitchFamily="2"/>
            </a:endParaRPr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Syntaxe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raccourcie</a:t>
            </a:r>
            <a:r>
              <a:rPr lang="en-GB" sz="2800">
                <a:cs typeface="Lucida Sans Unicode" pitchFamily="2"/>
              </a:rPr>
              <a:t> :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margin : [top] [right] [bottom] [left];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21189F18-5273-477B-A2B1-AD15B8FA4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B99FC06-8752-41C5-9663-B38E42C0E17A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491D1-DCD8-411C-997A-3255AAA78A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Propriétés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D2B909-9883-4A3A-915F-8949375454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9280"/>
            <a:ext cx="4567320" cy="513900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Marges intérieures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padding-top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padding-right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padding-bottom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padding-left</a:t>
            </a:r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cs typeface="Lucida Sans Unicode" pitchFamily="2"/>
              </a:rPr>
              <a:t>Syntaxe</a:t>
            </a:r>
            <a:r>
              <a:rPr lang="en-GB" sz="2800">
                <a:cs typeface="Lucida Sans Unicode" pitchFamily="2"/>
              </a:rPr>
              <a:t> </a:t>
            </a:r>
            <a:r>
              <a:rPr lang="fr-FR" sz="2800">
                <a:cs typeface="Lucida Sans Unicode" pitchFamily="2"/>
              </a:rPr>
              <a:t>raccourcie</a:t>
            </a:r>
            <a:r>
              <a:rPr lang="en-GB" sz="2800">
                <a:cs typeface="Lucida Sans Unicode" pitchFamily="2"/>
              </a:rPr>
              <a:t> :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padding : [top] [right] [</a:t>
            </a:r>
            <a:r>
              <a:rPr lang="en-US" sz="2800">
                <a:cs typeface="Lucida Sans Unicode" pitchFamily="2"/>
              </a:rPr>
              <a:t>bottom</a:t>
            </a:r>
            <a:r>
              <a:rPr lang="en-GB" sz="2800">
                <a:cs typeface="Lucida Sans Unicode" pitchFamily="2"/>
              </a:rPr>
              <a:t>] [left];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DE1F32-B6B0-469B-91A3-41790F2F5B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5920" y="1618920"/>
            <a:ext cx="4567320" cy="509220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Bordures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cs typeface="Lucida Sans Unicode" pitchFamily="2"/>
              </a:rPr>
              <a:t>border-width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/>
              <a:t>border-style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/>
              <a:t>border-color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/>
              <a:t>border-collapse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cs typeface="Lucida Sans Unicode" pitchFamily="2"/>
              </a:rPr>
              <a:t>border-top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cs typeface="Lucida Sans Unicode" pitchFamily="2"/>
              </a:rPr>
              <a:t>border-bottom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cs typeface="Lucida Sans Unicode" pitchFamily="2"/>
              </a:rPr>
              <a:t>border-left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cs typeface="Lucida Sans Unicode" pitchFamily="2"/>
              </a:rPr>
              <a:t>border-right</a:t>
            </a:r>
          </a:p>
          <a:p>
            <a:pPr marL="0" lvl="0" hangingPunct="1">
              <a:lnSpc>
                <a:spcPct val="84000"/>
              </a:lnSpc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200"/>
              <a:t>Syntaxe</a:t>
            </a:r>
            <a:r>
              <a:rPr lang="en-GB" sz="2200"/>
              <a:t> </a:t>
            </a:r>
            <a:r>
              <a:rPr lang="fr-FR" sz="2200"/>
              <a:t>raccourcie</a:t>
            </a:r>
            <a:r>
              <a:rPr lang="en-GB" sz="2200"/>
              <a:t> :</a:t>
            </a:r>
          </a:p>
          <a:p>
            <a:pPr marL="426960" lvl="0" indent="-322200" hangingPunct="1">
              <a:lnSpc>
                <a:spcPct val="84000"/>
              </a:lnSpc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200">
                <a:cs typeface="Lucida Sans Unicode" pitchFamily="2"/>
              </a:rPr>
              <a:t>Border : … ;‏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60665FA-F9E0-4EC7-8C6B-C196B15A1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F723509-0495-4591-937F-EED78AA1A152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2ED902-E72B-427D-BD20-23F679543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B67F9D-C809-4E08-A03F-E1CC894281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21172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800" b="1"/>
              <a:t>CSS =</a:t>
            </a:r>
            <a:r>
              <a:rPr lang="en-GB" sz="2800"/>
              <a:t> </a:t>
            </a:r>
            <a:r>
              <a:rPr lang="fr-FR" sz="2800"/>
              <a:t>Feuilles</a:t>
            </a:r>
            <a:r>
              <a:rPr lang="en-GB" sz="2800"/>
              <a:t> de styles en cascade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Langage permettant de définir la mise en forme/page d’éléments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Intérêts</a:t>
            </a:r>
            <a:r>
              <a:rPr lang="en-GB" sz="2800" b="1"/>
              <a:t>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Séparer l’interface de l’information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Simplifier la maintenance des pages web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Alléger le poids de la page HTML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- Réduction du trafic (chargement unique)</a:t>
            </a:r>
          </a:p>
          <a:p>
            <a:pPr marL="0" lvl="0" hangingPunct="1">
              <a:spcAft>
                <a:spcPts val="312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800" b="1"/>
              <a:t>Utilisation :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Feuille de style externe (fichier.css)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Feuille de style interne 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&lt;style&gt;</a:t>
            </a:r>
            <a:r>
              <a:rPr lang="fr-FR" sz="2800">
                <a:cs typeface="Lucida Sans Unicode" pitchFamily="2"/>
              </a:rPr>
              <a:t> (dans l'entête </a:t>
            </a:r>
            <a:r>
              <a:rPr lang="fr-FR" sz="2800">
                <a:solidFill>
                  <a:srgbClr val="0000FF"/>
                </a:solidFill>
                <a:cs typeface="Lucida Sans Unicode" pitchFamily="2"/>
              </a:rPr>
              <a:t>&lt;head&gt;</a:t>
            </a:r>
            <a:r>
              <a:rPr lang="fr-FR" sz="2800">
                <a:cs typeface="Lucida Sans Unicode" pitchFamily="2"/>
              </a:rPr>
              <a:t>)‏</a:t>
            </a:r>
          </a:p>
          <a:p>
            <a:pPr marL="426960" lvl="0" indent="-322200" hangingPunct="1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cs typeface="Lucida Sans Unicode" pitchFamily="2"/>
              </a:rPr>
              <a:t>- Style « en ligne » (dans l’élément HTML)‏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67AB27AC-E46E-4416-AAEB-8A56926AEE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2BF5B66-94BD-4083-BD1E-CBD0EA50BEAF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A4A05D-0DFD-46B9-97E4-CA7E12CD06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Propriétés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524730-3382-42C1-B604-A3AC405E26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19280"/>
            <a:ext cx="4567320" cy="513900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Listes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list-style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list-style-type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list-style-position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list-style-image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CFB77C-C462-4118-8A32-38840C260C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5920" y="1618920"/>
            <a:ext cx="456732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 b="1"/>
              <a:t>Dimensions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width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height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/>
              <a:t>line-height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Non-supportées</a:t>
            </a:r>
            <a:r>
              <a:rPr lang="en-GB" sz="2800"/>
              <a:t> par IE: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max-width, max-height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800">
                <a:cs typeface="Lucida Sans Unicode" pitchFamily="2"/>
              </a:rPr>
              <a:t>min-width, min-height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9C65B76-2338-48DE-8B64-302154892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27D622B-3845-4410-B100-06F9C8A6758B}" type="slidenum"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ACB417-B843-4DF6-9E50-28821E6FB7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 anchor="t"/>
          <a:lstStyle/>
          <a:p>
            <a:pPr lvl="0"/>
            <a:r>
              <a:rPr lang="fr-FR" sz="4000"/>
              <a:t>Propriétés CSS</a:t>
            </a:r>
            <a:br>
              <a:rPr lang="fr-FR" sz="4000"/>
            </a:br>
            <a:r>
              <a:rPr lang="fr-FR" sz="4000"/>
              <a:t>Exemple de styles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E2C6FE-1BF6-4E9A-BC06-11F588980AB0}"/>
              </a:ext>
            </a:extLst>
          </p:cNvPr>
          <p:cNvSpPr txBox="1"/>
          <p:nvPr/>
        </p:nvSpPr>
        <p:spPr>
          <a:xfrm>
            <a:off x="180000" y="1466640"/>
            <a:ext cx="9720000" cy="587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Ombre sur le texte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text-shadow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 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: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2px 2px 0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red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(x-offset, y-offset, flou[optionnel], couleur)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Espacement des mots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word-spacing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5px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Espacement des lettres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letter-spacing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2px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 -3px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Espacement des lignes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line-height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150%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Décorer le texte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text-decoration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blink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line-trou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gh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none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overline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und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erline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Changer la casse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text-tr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ansform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capitali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ze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lower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case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uppe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rcase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Couper les mots ou non en fin de ligne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word-wrap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normal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break-word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Indentation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text-indent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3px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Aligner du texte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text-align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start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end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left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right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center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14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justify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19980824-D1CF-4D04-AAFE-C4BCDBB1BC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B7472D5-313F-4B3D-A32E-FA3F0F77BA24}" type="slidenum">
              <a:t>22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165CE2-B655-4CF7-9A6D-0457010CE2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du texte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4AEE289-4CFD-496A-B4BB-962005D43D02}"/>
              </a:ext>
            </a:extLst>
          </p:cNvPr>
          <p:cNvSpPr txBox="1"/>
          <p:nvPr/>
        </p:nvSpPr>
        <p:spPr>
          <a:xfrm>
            <a:off x="180000" y="1800000"/>
            <a:ext cx="9720000" cy="1671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Grâce à CSS3, les navigateurs sont capable de télécharger des polices de caractères sur l’ordinateur client.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On pourra alors se servir de ces polices sur notre site, via nos CSS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Pour cela, on peut utiliser la règle CSS @font-face ou les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google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fonts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B184B4-B861-4807-A4A1-F02F897D6120}"/>
              </a:ext>
            </a:extLst>
          </p:cNvPr>
          <p:cNvSpPr txBox="1"/>
          <p:nvPr/>
        </p:nvSpPr>
        <p:spPr>
          <a:xfrm>
            <a:off x="1440000" y="3960000"/>
            <a:ext cx="7200000" cy="260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Exemple d’utilisation :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h1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font-family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'Metrophobic'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,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Arial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,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serif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font-weight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400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font-size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28px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E1C339E-B1C2-4E18-AC75-C1AC591CD1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ED8CE9-8792-4F61-A9C8-2A113826F61A}" type="slidenum">
              <a:t>23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A6DE8C-1797-43BC-80A2-F0D3999C2F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une liste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2B397F-56E1-4442-A7FC-FC4A8861AA2B}"/>
              </a:ext>
            </a:extLst>
          </p:cNvPr>
          <p:cNvSpPr txBox="1"/>
          <p:nvPr/>
        </p:nvSpPr>
        <p:spPr>
          <a:xfrm>
            <a:off x="180000" y="1831680"/>
            <a:ext cx="9720000" cy="4162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Type de puce :</a:t>
            </a:r>
            <a:b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</a:b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list-style-type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disc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circle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square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decimal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lower-roman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		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upper-roman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lower-alpha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upper-alpha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none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Position de la puce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list-style-position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inside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outside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Mettre une image à la place de la puce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list-style-image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url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'image.gif'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)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B37C7CA2-6EF7-47A9-A51A-78E25BFD21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6661E0B-9C3A-47EC-B578-6D3025FCBEAD}" type="slidenum">
              <a:t>24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55941D-070B-4101-A090-AA3D1159CC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le curseur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B76D474-612E-4881-94FA-56B9ADB0207D}"/>
              </a:ext>
            </a:extLst>
          </p:cNvPr>
          <p:cNvSpPr txBox="1"/>
          <p:nvPr/>
        </p:nvSpPr>
        <p:spPr>
          <a:xfrm>
            <a:off x="180000" y="1800000"/>
            <a:ext cx="9720000" cy="1048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Afin d’ajouter de l’interactivité à nos pages web, il peut être intéressant de modifier l’apparence du curseur lors de certaines actions, par exemple, le survol d’un élément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24D4032-150C-42DC-9B67-662FAB6E6A8C}"/>
              </a:ext>
            </a:extLst>
          </p:cNvPr>
          <p:cNvSpPr txBox="1"/>
          <p:nvPr/>
        </p:nvSpPr>
        <p:spPr>
          <a:xfrm>
            <a:off x="1440000" y="3240000"/>
            <a:ext cx="7893484" cy="292434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Exemple d’utilisation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h1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D27E2B"/>
                </a:solidFill>
                <a:latin typeface="Arial" pitchFamily="18"/>
                <a:ea typeface="MS Gothic" pitchFamily="2"/>
                <a:cs typeface="MS Gothic" pitchFamily="2"/>
              </a:rPr>
              <a:t>.class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: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D27E2B"/>
                </a:solidFill>
                <a:latin typeface="Arial" pitchFamily="18"/>
                <a:ea typeface="MS Gothic" pitchFamily="2"/>
                <a:cs typeface="MS Gothic" pitchFamily="2"/>
              </a:rPr>
              <a:t>hover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{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cursor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auto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crosshair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default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pointer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move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e-resize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ne-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nw-resize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n-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	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se-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sw-resize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s-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w-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resize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				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text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wait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help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url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}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6F6440F1-5191-4029-9421-10FD5324AF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F6F849F-1B2E-4DE5-8E64-3FC87A6BA4C7}" type="slidenum">
              <a:t>25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C795CD-DE50-40A5-A217-9946054FBA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des blocs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63109E-869C-4F0A-B415-3ED566D2C995}"/>
              </a:ext>
            </a:extLst>
          </p:cNvPr>
          <p:cNvSpPr txBox="1"/>
          <p:nvPr/>
        </p:nvSpPr>
        <p:spPr>
          <a:xfrm>
            <a:off x="180000" y="1800000"/>
            <a:ext cx="972000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CCF61B8-D7F3-4EE0-B092-61090609FBA0}"/>
              </a:ext>
            </a:extLst>
          </p:cNvPr>
          <p:cNvSpPr txBox="1"/>
          <p:nvPr/>
        </p:nvSpPr>
        <p:spPr>
          <a:xfrm>
            <a:off x="360000" y="1800000"/>
            <a:ext cx="8895682" cy="355400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Les dimensions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Hauteur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height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en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px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en 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%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Largeur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width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en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px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en 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%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Possibilité de spécifier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max-height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min-height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max-width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min-width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lors du redimensionnement, les blocs ne seront jamais plus ou moins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gros que les valeurs spécifiées.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F188749F-04AB-4D7F-AF4F-CB98B5B31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E500A93-66E5-404A-8A48-318BFFA0EA15}" type="slidenum">
              <a:t>26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21D140-CE4E-444E-A84E-9F8EBBF159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des blocs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6299EB-932E-4A40-981A-99354797E32F}"/>
              </a:ext>
            </a:extLst>
          </p:cNvPr>
          <p:cNvSpPr txBox="1"/>
          <p:nvPr/>
        </p:nvSpPr>
        <p:spPr>
          <a:xfrm>
            <a:off x="180000" y="1800000"/>
            <a:ext cx="972000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617632-1E1E-4D7E-B056-DEC38599EC54}"/>
              </a:ext>
            </a:extLst>
          </p:cNvPr>
          <p:cNvSpPr txBox="1"/>
          <p:nvPr/>
        </p:nvSpPr>
        <p:spPr>
          <a:xfrm>
            <a:off x="360000" y="1800000"/>
            <a:ext cx="8381760" cy="292434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Les marges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Marges extérieures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margin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margin-top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margin-right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margin-bottom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margin-left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Ex :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margin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10px 0 5px 15px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Padding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padding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padding-top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padding-right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padding-bottom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padding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left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Ex :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padding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10px 0 5px 15px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B5680B2-C0F4-4E97-BE0A-DEE5DC6C5CC3}"/>
              </a:ext>
            </a:extLst>
          </p:cNvPr>
          <p:cNvSpPr txBox="1"/>
          <p:nvPr/>
        </p:nvSpPr>
        <p:spPr>
          <a:xfrm>
            <a:off x="360000" y="5040000"/>
            <a:ext cx="9180000" cy="736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Possibilité de modifier une seule propriété 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Ex :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margin-top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50px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1B7EA92E-6F4F-4843-93B4-E362D4A06F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6C1A960-C7A4-406B-B7BF-8C67637BBFA4}" type="slidenum">
              <a:t>27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C4F1FB-C577-4B52-A5C9-E104269F5C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des blocs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16BAE6B-B86C-4F07-AFA6-02D217477FF9}"/>
              </a:ext>
            </a:extLst>
          </p:cNvPr>
          <p:cNvSpPr txBox="1"/>
          <p:nvPr/>
        </p:nvSpPr>
        <p:spPr>
          <a:xfrm>
            <a:off x="180000" y="1800000"/>
            <a:ext cx="972000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20168D-4295-4B7B-A41C-68D45E203331}"/>
              </a:ext>
            </a:extLst>
          </p:cNvPr>
          <p:cNvSpPr txBox="1"/>
          <p:nvPr/>
        </p:nvSpPr>
        <p:spPr>
          <a:xfrm>
            <a:off x="360000" y="1800000"/>
            <a:ext cx="12185044" cy="323917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Les bordures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Épaisseur de la bordure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border-w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idth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2px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Style de la bordure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border-style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none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hidd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en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dot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ted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dashed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solid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double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						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groove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ridge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inset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outset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	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border-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color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couleur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B75826-6756-4F08-8F05-004301CF164C}"/>
              </a:ext>
            </a:extLst>
          </p:cNvPr>
          <p:cNvSpPr txBox="1"/>
          <p:nvPr/>
        </p:nvSpPr>
        <p:spPr>
          <a:xfrm>
            <a:off x="360000" y="5220000"/>
            <a:ext cx="8280000" cy="736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Possibilité de regrouper ces propriétés dans une seule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border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A853"/>
                </a:solidFill>
                <a:latin typeface="Arial" pitchFamily="18"/>
                <a:ea typeface="MS Gothic" pitchFamily="2"/>
                <a:cs typeface="MS Gothic" pitchFamily="2"/>
              </a:rPr>
              <a:t>2px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solid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red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2475815B-0D2F-4D58-A674-B9BE500331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FA16FB2-0C9D-459D-8C89-BEC968107352}" type="slidenum">
              <a:t>28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4BE3CD-838C-4EF9-9354-1A040733F0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des blocs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0CCA17C-E1FF-448A-BAE0-3D64ADC4D875}"/>
              </a:ext>
            </a:extLst>
          </p:cNvPr>
          <p:cNvSpPr txBox="1"/>
          <p:nvPr/>
        </p:nvSpPr>
        <p:spPr>
          <a:xfrm>
            <a:off x="180000" y="1800000"/>
            <a:ext cx="972000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EDB4AB-4BB5-4D26-B255-3669B21292DC}"/>
              </a:ext>
            </a:extLst>
          </p:cNvPr>
          <p:cNvSpPr txBox="1"/>
          <p:nvPr/>
        </p:nvSpPr>
        <p:spPr>
          <a:xfrm>
            <a:off x="360000" y="1800000"/>
            <a:ext cx="12263591" cy="1350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Des bordures arrondies 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border-radius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border-top-right-radius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border-bottom-right-radius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					  	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border-bottom-left-radius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2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border-top-left-radius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5AA3BA-35AD-4434-9F19-66FA91192A87}"/>
              </a:ext>
            </a:extLst>
          </p:cNvPr>
          <p:cNvSpPr txBox="1"/>
          <p:nvPr/>
        </p:nvSpPr>
        <p:spPr>
          <a:xfrm>
            <a:off x="360000" y="3960000"/>
            <a:ext cx="9540000" cy="1359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Une effet d’ombre  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box-shadow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valeur-horizontale valeur-verticale flou longueur couleur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E415BDA-1E0B-4D1C-B477-CB225B9D7C3B}"/>
              </a:ext>
            </a:extLst>
          </p:cNvPr>
          <p:cNvSpPr txBox="1"/>
          <p:nvPr/>
        </p:nvSpPr>
        <p:spPr>
          <a:xfrm>
            <a:off x="360000" y="5580000"/>
            <a:ext cx="9360000" cy="1048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Seules les valeurs horizontales et verticales sont requises.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On peut rajouter la valeur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inset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pour avoir un effet d’ombre vers l’intérieur.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8BC5DBEE-BB8C-4C83-A692-AD0C8DD07F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2AEE0E-E26F-4DCB-8FFC-28335467B565}" type="slidenum">
              <a:t>29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F940DF-CB06-4289-B98D-3E32492B13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99000"/>
            <a:ext cx="8640000" cy="1520999"/>
          </a:xfrm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Styliser l’arrière-plan avec CSS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A9243E-6985-4A18-8CF4-FA41F44BB76D}"/>
              </a:ext>
            </a:extLst>
          </p:cNvPr>
          <p:cNvSpPr txBox="1"/>
          <p:nvPr/>
        </p:nvSpPr>
        <p:spPr>
          <a:xfrm>
            <a:off x="180000" y="1800000"/>
            <a:ext cx="972000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533D201-6C4D-4E9C-AF57-87A2A23BF5F4}"/>
              </a:ext>
            </a:extLst>
          </p:cNvPr>
          <p:cNvSpPr txBox="1"/>
          <p:nvPr/>
        </p:nvSpPr>
        <p:spPr>
          <a:xfrm>
            <a:off x="211680" y="1191599"/>
            <a:ext cx="12185044" cy="58441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Type de comportement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background-attachment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scroll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fixed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Couleur d’arrière plan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background-color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couleur 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Image d’arrière plan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background-image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url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()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Position de l’arrière plan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background-position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top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left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top center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top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right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center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left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center </a:t>
            </a:r>
            <a:r>
              <a:rPr lang="fr-FR" sz="2000" b="0" i="0" u="none" strike="noStrike" baseline="0" dirty="0" err="1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center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					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center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right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bottom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left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bottom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center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bottom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right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x % y %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Répétition de l’arrière plan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background-repeat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repeat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repeat-x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repeat-y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no-repeat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Taille de l’arrière plan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background-size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 : 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%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auto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cover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|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contain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0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95B0D39-A516-41F2-8080-EC7EF5BC6898}"/>
              </a:ext>
            </a:extLst>
          </p:cNvPr>
          <p:cNvSpPr/>
          <p:nvPr/>
        </p:nvSpPr>
        <p:spPr>
          <a:xfrm>
            <a:off x="992159" y="1650960"/>
            <a:ext cx="8175600" cy="2284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&lt;!-- …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&lt;body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style=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"color: green;"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&lt;p&gt;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&lt;a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href=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"index.html"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style=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"color: red;"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Home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&lt;/a&gt;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&lt;a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href=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"index.html"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Home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&lt;/a&gt;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Home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&lt;/p&gt;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&lt;/body&gt;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&lt;/html&gt;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3323DD5-086A-4FC3-89C7-45BE67F06E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79280"/>
            <a:ext cx="8459640" cy="126108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Utilisation : attribut style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5FF7EC-4288-4552-B45D-97449A4EA78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19640" y="4700520"/>
            <a:ext cx="2879640" cy="6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8F9000-9753-41A7-8E64-E2355DD9A7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5048640"/>
          </a:xfrm>
        </p:spPr>
        <p:txBody>
          <a:bodyPr wrap="square" anchor="t" anchorCtr="0">
            <a:spAutoFit/>
          </a:bodyPr>
          <a:lstStyle/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/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/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/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/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Résultat 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FD4AF95-134D-41D5-AD28-315EE528DC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59AD881-4628-49A0-AD93-2FD422176EAE}" type="slidenum">
              <a:t>30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D18F8A-363D-4510-99E9-FDA1E99448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Supports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DF7DC1-F90B-4CAB-A7C4-E459D55C7F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47640"/>
            <a:ext cx="9360000" cy="5514120"/>
          </a:xfrm>
        </p:spPr>
        <p:txBody>
          <a:bodyPr wrap="square" tIns="24840" anchor="t" anchorCtr="0">
            <a:spAutoFit/>
          </a:bodyPr>
          <a:lstStyle/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>
                <a:solidFill>
                  <a:srgbClr val="008000"/>
                </a:solidFill>
              </a:rPr>
              <a:t>@media :</a:t>
            </a:r>
            <a:r>
              <a:rPr lang="fr-FR" sz="2800"/>
              <a:t> pouvoir spécifier comment représenter un document pour différents médias : un écran, une feuille de papier, un synthétiseur de parole, un appareil braille, etc.</a:t>
            </a:r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Exemple</a:t>
            </a:r>
            <a:r>
              <a:rPr lang="en-GB" sz="2800"/>
              <a:t> :</a:t>
            </a:r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  <a:p>
            <a:pPr marL="426960" lvl="0" indent="-322200" hangingPunct="1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en-GB" sz="2800"/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Attribut</a:t>
            </a:r>
            <a:r>
              <a:rPr lang="en-GB" sz="2800"/>
              <a:t> </a:t>
            </a:r>
            <a:r>
              <a:rPr lang="en-GB" sz="2800" i="1"/>
              <a:t>media</a:t>
            </a:r>
            <a:r>
              <a:rPr lang="en-GB" sz="2800"/>
              <a:t> de la </a:t>
            </a:r>
            <a:r>
              <a:rPr lang="fr-FR" sz="2800"/>
              <a:t>balise</a:t>
            </a:r>
            <a:r>
              <a:rPr lang="en-GB" sz="2800"/>
              <a:t> &lt;link&gt;</a:t>
            </a:r>
          </a:p>
          <a:p>
            <a:pPr marL="0" lvl="0" hangingPunct="1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800"/>
              <a:t>Supports possibles : all, aural, </a:t>
            </a:r>
            <a:r>
              <a:rPr lang="fr-FR" sz="2800"/>
              <a:t>braille</a:t>
            </a:r>
            <a:r>
              <a:rPr lang="en-GB" sz="2800"/>
              <a:t>, embossed, handheld, print, projection, screen, tty, tv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C2345EE-67B6-47B9-96A3-89BC1F2A55B8}"/>
              </a:ext>
            </a:extLst>
          </p:cNvPr>
          <p:cNvSpPr/>
          <p:nvPr/>
        </p:nvSpPr>
        <p:spPr>
          <a:xfrm>
            <a:off x="1403280" y="3905279"/>
            <a:ext cx="7453440" cy="1554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MS Gothic" pitchFamily="2"/>
              </a:rPr>
              <a:t>@media print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	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p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		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font-family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: serif;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		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font-size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: 12pt;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	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6E1B3993-14FF-4B56-87FD-7090AB590401}"/>
              </a:ext>
            </a:extLst>
          </p:cNvPr>
          <p:cNvSpPr/>
          <p:nvPr/>
        </p:nvSpPr>
        <p:spPr>
          <a:xfrm>
            <a:off x="1063799" y="1541520"/>
            <a:ext cx="8175600" cy="3987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&lt;!-- …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&lt;head&gt;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&lt;!-- …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&lt;style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type=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"text/css"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body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{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color: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Verdana" pitchFamily="34"/>
                <a:ea typeface="MS Gothic" pitchFamily="2"/>
                <a:cs typeface="MS Gothic" pitchFamily="2"/>
              </a:rPr>
              <a:t>green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;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a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{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color: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80000"/>
                </a:solidFill>
                <a:latin typeface="Verdana" pitchFamily="34"/>
                <a:ea typeface="MS Gothic" pitchFamily="2"/>
                <a:cs typeface="MS Gothic" pitchFamily="2"/>
              </a:rPr>
              <a:t>red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;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&lt;/style&gt;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&lt;/head&gt;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&lt;p&gt;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&lt;a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href=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"index.html"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style=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"color: blue;"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Home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&lt;/a&gt;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&lt;a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href=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"index.html"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Home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&lt;/a&gt;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Home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&lt;/p&gt;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&lt;/body&gt;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&lt;/html&gt;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B31627B5-374E-49DE-BB1A-5563007767A7}"/>
              </a:ext>
            </a:extLst>
          </p:cNvPr>
          <p:cNvSpPr/>
          <p:nvPr/>
        </p:nvSpPr>
        <p:spPr>
          <a:xfrm>
            <a:off x="360359" y="1620720"/>
            <a:ext cx="9360000" cy="5048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24840" rIns="0" bIns="0" anchor="t" anchorCtr="0" compatLnSpc="1">
            <a:noAutofit/>
          </a:bodyPr>
          <a:lstStyle/>
          <a:p>
            <a:pPr marL="426960" marR="0" lvl="0" indent="-32220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426960" algn="l"/>
                <a:tab pos="875879" algn="l"/>
                <a:tab pos="1325159" algn="l"/>
                <a:tab pos="1774440" algn="l"/>
                <a:tab pos="2223720" algn="l"/>
                <a:tab pos="2673000" algn="l"/>
                <a:tab pos="3122280" algn="l"/>
                <a:tab pos="3571560" algn="l"/>
                <a:tab pos="4020840" algn="l"/>
                <a:tab pos="4470119" algn="l"/>
                <a:tab pos="4919400" algn="l"/>
                <a:tab pos="5368679" algn="l"/>
                <a:tab pos="5817960" algn="l"/>
                <a:tab pos="6267240" algn="l"/>
                <a:tab pos="6716520" algn="l"/>
                <a:tab pos="7165800" algn="l"/>
                <a:tab pos="7615080" algn="l"/>
                <a:tab pos="8064360" algn="l"/>
                <a:tab pos="8513639" algn="l"/>
                <a:tab pos="8962920" algn="l"/>
                <a:tab pos="9412200" algn="l"/>
              </a:tabLst>
            </a:pPr>
            <a:endParaRPr lang="fr-FR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426960" marR="0" lvl="0" indent="-32220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426960" algn="l"/>
                <a:tab pos="875879" algn="l"/>
                <a:tab pos="1325159" algn="l"/>
                <a:tab pos="1774440" algn="l"/>
                <a:tab pos="2223720" algn="l"/>
                <a:tab pos="2673000" algn="l"/>
                <a:tab pos="3122280" algn="l"/>
                <a:tab pos="3571560" algn="l"/>
                <a:tab pos="4020840" algn="l"/>
                <a:tab pos="4470119" algn="l"/>
                <a:tab pos="4919400" algn="l"/>
                <a:tab pos="5368679" algn="l"/>
                <a:tab pos="5817960" algn="l"/>
                <a:tab pos="6267240" algn="l"/>
                <a:tab pos="6716520" algn="l"/>
                <a:tab pos="7165800" algn="l"/>
                <a:tab pos="7615080" algn="l"/>
                <a:tab pos="8064360" algn="l"/>
                <a:tab pos="8513639" algn="l"/>
                <a:tab pos="8962920" algn="l"/>
                <a:tab pos="9412200" algn="l"/>
              </a:tabLst>
            </a:pPr>
            <a:endParaRPr lang="fr-FR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426960" marR="0" lvl="0" indent="-32220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426960" algn="l"/>
                <a:tab pos="875879" algn="l"/>
                <a:tab pos="1325159" algn="l"/>
                <a:tab pos="1774440" algn="l"/>
                <a:tab pos="2223720" algn="l"/>
                <a:tab pos="2673000" algn="l"/>
                <a:tab pos="3122280" algn="l"/>
                <a:tab pos="3571560" algn="l"/>
                <a:tab pos="4020840" algn="l"/>
                <a:tab pos="4470119" algn="l"/>
                <a:tab pos="4919400" algn="l"/>
                <a:tab pos="5368679" algn="l"/>
                <a:tab pos="5817960" algn="l"/>
                <a:tab pos="6267240" algn="l"/>
                <a:tab pos="6716520" algn="l"/>
                <a:tab pos="7165800" algn="l"/>
                <a:tab pos="7615080" algn="l"/>
                <a:tab pos="8064360" algn="l"/>
                <a:tab pos="8513639" algn="l"/>
                <a:tab pos="8962920" algn="l"/>
                <a:tab pos="9412200" algn="l"/>
              </a:tabLst>
            </a:pPr>
            <a:endParaRPr lang="fr-FR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426960" marR="0" lvl="0" indent="-32220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426960" algn="l"/>
                <a:tab pos="875879" algn="l"/>
                <a:tab pos="1325159" algn="l"/>
                <a:tab pos="1774440" algn="l"/>
                <a:tab pos="2223720" algn="l"/>
                <a:tab pos="2673000" algn="l"/>
                <a:tab pos="3122280" algn="l"/>
                <a:tab pos="3571560" algn="l"/>
                <a:tab pos="4020840" algn="l"/>
                <a:tab pos="4470119" algn="l"/>
                <a:tab pos="4919400" algn="l"/>
                <a:tab pos="5368679" algn="l"/>
                <a:tab pos="5817960" algn="l"/>
                <a:tab pos="6267240" algn="l"/>
                <a:tab pos="6716520" algn="l"/>
                <a:tab pos="7165800" algn="l"/>
                <a:tab pos="7615080" algn="l"/>
                <a:tab pos="8064360" algn="l"/>
                <a:tab pos="8513639" algn="l"/>
                <a:tab pos="8962920" algn="l"/>
                <a:tab pos="9412200" algn="l"/>
              </a:tabLst>
            </a:pPr>
            <a:endParaRPr lang="fr-FR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426960" marR="0" lvl="0" indent="-32220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426960" algn="l"/>
                <a:tab pos="875879" algn="l"/>
                <a:tab pos="1325159" algn="l"/>
                <a:tab pos="1774440" algn="l"/>
                <a:tab pos="2223720" algn="l"/>
                <a:tab pos="2673000" algn="l"/>
                <a:tab pos="3122280" algn="l"/>
                <a:tab pos="3571560" algn="l"/>
                <a:tab pos="4020840" algn="l"/>
                <a:tab pos="4470119" algn="l"/>
                <a:tab pos="4919400" algn="l"/>
                <a:tab pos="5368679" algn="l"/>
                <a:tab pos="5817960" algn="l"/>
                <a:tab pos="6267240" algn="l"/>
                <a:tab pos="6716520" algn="l"/>
                <a:tab pos="7165800" algn="l"/>
                <a:tab pos="7615080" algn="l"/>
                <a:tab pos="8064360" algn="l"/>
                <a:tab pos="8513639" algn="l"/>
                <a:tab pos="8962920" algn="l"/>
                <a:tab pos="9412200" algn="l"/>
              </a:tabLst>
            </a:pPr>
            <a:endParaRPr lang="fr-FR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426960" marR="0" lvl="0" indent="-32220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426960" algn="l"/>
                <a:tab pos="875879" algn="l"/>
                <a:tab pos="1325159" algn="l"/>
                <a:tab pos="1774440" algn="l"/>
                <a:tab pos="2223720" algn="l"/>
                <a:tab pos="2673000" algn="l"/>
                <a:tab pos="3122280" algn="l"/>
                <a:tab pos="3571560" algn="l"/>
                <a:tab pos="4020840" algn="l"/>
                <a:tab pos="4470119" algn="l"/>
                <a:tab pos="4919400" algn="l"/>
                <a:tab pos="5368679" algn="l"/>
                <a:tab pos="5817960" algn="l"/>
                <a:tab pos="6267240" algn="l"/>
                <a:tab pos="6716520" algn="l"/>
                <a:tab pos="7165800" algn="l"/>
                <a:tab pos="7615080" algn="l"/>
                <a:tab pos="8064360" algn="l"/>
                <a:tab pos="8513639" algn="l"/>
                <a:tab pos="8962920" algn="l"/>
                <a:tab pos="9412200" algn="l"/>
              </a:tabLst>
            </a:pPr>
            <a:endParaRPr lang="fr-FR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426960" marR="0" lvl="0" indent="-32220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426960" algn="l"/>
                <a:tab pos="875879" algn="l"/>
                <a:tab pos="1325159" algn="l"/>
                <a:tab pos="1774440" algn="l"/>
                <a:tab pos="2223720" algn="l"/>
                <a:tab pos="2673000" algn="l"/>
                <a:tab pos="3122280" algn="l"/>
                <a:tab pos="3571560" algn="l"/>
                <a:tab pos="4020840" algn="l"/>
                <a:tab pos="4470119" algn="l"/>
                <a:tab pos="4919400" algn="l"/>
                <a:tab pos="5368679" algn="l"/>
                <a:tab pos="5817960" algn="l"/>
                <a:tab pos="6267240" algn="l"/>
                <a:tab pos="6716520" algn="l"/>
                <a:tab pos="7165800" algn="l"/>
                <a:tab pos="7615080" algn="l"/>
                <a:tab pos="8064360" algn="l"/>
                <a:tab pos="8513639" algn="l"/>
                <a:tab pos="8962920" algn="l"/>
                <a:tab pos="9412200" algn="l"/>
              </a:tabLst>
            </a:pPr>
            <a:endParaRPr lang="fr-FR" sz="2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Résultat :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D057BA6-EC45-41F1-84C8-5802E77C27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23760"/>
            <a:ext cx="8459640" cy="1520999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Utilisation: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feuille de styles interne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A9F600-A2F2-415E-9C9C-09733F59CA1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19640" y="6033960"/>
            <a:ext cx="2879640" cy="69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66D08797-58EC-4520-ABBE-9F2046C920B7}"/>
              </a:ext>
            </a:extLst>
          </p:cNvPr>
          <p:cNvSpPr/>
          <p:nvPr/>
        </p:nvSpPr>
        <p:spPr>
          <a:xfrm>
            <a:off x="1003320" y="3087720"/>
            <a:ext cx="8175600" cy="3257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&lt;!-- …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&lt;head&gt;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&lt;!-- …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&lt;link 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type=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"text/css"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rel=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"stylesheet"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href=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"myStyle.css"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  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[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title=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"default style"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  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[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media=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"support"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]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</a:t>
            </a:r>
            <a:r>
              <a:rPr lang="en-GB" sz="1600" b="1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/&gt;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&lt;/head&gt;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 -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  Code HTML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affecté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par les règles de styles CSS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   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&lt;/body&gt;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&lt;/html&gt;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28F953B-DBBC-49D0-AE4E-042951F395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-138600"/>
            <a:ext cx="8459640" cy="1521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Utilisation:</a:t>
            </a:r>
            <a:br>
              <a:rPr lang="fr-FR">
                <a:solidFill>
                  <a:srgbClr val="F20000"/>
                </a:solidFill>
              </a:rPr>
            </a:br>
            <a:r>
              <a:rPr lang="fr-FR">
                <a:solidFill>
                  <a:srgbClr val="F20000"/>
                </a:solidFill>
              </a:rPr>
              <a:t>feuille de styles externe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59C8EE-61EA-4EEF-A3B0-A2A731FF6B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72836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Un fichier .css séparé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Le lien dans la page HTML avec la balise </a:t>
            </a:r>
            <a:r>
              <a:rPr lang="fr-FR" sz="2800">
                <a:solidFill>
                  <a:srgbClr val="0000FF"/>
                </a:solidFill>
              </a:rPr>
              <a:t>&lt;link&gt;</a:t>
            </a:r>
            <a:r>
              <a:rPr lang="fr-FR" sz="2800"/>
              <a:t> 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BCAEF7E-DB3D-4CA2-96B2-63F65903F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6998F9-0AE6-4894-B375-390C2FCA2423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0EB5A2-1C36-447C-A591-00D6D88EA6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Règles de styles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173DDB-4886-408C-B54E-5BC1501D30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9280"/>
            <a:ext cx="9360000" cy="5235480"/>
          </a:xfrm>
        </p:spPr>
        <p:txBody>
          <a:bodyPr wrap="square" tIns="23040" anchor="t" anchorCtr="0">
            <a:spAutoFit/>
          </a:bodyPr>
          <a:lstStyle/>
          <a:p>
            <a:pPr marL="0" lvl="0">
              <a:spcAft>
                <a:spcPts val="0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600"/>
              <a:t>Une feuille de style est un ensemble de règle de styles.</a:t>
            </a:r>
          </a:p>
          <a:p>
            <a:pPr marL="0" lvl="0">
              <a:spcAft>
                <a:spcPts val="0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104760" algn="l"/>
                <a:tab pos="553680" algn="l"/>
                <a:tab pos="1002960" algn="l"/>
                <a:tab pos="1452240" algn="l"/>
                <a:tab pos="1901520" algn="l"/>
                <a:tab pos="2350800" algn="l"/>
                <a:tab pos="2800080" algn="l"/>
                <a:tab pos="3249360" algn="l"/>
                <a:tab pos="3698639" algn="l"/>
                <a:tab pos="4147920" algn="l"/>
                <a:tab pos="4597200" algn="l"/>
                <a:tab pos="5046480" algn="l"/>
                <a:tab pos="5495760" algn="l"/>
                <a:tab pos="5945040" algn="l"/>
                <a:tab pos="6394319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9007200" algn="l"/>
                <a:tab pos="9456479" algn="l"/>
                <a:tab pos="9905760" algn="l"/>
                <a:tab pos="10355040" algn="l"/>
              </a:tabLst>
            </a:pPr>
            <a:r>
              <a:rPr lang="fr-FR" sz="2600"/>
              <a:t>Syntaxe : </a:t>
            </a:r>
            <a:r>
              <a:rPr lang="en-GB" sz="2600">
                <a:solidFill>
                  <a:srgbClr val="0000FF"/>
                </a:solidFill>
              </a:rPr>
              <a:t>sélecteur</a:t>
            </a:r>
            <a:r>
              <a:rPr lang="en-GB" sz="2600"/>
              <a:t> {</a:t>
            </a:r>
            <a:br>
              <a:rPr lang="en-GB" sz="2600"/>
            </a:br>
            <a:r>
              <a:rPr lang="en-GB" sz="2600"/>
              <a:t>	                 </a:t>
            </a:r>
            <a:r>
              <a:rPr lang="en-GB" sz="2600">
                <a:solidFill>
                  <a:srgbClr val="A80000"/>
                </a:solidFill>
              </a:rPr>
              <a:t>propriété</a:t>
            </a:r>
            <a:r>
              <a:rPr lang="en-GB" sz="2600"/>
              <a:t>: </a:t>
            </a:r>
            <a:r>
              <a:rPr lang="en-GB" sz="2600">
                <a:solidFill>
                  <a:srgbClr val="7F00FF"/>
                </a:solidFill>
              </a:rPr>
              <a:t>valeur</a:t>
            </a:r>
            <a:r>
              <a:rPr lang="en-GB" sz="2600"/>
              <a:t>;</a:t>
            </a:r>
            <a:br>
              <a:rPr lang="en-GB" sz="2600"/>
            </a:br>
            <a:r>
              <a:rPr lang="en-GB" sz="2600"/>
              <a:t>	                 …</a:t>
            </a:r>
            <a:br>
              <a:rPr lang="en-GB" sz="2600"/>
            </a:br>
            <a:r>
              <a:rPr lang="en-GB" sz="2600"/>
              <a:t>                }</a:t>
            </a:r>
          </a:p>
          <a:p>
            <a:pPr marL="0" lvl="0" hangingPunct="1">
              <a:spcAft>
                <a:spcPts val="0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600"/>
              <a:t>Exemple : (/* ceci est un commentaire css */)</a:t>
            </a:r>
          </a:p>
          <a:p>
            <a:pPr marL="426960" lvl="0" indent="-322200">
              <a:spcAft>
                <a:spcPts val="0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600">
                <a:solidFill>
                  <a:srgbClr val="008000"/>
                </a:solidFill>
              </a:rPr>
              <a:t>     </a:t>
            </a:r>
            <a:r>
              <a:rPr lang="en-GB" sz="2000">
                <a:solidFill>
                  <a:srgbClr val="0000FF"/>
                </a:solidFill>
              </a:rPr>
              <a:t>p</a:t>
            </a:r>
            <a:r>
              <a:rPr lang="en-GB" sz="2000"/>
              <a:t> {</a:t>
            </a:r>
          </a:p>
          <a:p>
            <a:pPr marL="426960" lvl="0" indent="-322200">
              <a:spcAft>
                <a:spcPts val="0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000"/>
              <a:t>           </a:t>
            </a:r>
            <a:r>
              <a:rPr lang="en-GB" sz="2000">
                <a:solidFill>
                  <a:srgbClr val="A80000"/>
                </a:solidFill>
              </a:rPr>
              <a:t>background-color</a:t>
            </a:r>
            <a:r>
              <a:rPr lang="en-GB" sz="2000"/>
              <a:t>: </a:t>
            </a:r>
            <a:r>
              <a:rPr lang="en-GB" sz="2000">
                <a:solidFill>
                  <a:srgbClr val="7F00FF"/>
                </a:solidFill>
              </a:rPr>
              <a:t>white</a:t>
            </a:r>
            <a:r>
              <a:rPr lang="en-GB" sz="2000"/>
              <a:t>;</a:t>
            </a:r>
          </a:p>
          <a:p>
            <a:pPr marL="426960" lvl="0" indent="-322200">
              <a:spcAft>
                <a:spcPts val="0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000"/>
              <a:t>           </a:t>
            </a:r>
            <a:r>
              <a:rPr lang="en-GB" sz="2000">
                <a:solidFill>
                  <a:srgbClr val="A80000"/>
                </a:solidFill>
              </a:rPr>
              <a:t>color</a:t>
            </a:r>
            <a:r>
              <a:rPr lang="en-GB" sz="2000"/>
              <a:t>: </a:t>
            </a:r>
            <a:r>
              <a:rPr lang="en-GB" sz="2000">
                <a:solidFill>
                  <a:srgbClr val="7F00FF"/>
                </a:solidFill>
              </a:rPr>
              <a:t>red</a:t>
            </a:r>
            <a:r>
              <a:rPr lang="en-GB" sz="2000"/>
              <a:t>;</a:t>
            </a:r>
          </a:p>
          <a:p>
            <a:pPr marL="426960" lvl="0" indent="-322200">
              <a:spcAft>
                <a:spcPts val="0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000"/>
              <a:t>           </a:t>
            </a:r>
            <a:r>
              <a:rPr lang="en-GB" sz="2000">
                <a:solidFill>
                  <a:srgbClr val="A80000"/>
                </a:solidFill>
              </a:rPr>
              <a:t>font-family</a:t>
            </a:r>
            <a:r>
              <a:rPr lang="en-GB" sz="2000"/>
              <a:t>: </a:t>
            </a:r>
            <a:r>
              <a:rPr lang="en-GB" sz="2000">
                <a:solidFill>
                  <a:srgbClr val="7F00FF"/>
                </a:solidFill>
              </a:rPr>
              <a:t>verdana</a:t>
            </a:r>
            <a:r>
              <a:rPr lang="en-GB" sz="2000"/>
              <a:t>, </a:t>
            </a:r>
            <a:r>
              <a:rPr lang="en-GB" sz="2000">
                <a:solidFill>
                  <a:srgbClr val="7F00FF"/>
                </a:solidFill>
              </a:rPr>
              <a:t>"sans-serif"</a:t>
            </a:r>
            <a:r>
              <a:rPr lang="en-GB" sz="2000"/>
              <a:t>;</a:t>
            </a:r>
          </a:p>
          <a:p>
            <a:pPr marL="426960" lvl="0" indent="-322200">
              <a:spcAft>
                <a:spcPts val="0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000"/>
              <a:t>       }</a:t>
            </a:r>
          </a:p>
          <a:p>
            <a:pPr marL="0" lvl="0">
              <a:spcAft>
                <a:spcPts val="0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en-GB" sz="2600"/>
              <a:t>On </a:t>
            </a:r>
            <a:r>
              <a:rPr lang="fr-FR" sz="2600"/>
              <a:t>peut</a:t>
            </a:r>
            <a:r>
              <a:rPr lang="en-GB" sz="2600"/>
              <a:t> </a:t>
            </a:r>
            <a:r>
              <a:rPr lang="fr-FR" sz="2600"/>
              <a:t>regrouper</a:t>
            </a:r>
            <a:r>
              <a:rPr lang="en-GB" sz="2600"/>
              <a:t> </a:t>
            </a:r>
            <a:r>
              <a:rPr lang="fr-FR" sz="2600"/>
              <a:t>plusieurs</a:t>
            </a:r>
            <a:r>
              <a:rPr lang="en-GB" sz="2600"/>
              <a:t> </a:t>
            </a:r>
            <a:r>
              <a:rPr lang="fr-FR" sz="2600"/>
              <a:t>règles</a:t>
            </a:r>
            <a:r>
              <a:rPr lang="en-GB" sz="2600"/>
              <a:t> css : sel1,sel2</a:t>
            </a:r>
          </a:p>
          <a:p>
            <a:pPr marL="0" lvl="0" hangingPunct="1">
              <a:spcAft>
                <a:spcPts val="0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600"/>
              <a:t>Les styles sont appliqués dans l’ordre de leur définition.</a:t>
            </a:r>
          </a:p>
          <a:p>
            <a:pPr marL="0" lvl="0" hangingPunct="1">
              <a:spcAft>
                <a:spcPts val="0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600"/>
              <a:t>En cas de conflits, les propriétés définies plus bas « écrasent » les précédentes.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8856187-7238-43AB-9F4B-52C3E43FB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B28563-23CD-4999-AEE7-2C5E34B62360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57B93A-1BCD-478D-8FA6-F16C7C7079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Types de règles CSS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C6C955-301D-477C-8D19-0C09CEE61B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92000"/>
            <a:ext cx="9360000" cy="5048640"/>
          </a:xfrm>
        </p:spPr>
        <p:txBody>
          <a:bodyPr wrap="square" tIns="24840" anchor="t" anchorCtr="0">
            <a:spAutoFit/>
          </a:bodyPr>
          <a:lstStyle/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/>
              <a:t>Il existe plusieurs types de règles de styles :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Règles de type balise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Règles de type classe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Règles de type id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Règles de type pseudo-classes</a:t>
            </a:r>
          </a:p>
          <a:p>
            <a:pPr marL="0" lvl="0"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…</a:t>
            </a:r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/>
              <a:t>N.B. : on présente uniquement les principaux types de règles CSS dans ce document.</a:t>
            </a:r>
          </a:p>
          <a:p>
            <a:pPr marL="426960" lvl="0" indent="-322200"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/>
              <a:t>Vous pouvez cependant jeter un coup d'oeil sur les autres à cette adresse : </a:t>
            </a:r>
            <a:r>
              <a:rPr lang="fr-FR" sz="2200">
                <a:solidFill>
                  <a:srgbClr val="008000"/>
                </a:solidFill>
              </a:rPr>
              <a:t>http://www.yoyodesign.org/doc/w3c/css2/selector.html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DC4582D-8E9F-476B-B2AB-6499DE1EF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120EA8-7307-462C-865E-824C56D986AC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470CC6-561D-4B86-A347-F3B3646076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Règles de type balise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0F08E1-CD7C-44A5-B5C3-D7E2AE420F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9280"/>
            <a:ext cx="9360000" cy="5214240"/>
          </a:xfrm>
        </p:spPr>
        <p:txBody>
          <a:bodyPr wrap="square" tIns="24840" anchor="t" anchorCtr="0">
            <a:spAutoFit/>
          </a:bodyPr>
          <a:lstStyle/>
          <a:p>
            <a:pPr marL="0" lvl="0">
              <a:spcAft>
                <a:spcPts val="286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Permet de redéfinir le style d'une balise :</a:t>
            </a:r>
          </a:p>
          <a:p>
            <a:pPr marL="426960" lvl="0" indent="-322200">
              <a:spcAft>
                <a:spcPts val="286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0000FF"/>
                </a:solidFill>
              </a:rPr>
              <a:t>nomBalise</a:t>
            </a:r>
            <a:r>
              <a:rPr lang="fr-FR" sz="2800">
                <a:solidFill>
                  <a:srgbClr val="008000"/>
                </a:solidFill>
              </a:rPr>
              <a:t> {</a:t>
            </a:r>
          </a:p>
          <a:p>
            <a:pPr marL="426960" lvl="0" indent="-322200">
              <a:spcAft>
                <a:spcPts val="286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008000"/>
                </a:solidFill>
              </a:rPr>
              <a:t>...</a:t>
            </a:r>
          </a:p>
          <a:p>
            <a:pPr marL="426960" lvl="0" indent="-322200">
              <a:spcAft>
                <a:spcPts val="286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800">
                <a:solidFill>
                  <a:srgbClr val="008000"/>
                </a:solidFill>
              </a:rPr>
              <a:t>}</a:t>
            </a:r>
          </a:p>
          <a:p>
            <a:pPr marL="426960" lvl="0" indent="-322200">
              <a:spcAft>
                <a:spcPts val="286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0" lvl="0">
              <a:spcAft>
                <a:spcPts val="286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Exemple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600">
                <a:solidFill>
                  <a:srgbClr val="0000FF"/>
                </a:solidFill>
              </a:rPr>
              <a:t>     </a:t>
            </a:r>
            <a:r>
              <a:rPr lang="en-GB" sz="2600"/>
              <a:t> </a:t>
            </a:r>
            <a:r>
              <a:rPr lang="en-GB" sz="2600">
                <a:solidFill>
                  <a:srgbClr val="0000FF"/>
                </a:solidFill>
              </a:rPr>
              <a:t>h1</a:t>
            </a:r>
            <a:r>
              <a:rPr lang="en-GB" sz="2600"/>
              <a:t> {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600"/>
              <a:t>             </a:t>
            </a:r>
            <a:r>
              <a:rPr lang="en-GB" sz="2600">
                <a:solidFill>
                  <a:srgbClr val="A80000"/>
                </a:solidFill>
              </a:rPr>
              <a:t>background-color</a:t>
            </a:r>
            <a:r>
              <a:rPr lang="en-GB" sz="2600"/>
              <a:t>: </a:t>
            </a:r>
            <a:r>
              <a:rPr lang="en-GB" sz="2600">
                <a:solidFill>
                  <a:srgbClr val="7F00FF"/>
                </a:solidFill>
              </a:rPr>
              <a:t>white</a:t>
            </a:r>
            <a:r>
              <a:rPr lang="en-GB" sz="2600"/>
              <a:t>;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600"/>
              <a:t>             </a:t>
            </a:r>
            <a:r>
              <a:rPr lang="en-GB" sz="2600">
                <a:solidFill>
                  <a:srgbClr val="A80000"/>
                </a:solidFill>
              </a:rPr>
              <a:t>color</a:t>
            </a:r>
            <a:r>
              <a:rPr lang="en-GB" sz="2600"/>
              <a:t>: </a:t>
            </a:r>
            <a:r>
              <a:rPr lang="en-GB" sz="2600">
                <a:solidFill>
                  <a:srgbClr val="7F00FF"/>
                </a:solidFill>
              </a:rPr>
              <a:t>red</a:t>
            </a:r>
            <a:r>
              <a:rPr lang="en-GB" sz="2600"/>
              <a:t>;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600"/>
              <a:t>      }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000"/>
              <a:t>N.B. :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000">
                <a:solidFill>
                  <a:srgbClr val="008000"/>
                </a:solidFill>
              </a:rPr>
              <a:t>E    : Tous les éléments E</a:t>
            </a:r>
          </a:p>
          <a:p>
            <a:pPr marL="426960" lvl="0" indent="-322200">
              <a:spcAft>
                <a:spcPts val="312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en-GB" sz="2000">
                <a:solidFill>
                  <a:srgbClr val="008000"/>
                </a:solidFill>
              </a:rPr>
              <a:t>E F : Tout élément F descendant de 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3040829A-1573-48C2-A01E-655E0F149F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C768189-E2E0-4588-8FFA-CFA152CCF93B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B87A39-597D-4171-85A6-EB93E045DA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225360"/>
            <a:ext cx="8459640" cy="1170360"/>
          </a:xfrm>
        </p:spPr>
        <p:txBody>
          <a:bodyPr>
            <a:spAutoFit/>
          </a:bodyPr>
          <a:lstStyle/>
          <a:p>
            <a:pPr lvl="0"/>
            <a:r>
              <a:rPr lang="fr-FR">
                <a:solidFill>
                  <a:srgbClr val="F20000"/>
                </a:solidFill>
              </a:rPr>
              <a:t>Règles de type classe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5EB965-6696-4D86-B107-9E1987612E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9280"/>
            <a:ext cx="9360000" cy="5409360"/>
          </a:xfrm>
        </p:spPr>
        <p:txBody>
          <a:bodyPr wrap="square" tIns="24840" anchor="t" anchorCtr="0">
            <a:spAutoFit/>
          </a:bodyPr>
          <a:lstStyle/>
          <a:p>
            <a:pPr marL="0" lvl="0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Définir un style applicable à un ensemble défini de balises : </a:t>
            </a:r>
            <a:r>
              <a:rPr lang="fr-FR" sz="2200">
                <a:solidFill>
                  <a:srgbClr val="0000FF"/>
                </a:solidFill>
              </a:rPr>
              <a:t>.nomClasse</a:t>
            </a:r>
            <a:r>
              <a:rPr lang="fr-FR" sz="2200">
                <a:solidFill>
                  <a:srgbClr val="008000"/>
                </a:solidFill>
              </a:rPr>
              <a:t>{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                     …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>
                <a:solidFill>
                  <a:srgbClr val="008000"/>
                </a:solidFill>
              </a:rPr>
              <a:t>                  }</a:t>
            </a:r>
          </a:p>
          <a:p>
            <a:pPr marL="0" lvl="0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CSS :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0" lvl="0">
              <a:spcAft>
                <a:spcPts val="37"/>
              </a:spcAft>
              <a:buClr>
                <a:srgbClr val="F20000"/>
              </a:buClr>
              <a:buSzPct val="55000"/>
              <a:buFont typeface="Wingdings" pitchFamily="2"/>
              <a:buChar char=""/>
              <a:tabLst>
                <a:tab pos="0" algn="l"/>
                <a:tab pos="106200" algn="l"/>
                <a:tab pos="555480" algn="l"/>
                <a:tab pos="1004760" algn="l"/>
                <a:tab pos="1454040" algn="l"/>
                <a:tab pos="1903320" algn="l"/>
                <a:tab pos="2352600" algn="l"/>
                <a:tab pos="2801880" algn="l"/>
                <a:tab pos="3251159" algn="l"/>
                <a:tab pos="3700440" algn="l"/>
                <a:tab pos="4149719" algn="l"/>
                <a:tab pos="4598640" algn="l"/>
                <a:tab pos="5047920" algn="l"/>
                <a:tab pos="5497200" algn="l"/>
                <a:tab pos="5946480" algn="l"/>
                <a:tab pos="6395759" algn="l"/>
                <a:tab pos="6845040" algn="l"/>
                <a:tab pos="7294319" algn="l"/>
                <a:tab pos="7743600" algn="l"/>
                <a:tab pos="8192880" algn="l"/>
                <a:tab pos="8642160" algn="l"/>
              </a:tabLst>
            </a:pPr>
            <a:r>
              <a:rPr lang="fr-FR" sz="2800"/>
              <a:t>HTML : appliquer le style à l'élément (attribut class)</a:t>
            </a:r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endParaRPr lang="fr-FR" sz="2800"/>
          </a:p>
          <a:p>
            <a:pPr marL="426960" lvl="0" indent="-322200">
              <a:spcAft>
                <a:spcPts val="37"/>
              </a:spcAft>
              <a:tabLst>
                <a:tab pos="426960" algn="l"/>
                <a:tab pos="533160" algn="l"/>
                <a:tab pos="982440" algn="l"/>
                <a:tab pos="1431720" algn="l"/>
                <a:tab pos="1881000" algn="l"/>
                <a:tab pos="2330280" algn="l"/>
                <a:tab pos="2779560" algn="l"/>
                <a:tab pos="3228840" algn="l"/>
                <a:tab pos="3678119" algn="l"/>
                <a:tab pos="4127400" algn="l"/>
                <a:tab pos="4576679" algn="l"/>
                <a:tab pos="5025600" algn="l"/>
                <a:tab pos="5474880" algn="l"/>
                <a:tab pos="5924160" algn="l"/>
                <a:tab pos="6373440" algn="l"/>
                <a:tab pos="6822719" algn="l"/>
                <a:tab pos="7272000" algn="l"/>
                <a:tab pos="7721279" algn="l"/>
                <a:tab pos="8170560" algn="l"/>
                <a:tab pos="8619840" algn="l"/>
                <a:tab pos="9069120" algn="l"/>
              </a:tabLst>
            </a:pPr>
            <a:r>
              <a:rPr lang="fr-FR" sz="2200"/>
              <a:t>Seul le premier </a:t>
            </a:r>
            <a:r>
              <a:rPr lang="fr-FR" sz="2200">
                <a:solidFill>
                  <a:srgbClr val="0000FF"/>
                </a:solidFill>
              </a:rPr>
              <a:t>h1</a:t>
            </a:r>
            <a:r>
              <a:rPr lang="fr-FR" sz="2200"/>
              <a:t> est en rouge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7B7760A4-DA00-4066-9B97-CC203FD02E35}"/>
              </a:ext>
            </a:extLst>
          </p:cNvPr>
          <p:cNvSpPr/>
          <p:nvPr/>
        </p:nvSpPr>
        <p:spPr>
          <a:xfrm>
            <a:off x="1077840" y="5056200"/>
            <a:ext cx="7994879" cy="1554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Verdana" pitchFamily="34"/>
                <a:ea typeface="MS Gothic" pitchFamily="2"/>
                <a:cs typeface="MS Gothic" pitchFamily="2"/>
              </a:rPr>
              <a:t>&lt;!-- … --&gt;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&lt;h1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class=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MS Gothic" pitchFamily="2"/>
                <a:cs typeface="MS Gothic" pitchFamily="2"/>
              </a:rPr>
              <a:t>"section"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&gt;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un titre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&lt;/h1&gt;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  &lt;h1&gt;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un autre titre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&lt;/h1&gt;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 &lt;body&gt;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&lt;/html&gt;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20F6E2B2-B526-4CEF-9C31-BBBBD50A9D0B}"/>
              </a:ext>
            </a:extLst>
          </p:cNvPr>
          <p:cNvSpPr/>
          <p:nvPr/>
        </p:nvSpPr>
        <p:spPr>
          <a:xfrm>
            <a:off x="1260360" y="3600360"/>
            <a:ext cx="7453440" cy="82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solidFill>
            <a:srgbClr val="DAE6F0">
              <a:alpha val="15000"/>
            </a:srgbClr>
          </a:solidFill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.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Gothic" pitchFamily="2"/>
                <a:cs typeface="MS Gothic" pitchFamily="2"/>
              </a:rPr>
              <a:t>section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Verdana" pitchFamily="34"/>
                <a:ea typeface="MS Gothic" pitchFamily="2"/>
                <a:cs typeface="MS Gothic" pitchFamily="2"/>
              </a:rPr>
              <a:t>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480" algn="l"/>
                <a:tab pos="6287759" algn="l"/>
                <a:tab pos="6737040" algn="l"/>
                <a:tab pos="7186319" algn="l"/>
                <a:tab pos="7635600" algn="l"/>
                <a:tab pos="8084879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A50021"/>
                </a:solidFill>
                <a:latin typeface="Verdana" pitchFamily="34"/>
                <a:ea typeface="MS Gothic" pitchFamily="2"/>
                <a:cs typeface="MS Gothic" pitchFamily="2"/>
              </a:rPr>
              <a:t>	color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: 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7F00FF"/>
                </a:solidFill>
                <a:latin typeface="Verdana" pitchFamily="34"/>
                <a:ea typeface="MS Gothic" pitchFamily="2"/>
                <a:cs typeface="MS Gothic" pitchFamily="2"/>
              </a:rPr>
              <a:t>red</a:t>
            </a: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Gothic" pitchFamily="2"/>
                <a:cs typeface="MS Gothic" pitchFamily="2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2354</Words>
  <Application>Microsoft Office PowerPoint</Application>
  <PresentationFormat>Personnalisé</PresentationFormat>
  <Paragraphs>488</Paragraphs>
  <Slides>30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Courier New</vt:lpstr>
      <vt:lpstr>StarSymbol</vt:lpstr>
      <vt:lpstr>Times New Roman</vt:lpstr>
      <vt:lpstr>Trebuchet MS</vt:lpstr>
      <vt:lpstr>Verdana</vt:lpstr>
      <vt:lpstr>Wingdings</vt:lpstr>
      <vt:lpstr>Standard</vt:lpstr>
      <vt:lpstr>Titre1</vt:lpstr>
      <vt:lpstr>diapo%20dawan%20</vt:lpstr>
      <vt:lpstr>Présentation PowerPoint</vt:lpstr>
      <vt:lpstr>Introduction</vt:lpstr>
      <vt:lpstr>Utilisation : attribut style</vt:lpstr>
      <vt:lpstr>Utilisation: feuille de styles interne</vt:lpstr>
      <vt:lpstr>Utilisation: feuille de styles externe</vt:lpstr>
      <vt:lpstr>Règles de styles</vt:lpstr>
      <vt:lpstr>Types de règles CSS</vt:lpstr>
      <vt:lpstr>Règles de type balise</vt:lpstr>
      <vt:lpstr>Règles de type classe</vt:lpstr>
      <vt:lpstr>Règle de type id</vt:lpstr>
      <vt:lpstr>Règles de type pseudo-classes</vt:lpstr>
      <vt:lpstr>Les sélecteurs avancés</vt:lpstr>
      <vt:lpstr>Les sélecteurs css</vt:lpstr>
      <vt:lpstr>Les sélecteurs css par attributs</vt:lpstr>
      <vt:lpstr>Utiliser CSS3</vt:lpstr>
      <vt:lpstr>Unités utilisables dans les CSS</vt:lpstr>
      <vt:lpstr>Propriétés CSS</vt:lpstr>
      <vt:lpstr>Propriétés CSS</vt:lpstr>
      <vt:lpstr>Propriétés CSS</vt:lpstr>
      <vt:lpstr>Propriétés CSS</vt:lpstr>
      <vt:lpstr>Propriétés CSS Exemple de styles</vt:lpstr>
      <vt:lpstr>Styliser du texte avec CSS</vt:lpstr>
      <vt:lpstr>Styliser une liste avec CSS</vt:lpstr>
      <vt:lpstr>Styliser le curseur avec CSS</vt:lpstr>
      <vt:lpstr>Styliser des blocs avec CSS</vt:lpstr>
      <vt:lpstr>Styliser des blocs avec CSS</vt:lpstr>
      <vt:lpstr>Styliser des blocs avec CSS</vt:lpstr>
      <vt:lpstr>Styliser des blocs avec CSS</vt:lpstr>
      <vt:lpstr>Styliser l’arrière-plan avec CSS</vt:lpstr>
      <vt:lpstr>Supports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99</cp:revision>
  <cp:lastPrinted>2017-05-02T16:54:10Z</cp:lastPrinted>
  <dcterms:created xsi:type="dcterms:W3CDTF">2016-07-31T08:11:37Z</dcterms:created>
  <dcterms:modified xsi:type="dcterms:W3CDTF">2020-06-16T14:32:15Z</dcterms:modified>
</cp:coreProperties>
</file>