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40"/>
  </p:notesMasterIdLst>
  <p:handoutMasterIdLst>
    <p:handoutMasterId r:id="rId41"/>
  </p:handoutMasterIdLst>
  <p:sldIdLst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404" r:id="rId34"/>
    <p:sldId id="405" r:id="rId35"/>
    <p:sldId id="406" r:id="rId36"/>
    <p:sldId id="407" r:id="rId37"/>
    <p:sldId id="408" r:id="rId38"/>
    <p:sldId id="409" r:id="rId39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78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03DDD10-1127-40DB-A0E6-36E2864C928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43166F-0FE6-49D8-BF06-493C723E2F53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883C8D-8216-4B66-A04E-9B6F6746DA96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FD531E-E74D-4D7D-8D5C-54A8443B4CBA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E25E3592-EAE9-4431-A196-5FC800F19426}" type="slidenum">
              <a:t>‹N°›</a:t>
            </a:fld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61575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236315-0814-4913-9F8D-E371A09207A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7560000" cy="10692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D6DF9E19-E289-4F4E-B788-A8CBEE8DB6DC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282F1C4B-443D-4B17-832E-DD0D95536B09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07BCECF9-2E50-496A-ACEC-64987BE20557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6" name="Espace réservé de l'image des diapositives 5">
            <a:extLst>
              <a:ext uri="{FF2B5EF4-FFF2-40B4-BE49-F238E27FC236}">
                <a16:creationId xmlns:a16="http://schemas.microsoft.com/office/drawing/2014/main" id="{56C77C0F-B60B-40CC-BBE1-6A4312D233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6280" y="812520"/>
            <a:ext cx="5338440" cy="4002479"/>
          </a:xfrm>
          <a:prstGeom prst="rect">
            <a:avLst/>
          </a:prstGeom>
          <a:noFill/>
          <a:ln>
            <a:noFill/>
            <a:prstDash val="solid"/>
          </a:ln>
          <a:effectLst>
            <a:outerShdw dir="16200000" algn="tl">
              <a:srgbClr val="000000"/>
            </a:outerShdw>
          </a:effectLst>
        </p:spPr>
      </p:sp>
      <p:sp>
        <p:nvSpPr>
          <p:cNvPr id="7" name="Espace réservé des notes 6">
            <a:extLst>
              <a:ext uri="{FF2B5EF4-FFF2-40B4-BE49-F238E27FC236}">
                <a16:creationId xmlns:a16="http://schemas.microsoft.com/office/drawing/2014/main" id="{9D053F10-28B1-4210-BDA0-4D7611EEE43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280" y="5078520"/>
            <a:ext cx="6041879" cy="48056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fr-FR"/>
          </a:p>
        </p:txBody>
      </p:sp>
      <p:sp>
        <p:nvSpPr>
          <p:cNvPr id="8" name="Espace réservé de l'en-tête 7">
            <a:extLst>
              <a:ext uri="{FF2B5EF4-FFF2-40B4-BE49-F238E27FC236}">
                <a16:creationId xmlns:a16="http://schemas.microsoft.com/office/drawing/2014/main" id="{3C4D2297-12BD-425B-A312-0ABAD878226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-360" y="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4C39C4B6-2F58-4472-A44B-46B122423E4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7880" y="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86275F69-B9A9-4CE8-AA4B-FF38162A41C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-360" y="1015488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1E4ADE4C-FB9C-4F88-A053-30C8C997F2A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7880" y="1015488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B0C50150-8542-4265-9BBD-1A6BAB3E941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37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fr-FR" sz="1200" b="0" i="0" u="none" strike="noStrike" baseline="0">
        <a:ln>
          <a:noFill/>
        </a:ln>
        <a:solidFill>
          <a:srgbClr val="000000"/>
        </a:solidFill>
        <a:latin typeface="Times New Roman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5EA94AB3-5817-4200-ADB2-FBCC01E66CE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4EE7F271-8E40-4936-87F1-2B04153EE687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EDB681A-2558-438E-9DA6-1BB58576798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0AF9A24-C129-407F-B2E1-0B6AB5D8D23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 sz="2810" kern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FA7F7780-C2B7-474E-83F3-48294F5594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F4A0F9CD-B3C0-48F4-884A-D662C7CEB11F}" type="slidenum">
              <a:t>10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26B79D6-FA5A-4CD9-B95A-B122382F8D8D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4B1D3E2-B345-49D2-9F4B-7BF659D67A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3836EF98-BD87-428B-8452-E3B703FD14A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4F48554D-AF54-477F-AAD5-B0A1F06E8F0B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664F5E9-EC8E-4EE9-B1BE-CDD97D06CF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5E5AFBB-6EC8-4038-8ABB-356D0E0CACB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C0DAC522-09C2-4D0A-8F39-7AC42D6E8B6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10697E37-9130-4922-9DB0-ABE044BA48D3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BD4A97E-84C2-49C6-B3FC-7C38EB06931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DD09462-E394-4946-BA65-E15D0DA983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5571D6C0-E00E-4F98-98D4-3999F901E33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FBE7FC3A-D349-4CED-B544-3937746EB6CF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EED2489-5B9D-4A9C-9A2A-4D2A310C5B2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B8D3321-E3A3-46F4-A26F-804C925F54E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AFE3F66F-5DC6-4ABF-A018-23388FDE53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C382D438-4505-4FE8-9427-F28950F9A6E7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60477EB-ABA7-4E8B-AECE-08BCEE984A0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BC830B-1AE7-44EA-95D9-110A6746D6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42EFDE53-6FCA-4548-86AD-27DD123818E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A42244E9-959B-42E4-805A-83E986D5DC6D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C2D34E4-1497-4959-8138-9D5CB5BEB86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7B44C44-42C7-4F88-9A07-F5D602AFC8B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01875EF1-562A-4CC4-BD6A-C0D24124783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D807EDDC-9AA5-43C4-A357-491D4C9F6ED0}" type="slidenum">
              <a:t>16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58ABF586-472B-4417-97C8-78ACC31B1423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6A189D3-644F-4C75-B321-91D571C19A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79BC5297-DE1C-4761-A006-CD30EB1F2AF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654AB9E3-42A7-47AB-978A-8B50F4AE9A77}" type="slidenum">
              <a:t>17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F75F1EB-2106-4C51-9DAC-64913C6EBB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2C3B0D6-E06C-4B26-8A6E-65542534986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6B940BE4-F1CD-4706-9E8C-AE5E33961DF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C7248E80-17E7-432C-8368-D8D7227B15E1}" type="slidenum">
              <a:t>18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17E169E-C804-4BFB-AF72-8583F03AB07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099F158-113D-4049-8693-56CA33913B3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F52F8708-4DC4-4D34-96E1-3B59725F748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86797E8F-2F56-4BF6-B540-5BB544429581}" type="slidenum">
              <a:t>19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B90E6D5A-651A-424A-8B1A-FC5C438B935A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ED21D79-A329-486D-9FFF-8D84DFDF23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FE75C97B-DF14-471F-9B80-A1C51575F4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5587BD58-C303-4B5B-97B9-BBCAB7570F16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DBE2D9B-0B0D-4ADB-A273-333CDF2A1A2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A98D96D-B547-43F0-B155-9C38307B9FC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B7D4A73B-EF2A-4E3E-8844-CB3E07FA6CC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84588898-E427-4947-9BE3-C49993F50A6B}" type="slidenum">
              <a:t>20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343C2DE-6E98-4E1A-B6BE-020E68BF160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0DB5FBF-0AC3-4CE0-8FAB-349203100D1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7F28922F-A19A-420E-9BF9-650F5F361C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A5854431-81E9-445E-B899-E5BC7A83245A}" type="slidenum">
              <a:t>21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0061903-C1D3-4918-B5EA-309109B269E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AD06254-45E4-4F94-B57A-CF442EAA753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E1563611-C1D7-4E3D-AFB7-21B92DF062F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130AF06F-15DD-4345-8B7B-47AA9698183D}" type="slidenum">
              <a:t>22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8312177-89E9-4980-8F1A-3D498617C4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3E45CBA-0EAC-434B-BE58-601D9D6E700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0258E402-F2CD-4CAF-9AD6-9ACC426B26C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67456996-7857-4BD4-96F7-288363765EE1}" type="slidenum">
              <a:t>23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1D47A4F-9F52-47CB-8772-3E4D511026F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02FBD67-C876-483E-9161-D84B84083F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06F3C0EE-E9AF-45F2-BE57-277F29F4000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AD56F880-2C84-4CBB-8F90-B51EB2DAFB98}" type="slidenum">
              <a:t>24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1FC64F5-4010-4470-8921-69326CD6463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5BAE9EB-DD64-4B90-995B-FE1E578E1F6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43BD5302-F464-49F4-9A16-BF6BD2FA5C6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23A7597A-1018-48E3-9707-7D5E3B6C0BD4}" type="slidenum">
              <a:t>25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E226DCF-7A13-4578-8673-2F511653E2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DFB22C7-62E8-49A9-9812-C0F999E2D6F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CB852979-94C4-48F0-8115-0014B30C7CE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2F45B028-1F7B-41D6-A4C5-4EED008FDDDD}" type="slidenum">
              <a:t>26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E640CB4-A8D9-4F46-BED9-CC7CEFC1364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727071C-88EB-4B90-AEC2-3C8BF478587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FBF3ED14-975C-470E-880C-7D8BD68790A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2F73344D-B699-4674-A482-CE23F68331BF}" type="slidenum">
              <a:t>27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1EC53FE-62EC-411D-B964-0B84B1212EB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6A38664-292C-4372-9989-01D56A6010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5EC0D3B2-F589-4F2A-9744-BEC25348BD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A2B5A5BD-A033-4F0D-BA5C-961CF36159AE}" type="slidenum">
              <a:t>28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C38F471-6843-4E59-849C-73A2E31CCEC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4788E64-3044-4815-B0AD-AC4E360CEE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E9AB8BA3-B967-4152-BEFD-D359561FB91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3A9CA553-3B79-49D0-8011-D2EFECCF40F3}" type="slidenum">
              <a:t>29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50260A0-8047-4176-A370-8653918DA8C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6E1EF0F-C6E1-48BD-B6EA-6B20EBB8E91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78E0565A-487F-499C-ADF7-634DB8D5CC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2472DEB2-B3F5-4047-BA62-9F319B15DABD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3C83D20-F4AD-4A90-9589-46189C7D26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987462B-9F48-49F1-8B2F-78E1E787424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33B1885A-C53D-4785-80D5-7E98FE6B493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82263793-DBA9-43BA-ABF2-51CEB7C06272}" type="slidenum">
              <a:t>30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05890E1-DA4F-42C9-B607-775BBC2A126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CEF62A8-D04B-4880-A275-67A2F46412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6055D38C-4807-48DB-A57B-C0D99644B1D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14838EDC-4F83-4B56-ACCA-055DEB56E0FD}" type="slidenum">
              <a:t>31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04E9F17-CF13-4856-9529-D9E5A80317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1255158-9CBA-46DC-A1EF-E035A7BF115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 sz="2810" kern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E3E0CBD6-4FEE-486C-91C9-B06A48C8D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2745B385-171D-4507-B236-404324950B77}" type="slidenum">
              <a:t>32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E264C3B-44A8-4D2F-BF2D-D6DC59F6ED4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40CA256-CF77-41B4-83D5-B469C1006E5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39AAF0D1-B43C-4331-8AA6-7C32E39BBB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A70B40EA-C185-46D6-88D6-39B779412FFA}" type="slidenum">
              <a:t>33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A39BF62-3321-41EB-A042-B02B28022B4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E51DA5C-7688-4441-ABE7-A79754D61DE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6C53C0DE-5F3F-41B9-9858-FA11578609E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F9C71922-7021-4ECE-AF04-0434EF25D443}" type="slidenum">
              <a:t>34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3B8E112-90DC-4AEE-B83E-3C7C93D0869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E317059-CD55-4474-BFEC-5C24E0DCA5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9159126C-7C5C-4269-BA85-3A371D702CF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C0C2A6BB-5735-4343-AD8E-25B1D8378180}" type="slidenum">
              <a:t>35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4F78447-1182-47A6-BF04-4EFD34B9C0C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C0F4E75-4D1A-4ADC-9828-2AA07BC55F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9F0FA030-2013-4E79-AD18-6EE8D65C75C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58CFD791-2AEB-45E2-919F-E8E628A9906A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487BE53-EB7C-4060-8F76-E18490EFCA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4148CD6-6CF6-4C70-9C4C-F180F7BABCF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6EA5508F-A559-45B7-993E-0DF0B677A68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7CDDC4F0-2237-4920-808E-2FB967570FAF}" type="slidenum">
              <a:t>5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E2CFB4AA-3E54-4F4D-A672-DFD5B0D0D1D6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F181F46-F090-492F-9896-CE24B2C831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54D56BBA-A451-4FED-BA03-3D086032F3C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4102335C-4E1F-432E-BDD2-4F9A37463601}" type="slidenum">
              <a:t>6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C96DF37D-B526-4FEF-B5E6-407131B689E5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20FC404-672E-4363-9A80-3874DC5108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76B477CD-8CF6-4C8C-BC0B-5E12C79DF60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30427D76-6AB9-4811-BEBB-343C397F0A4D}" type="slidenum">
              <a:t>7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4D2ED6E6-38FC-4BAE-8839-ED5861C58152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06FBD8B-6091-49F2-877E-99CFFC8D478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0E04D411-3994-4CAC-9431-6CD1A8556A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84CB042B-61D4-48A6-8C4C-DABF61A7F068}" type="slidenum">
              <a:t>8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F3A7B187-5CE7-4528-8510-5ACF0F68587F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F01008F-7D44-40BB-AAAA-5D7094B7CE9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B4E1122D-28CE-4069-B4FD-5AA17BC9414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31689E5A-BEEF-40EF-A7E1-69ABDDBE9AA4}" type="slidenum">
              <a:t>9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5CE3191-ACED-4C7C-A686-545CC67484F6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113A6C1-E90B-4F8F-BBD4-9DD2C785B86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CE43F-4613-4CD5-93B8-75B9B1D0B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585035-87F0-4638-A1E5-9BE4FA35C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B7A360-36FD-44A4-A614-CF15B1644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CA0D995-A77F-4D71-B6C3-4AF5D6C60D8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15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60E72-0C69-4DDA-88CB-99882DA6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3BA2337-1C8D-4E8B-AC6C-94CBEF207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52553D-E0DD-4E30-8D57-29DE446C71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3A64D21-3C21-4CEF-950C-1C241E2654A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66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63D6D6E-2249-4FDF-941B-3280D137C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5525" y="-17463"/>
            <a:ext cx="2338388" cy="5942013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AB27C3-A56B-44DF-B8E0-553FBB59B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-17463"/>
            <a:ext cx="6862762" cy="594201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2897B7-FA95-4310-8FB4-BF9D53DC40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204D8D4-A002-4E60-B8D5-3FD933FA651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716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71B96A-AA2B-4BDD-8695-378DDEC6F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B86D08-AB82-437B-B5B9-F17B603D3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1E46E2-7916-499F-A139-3B2FB613E3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60C6992-2CC2-49A8-99F3-B39015C6939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71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059265-7F9D-4A7D-9410-B5032CFDB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C9BFE8-8016-42A7-ABA9-6CB391961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3B46C0-EBDB-4942-BBCB-1FF91E59AB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AC35B98-3100-4E70-98A6-BEAF5C3073A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47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BEB59-6697-495A-B8FC-C4209927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AB6277-356C-44A9-B515-DFFEAE780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2830EA-EC5C-41F5-BCA6-5EEA5B1900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ADD83C5-515F-4165-B951-6B0CE6D529D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393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246C3-26CB-49C5-B3A0-D4349BC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D36EC6-9BAE-487C-8A9C-0FF1BCE02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DDE057-D5AA-4D29-AF73-3E397DCB5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8A74A2-3272-4F71-97E3-7301F8CBEC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138E51-9534-4644-A4EF-5A4B4877FCF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817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D5D741-4DA2-4A2B-8963-F8D3E4187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9B464A-F046-48BD-ACA2-AEE03624C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5F68B4-7CBD-4B15-9D35-376460D94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0262CC4-DCAD-4754-A631-BD3421610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7F67FF-F1D1-407E-A92D-56E681B77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890ED9-D3C7-4850-B94B-825EA63FEC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FA2CE4C-D686-4857-9AF7-05847E16C72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981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2ECB2-6A0F-4AB3-B023-3C82CB04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C75F395-7F3A-47FD-8192-26D6098248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DBA165C-82F0-4991-AA7C-77F107AEA7C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531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0E63294-38EE-4A2A-9065-4AFC1A0B4E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7380977-2ED7-4519-A3F1-7A667DA2694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847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FF2D48-B856-4C92-8CFA-434780459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BF59C9-E5FA-481F-9AA9-FA50D951D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F8C267-FE58-49C8-A2EE-0B3D72AB8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15FB07-6552-4FF2-BB83-C759139F29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2BED165-6C99-4E19-81BE-F53850BA10E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37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9C510E-BC7D-4D60-A3ED-C2330795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EE4950-43A9-40C9-8D95-2ED30F6C0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A3CBA0-488F-4B5B-8A16-01A7078BC1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9389B89-428F-4890-8D6E-14B5730D777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712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9E3DDB-E261-48DC-9CD5-0449B44E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E94E310-D99B-463B-B1B7-E18B25CC1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8AC85A-C9F8-495A-A78E-8CEB779AC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1D4A82-F247-4204-B878-AA7415A95D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9FB4EF4-E565-4AAC-B0E1-717B0BBDD12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556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D6D8D-9117-40FF-A89C-F2F93C0A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C30111-BB40-41F3-AD82-B76B81DD5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7956C7-5833-4898-B90D-95B3A84962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798BE49-C88C-4F0B-8B54-52278956BE2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996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109283-7950-4BBF-9702-C5C53B2FC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5525" y="-88900"/>
            <a:ext cx="2338388" cy="61214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8EA8CD-D89D-4B04-99D4-7131A5B2E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-88900"/>
            <a:ext cx="6862762" cy="61214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ABB074-A7EF-4275-A5F1-60444BB3B6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9AE3B12-E9C2-4A55-8675-1C640AAEA17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7013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C944D-30AE-47B0-89FE-7FA85FC65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82BAF7B-3112-4389-B16B-67C1074AC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255733-121A-460A-BCF8-F8FF80E543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9DCD4FE-E3AE-411E-B4B6-548170A97CE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7183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8BD318-2408-446F-8B9C-8D6EAFAB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B7096B-D38C-4D0F-B98A-903707E6B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BAD115-DEE9-40BD-82E1-744CFFD054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F3E0F11-B460-4DC5-93D3-A28C539591A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099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BAA2B-A7E6-45A0-9A22-4965A8485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73DBD8-27B0-4BFF-946F-82F84ED35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4B8946-6423-4A17-B4C9-7A7C4FD303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D71B7DB-F3A9-4F1E-8C28-A5BFF7CA041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0751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81547-98D7-4ACD-858E-57141CEA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F50B4A-B723-4C62-BC27-931097B97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112C6F-EF3E-4ACA-A2CE-30D21B94B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1F4142-D0B6-43B5-AC13-FCD49D7FE1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574A0BC-E7F9-4BFA-BAC3-470906EF592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1202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689AE-FF31-433D-89FC-626C3BC59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4FDDDF-273D-42AB-A1D1-77D6101D3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FE1ADF-00D4-46AC-9B55-7E6579237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E8EAA34-13B8-418B-9DA8-605FBC150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9DFDFE-B0BE-44B5-BFD7-605C3BCC0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AD91E0-215B-4F5F-A25A-DE27974D16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BE21865-1F16-4C31-ACA6-F746865CE2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4706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D867C-00E3-4470-9520-2B53533D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AB17B62-901F-438E-8CF6-1FE3F2819E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E17B4EB-9C65-456B-B3AF-B7B3816A3D3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191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A053742-9B40-4826-BC30-95B099D6F9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C0501A1-FE6C-4C6B-B566-9808D1A7DE8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81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D51A4-7DDF-4B99-851E-5AC939A51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8B3BEE-2AF7-417A-9C7F-4BB4E475F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3431A6-A4FF-4057-BD07-8D915F42DE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BA5DB01-CCF4-40C6-BFF3-6A76F0AB02E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1906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6A5F08-8ADD-4CF0-9BF5-67BB0858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A08A3E-8FB5-4C56-A8D6-5228A37CF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E450FD-EE00-49F5-B169-97132A104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898BF9-9322-4337-AA41-9FE776C5A3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876519D-9496-4D33-A4E0-A2C3E3634C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8197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DD3C1-4003-4DB3-B198-21EA4673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EFD98B-2DAC-4856-8CE6-08D675C8E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194C8B-5F44-41CA-B07D-040C37EF5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B4CB21-D6F4-4828-839E-EF92A691D8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6C773AC-8F94-49DC-BBEC-6466857DA2E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4145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2A799-115F-4635-8587-A4338A11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C55D71-9D03-4382-84F1-20A5D0F48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E84BF1-E22E-4022-AAD6-04AC1843DC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0F9F6E1-C631-40CC-8AB3-29C8EF6D13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8147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AC6B0E4-0352-48BB-9A16-1D04665F4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A692E4-DD19-4936-8EEC-AF1771F0E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4C9FB0-F658-49F4-9E19-09664987BE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D895694-4D82-4BCB-92DB-DFFDEBED648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2231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4A8CE-A0FD-490F-996C-349D452EA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8922CE-579A-432C-92D0-C833DF326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E5C8E3-BE21-4CD8-A5ED-938BE466B2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296EE87-B600-41DE-8B0D-B623A841C6E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256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5A62FA-B8EA-4FBC-8A84-316D5CC2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649D42-5C2C-4907-8016-A8567DEBD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4990A0-A040-428C-B8C1-1BA099B40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5C8629A-749C-4421-9141-33288D397FA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4496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701C11-7F35-4F5A-81A6-CA12B43E2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ECA6B4-1AB6-4487-B008-8DEB8EA20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C1A45F-3246-4F72-AB3D-CE19F41F46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06A8BA5-7F22-4297-BABA-F47F10223EF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0805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AE7364-313E-411B-97ED-9A0B7716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CAB6A0-83CE-4C0F-BE3C-35BC03DB1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E79BC7-0CD7-43F4-825C-D648D1605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03201B-2738-415D-BF45-0C54139639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3D59875-A2EA-4E50-8C74-9A8AA7D44E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6679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5CC80A-324F-45F6-852E-BE1C041A9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85D118-033F-44DA-81FE-38073C760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969F11-E2DD-4B46-B941-3ACB60D95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CF0064C-E194-4987-9DBA-65A94980B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EB4C0E7-99AB-4E38-B519-9447A7725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11ACDF-8BBD-4E5A-96D8-0139679185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0E43E0B-F65F-40A4-86BB-39B769FDDE9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1992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80B31A-E937-4A3F-AAEE-619072AB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1085EFD-D0B5-4B4B-A5D6-CD0D21A627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419073F-CB3F-450D-8D6B-027424A2427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25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CAF03B-30D4-4119-99D0-750F423A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910138-0C01-4E0C-BE7A-0D725FBF4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51130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3C5EE3-CC14-4B2F-8642-FE6326903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51130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401A88-2D27-4BF4-A0E0-08C5B99FE7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8D6C9F1-6078-4B07-B37A-8A2365BAC8C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8367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8E44AB8-23D7-4538-9FD6-DE765039FF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A00A962-B7AE-4914-B3EB-2C310DB552C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819565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92FC5-3FF2-4844-996A-7544DF37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D9ABC8-461A-477D-9D3F-EEA061EEA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290384-BB8F-4D21-A172-7B111007D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3DA91C9-4CAA-4C76-8D37-E8573593DE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D1BE661-56A9-4C76-88F9-DF6780395CF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868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79D318-3960-4CA8-920C-43DFC1581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89DD1D8-190F-4518-9519-5ABFAB640A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682FAA-D646-468C-8583-47D4A2113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E4D4B4-B3E3-4F58-ADF2-B8507302A1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21EFC4-B6AE-4742-BFAC-380F18EFDF7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7617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7A25D8-0DE6-4BE8-B29A-425B32F5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58FCDE-B373-49DC-AA6C-836570794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B4B7F5-ADA9-460F-9E27-01DA7CDA9C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3F04564-15E7-4898-B715-8B240806104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636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8EC0477-3866-41E0-A0F0-6B8492E74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5525" y="0"/>
            <a:ext cx="2338388" cy="60325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16A878A-6106-40A7-9572-8D28BAF18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0"/>
            <a:ext cx="6862762" cy="60325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0C832D-C76A-4E9B-92BF-A891A32B1C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9CDFD8C-A080-4B8C-8C03-3BF01C2189E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80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558A6-3CC3-4C94-B714-C236F5BE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884B81-867E-4B82-A9FD-2D1FD6E51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9B7CBB-2CBF-43A5-894B-771B544ED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D97B10-D4CE-48D8-9BAB-ABAB306FF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828EFB-E46C-4F87-BBA5-6EFEC503D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68EAF1-C8C9-4B4A-A12F-25FB95B2B2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6DA56DC-154E-495A-A2B5-EFA834C987F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58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BDD49-256B-40C5-811B-D37F3E2A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3F64356-F2A7-479C-9E00-0EBCBAB1B2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D9BE62B-EE7E-4C0D-BB4C-E227449B0B9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7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4901AF2-B6A0-4FAD-881C-F08A2F33A2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C4F09FF-EBE5-4283-BFFD-C577F13A90C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74984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9FFA5D-D348-4291-8485-98973B67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02C610-EDB4-4F11-9219-0311DF16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E2A8A5-9653-4D4C-8CE6-99B315519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137528-B3F2-473C-BF17-74F7085AB1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4BCBBA4-B612-4540-A723-F923E626B61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53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9A126-8569-47C6-90AD-3474AB0F9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4EE222-CC50-453F-BBA0-E78A43534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035017-7892-416A-8D96-0C115D3E0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066CA7-53F3-4441-9316-55ECDB8290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A74D055-AE11-4A4B-B240-81EFAE67043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08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CA4E95E-8934-4995-8EB3-B7AA4C58A8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59" y="-17280"/>
            <a:ext cx="8453519" cy="1520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DE95BB-228E-45F5-80BF-8FC7ED926E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359" y="1510919"/>
            <a:ext cx="9353519" cy="4412880"/>
          </a:xfrm>
          <a:prstGeom prst="rect">
            <a:avLst/>
          </a:prstGeom>
          <a:noFill/>
          <a:ln>
            <a:noFill/>
          </a:ln>
        </p:spPr>
        <p:txBody>
          <a:bodyPr vert="horz" lIns="0" tIns="28080" rIns="0" bIns="0" compatLnSpc="1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92EEC28E-5F3A-407B-9404-1FE724083CD3}"/>
              </a:ext>
            </a:extLst>
          </p:cNvPr>
          <p:cNvSpPr/>
          <p:nvPr/>
        </p:nvSpPr>
        <p:spPr>
          <a:xfrm>
            <a:off x="-179280" y="7020000"/>
            <a:ext cx="1043928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000">
            <a:solidFill>
              <a:srgbClr val="000000"/>
            </a:solidFill>
            <a:prstDash val="solid"/>
            <a:round/>
          </a:ln>
        </p:spPr>
        <p:txBody>
          <a:bodyPr vert="horz" wrap="square" lIns="9000" tIns="9000" rIns="9000" bIns="9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DAWAN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66B5E0E-AF3A-4847-B64E-371D59E6848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C89E6A8B-C431-4621-81AF-52EC65F52A17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07E80245-6D23-452A-9F95-20891FC46CFB}"/>
              </a:ext>
            </a:extLst>
          </p:cNvPr>
          <p:cNvSpPr/>
          <p:nvPr/>
        </p:nvSpPr>
        <p:spPr>
          <a:xfrm>
            <a:off x="0" y="1440000"/>
            <a:ext cx="10077480" cy="143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6A6B9F4-51FC-44E3-85BA-84B63E4EB106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280"/>
            <a:ext cx="1081080" cy="10843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rtl="0" hangingPunct="0">
        <a:lnSpc>
          <a:spcPct val="104000"/>
        </a:lnSpc>
        <a:spcBef>
          <a:spcPts val="0"/>
        </a:spcBef>
        <a:spcAft>
          <a:spcPts val="0"/>
        </a:spcAft>
        <a:buNone/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fr-FR" sz="4800" b="0" i="0" u="none" strike="noStrike" baseline="0">
          <a:ln>
            <a:noFill/>
          </a:ln>
          <a:solidFill>
            <a:srgbClr val="DC23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MS Gothic" pitchFamily="2"/>
        </a:defRPr>
      </a:lvl1pPr>
    </p:titleStyle>
    <p:bodyStyle>
      <a:lvl1pPr marL="342720" marR="0" indent="0" algn="l" rtl="0" hangingPunct="0">
        <a:lnSpc>
          <a:spcPct val="93000"/>
        </a:lnSpc>
        <a:spcBef>
          <a:spcPts val="0"/>
        </a:spcBef>
        <a:spcAft>
          <a:spcPts val="1437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fr-FR" sz="3200" b="0" i="0" u="none" strike="noStrike" baseline="0">
          <a:ln>
            <a:noFill/>
          </a:ln>
          <a:solidFill>
            <a:srgbClr val="000000"/>
          </a:solidFill>
          <a:latin typeface="Arial" pitchFamily="18"/>
          <a:ea typeface="MS Gothic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F173F4E-8446-4289-A91A-D758CCB4DE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59" y="-89280"/>
            <a:ext cx="8453519" cy="15209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compatLnSpc="1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5158A8-AC0E-483B-AA5B-DD4D5D22CD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359" y="1618920"/>
            <a:ext cx="9353519" cy="4412880"/>
          </a:xfrm>
          <a:prstGeom prst="rect">
            <a:avLst/>
          </a:prstGeom>
          <a:noFill/>
          <a:ln>
            <a:noFill/>
          </a:ln>
        </p:spPr>
        <p:txBody>
          <a:bodyPr vert="horz" lIns="0" tIns="28080" rIns="0" bIns="0" compatLnSpc="1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B6F05E8B-3012-48DA-9B64-6A77DC16D67A}"/>
              </a:ext>
            </a:extLst>
          </p:cNvPr>
          <p:cNvSpPr/>
          <p:nvPr/>
        </p:nvSpPr>
        <p:spPr>
          <a:xfrm>
            <a:off x="-181080" y="7020000"/>
            <a:ext cx="1043964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000">
            <a:solidFill>
              <a:srgbClr val="000000"/>
            </a:solidFill>
            <a:prstDash val="solid"/>
            <a:round/>
          </a:ln>
        </p:spPr>
        <p:txBody>
          <a:bodyPr vert="horz" wrap="square" lIns="9000" tIns="9000" rIns="9000" bIns="9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DAWAN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284BD8-7CB3-4D7D-95F3-0684C376BDC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93000"/>
              </a:lnSpc>
              <a:buNone/>
              <a:tabLst/>
              <a:defRPr lang="fr-FR" sz="1400" kern="120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A9815110-44A9-4364-9CAE-F437F39B9957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87428FB3-9D9E-47E7-90CE-EDCACF9D4730}"/>
              </a:ext>
            </a:extLst>
          </p:cNvPr>
          <p:cNvSpPr/>
          <p:nvPr/>
        </p:nvSpPr>
        <p:spPr>
          <a:xfrm>
            <a:off x="3240" y="1440000"/>
            <a:ext cx="10077480" cy="143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A8F1405-2825-4A2F-A1CF-3C3A42BBEEDF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280"/>
            <a:ext cx="1081080" cy="10843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indent="0" algn="ctr" rtl="0" hangingPunct="0">
        <a:lnSpc>
          <a:spcPct val="104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fr-FR" sz="4800" b="0" i="0" u="none" strike="noStrike" kern="1200" baseline="0">
          <a:ln>
            <a:noFill/>
          </a:ln>
          <a:solidFill>
            <a:srgbClr val="DC23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</a:defRPr>
      </a:lvl1pPr>
    </p:titleStyle>
    <p:bodyStyle>
      <a:lvl1pPr marL="342720" marR="0" indent="0" algn="l" rtl="0" hangingPunct="0">
        <a:lnSpc>
          <a:spcPct val="93000"/>
        </a:lnSpc>
        <a:spcBef>
          <a:spcPts val="0"/>
        </a:spcBef>
        <a:spcAft>
          <a:spcPts val="1437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fr-FR" sz="3200" b="0" i="0" u="none" strike="noStrike" kern="1200" baseline="0">
          <a:ln>
            <a:noFill/>
          </a:ln>
          <a:solidFill>
            <a:srgbClr val="000000"/>
          </a:solidFill>
          <a:latin typeface="Arial" pitchFamily="18"/>
          <a:ea typeface="MS Gothic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003954-9BC5-4960-85FA-3D8D706226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633E86-5644-4548-AC65-B9F3EB0C33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2E885F-31DE-46D2-BE24-CC848131D957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Lucida Sans Unicode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Lucida Sans Unicode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99CB4F-8761-40B3-B5D3-287FE8B6D89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Arial" pitchFamily="34"/>
                <a:ea typeface="Lucida Sans Unicode" pitchFamily="2"/>
                <a:cs typeface="Tahoma" pitchFamily="2"/>
              </a:defRPr>
            </a:lvl1pPr>
          </a:lstStyle>
          <a:p>
            <a:pPr lvl="0"/>
            <a:fld id="{64DFBB02-55D9-4272-B76D-F2CC469A5F2B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B13EE439-FA6A-4031-9025-97DEA05672AC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81F5282-219A-4A93-B714-FCA2840C27A3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algn="l" rtl="0" hangingPunct="0">
        <a:lnSpc>
          <a:spcPct val="100000"/>
        </a:lnSpc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28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4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2C16565-6359-4EE0-AC38-13C06FFD2B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59" y="360"/>
            <a:ext cx="8453519" cy="15209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compatLnSpc="1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F98F8F-956F-4D9A-AC9D-2CC15F98AC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359" y="1618920"/>
            <a:ext cx="9353519" cy="4412880"/>
          </a:xfrm>
          <a:prstGeom prst="rect">
            <a:avLst/>
          </a:prstGeom>
          <a:noFill/>
          <a:ln>
            <a:noFill/>
          </a:ln>
        </p:spPr>
        <p:txBody>
          <a:bodyPr vert="horz" lIns="0" tIns="28080" rIns="0" bIns="0" compatLnSpc="1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4AD7F5-56BD-4A8D-B6BD-5614AF815DBC}"/>
              </a:ext>
            </a:extLst>
          </p:cNvPr>
          <p:cNvSpPr/>
          <p:nvPr/>
        </p:nvSpPr>
        <p:spPr>
          <a:xfrm>
            <a:off x="-178200" y="7020000"/>
            <a:ext cx="1043964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000">
            <a:solidFill>
              <a:srgbClr val="000000"/>
            </a:solidFill>
            <a:prstDash val="solid"/>
            <a:round/>
          </a:ln>
        </p:spPr>
        <p:txBody>
          <a:bodyPr vert="horz" wrap="square" lIns="9000" tIns="9000" rIns="9000" bIns="9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DAWAN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87EA18-1272-47E4-B08E-ECD02DB084C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93000"/>
              </a:lnSpc>
              <a:buNone/>
              <a:tabLst/>
              <a:defRPr lang="fr-FR" sz="1400" kern="120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7CC53460-CF15-4D52-A437-399B0B9F17DD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EA4157D8-8115-44C7-8EC6-398718565A26}"/>
              </a:ext>
            </a:extLst>
          </p:cNvPr>
          <p:cNvSpPr/>
          <p:nvPr/>
        </p:nvSpPr>
        <p:spPr>
          <a:xfrm>
            <a:off x="-1080" y="1440000"/>
            <a:ext cx="10077480" cy="143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AECB82A-D954-4F8F-A122-74A73F92D91F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280"/>
            <a:ext cx="1081080" cy="10843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0" marR="0" indent="0" algn="ctr" rtl="0" hangingPunct="0">
        <a:lnSpc>
          <a:spcPct val="104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fr-FR" sz="4800" b="0" i="0" u="none" strike="noStrike" kern="1200" baseline="0">
          <a:ln>
            <a:noFill/>
          </a:ln>
          <a:solidFill>
            <a:srgbClr val="DC23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</a:defRPr>
      </a:lvl1pPr>
    </p:titleStyle>
    <p:bodyStyle>
      <a:lvl1pPr marL="342720" marR="0" indent="-342720" algn="l" rtl="0" hangingPunct="0">
        <a:lnSpc>
          <a:spcPct val="93000"/>
        </a:lnSpc>
        <a:spcBef>
          <a:spcPts val="0"/>
        </a:spcBef>
        <a:spcAft>
          <a:spcPts val="1437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fr-FR" sz="3200" b="0" i="0" u="none" strike="noStrike" kern="1200" baseline="0">
          <a:ln>
            <a:noFill/>
          </a:ln>
          <a:solidFill>
            <a:srgbClr val="000000"/>
          </a:solidFill>
          <a:latin typeface="Arial" pitchFamily="18"/>
          <a:ea typeface="MS Gothic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cessiweb.org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paletton.com/" TargetMode="External"/><Relationship Id="rId7" Type="http://schemas.openxmlformats.org/officeDocument/2006/relationships/hyperlink" Target="https://helpx.adobe.com/fr/dreamweaver/using/dreamweaver-accessibility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achecker.ca/checker/index.php" TargetMode="External"/><Relationship Id="rId5" Type="http://schemas.openxmlformats.org/officeDocument/2006/relationships/hyperlink" Target="http://opendyslexic.org/" TargetMode="External"/><Relationship Id="rId4" Type="http://schemas.openxmlformats.org/officeDocument/2006/relationships/hyperlink" Target="http://www.checkmycolours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wai-aria/roles#role_definitions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mcdlr.com/wai-aria-cheatshee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3CEF0330-8DF9-4056-95F3-CE35BE6DE9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FA54944-E7D9-48F0-B4EA-4B937E0C8E07}" type="slidenum">
              <a:t>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078A2C4-ED93-414C-AFBE-0A6801D182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671A4A-F4B4-41C3-A081-2CB1A51CB10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ctr"/>
            <a:endParaRPr lang="fr-FR" sz="6000"/>
          </a:p>
          <a:p>
            <a:pPr lvl="0" algn="ctr"/>
            <a:r>
              <a:rPr lang="fr-FR" sz="6000"/>
              <a:t>Positionnement des éléments de la page web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D56DF7E5-E281-4344-83A1-DEE838CF15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93BF027-3201-4EB5-9893-74F22C438BD7}" type="slidenum">
              <a:t>10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081C67-AE53-448A-8C91-E3A538DC6F9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015E8E-B02F-444B-A3F0-6893D17430C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anchor="t" anchorCtr="0">
            <a:spAutoFit/>
          </a:bodyPr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Réaliser un mockup de son site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Consigne : créer un mockup avec des éléments </a:t>
            </a:r>
            <a:r>
              <a:rPr lang="en-US"/>
              <a:t>blocks</a:t>
            </a:r>
            <a:r>
              <a:rPr lang="fr-FR"/>
              <a:t> sur une ligne et des éléments flottants.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Objectif : savoir utiliser les propriétés </a:t>
            </a:r>
            <a:r>
              <a:rPr lang="en-US">
                <a:solidFill>
                  <a:srgbClr val="A80000"/>
                </a:solidFill>
              </a:rPr>
              <a:t>display</a:t>
            </a:r>
            <a:r>
              <a:rPr lang="fr-FR">
                <a:solidFill>
                  <a:srgbClr val="A80000"/>
                </a:solidFill>
              </a:rPr>
              <a:t>,</a:t>
            </a:r>
            <a:r>
              <a:rPr lang="fr-FR"/>
              <a:t> </a:t>
            </a:r>
            <a:r>
              <a:rPr lang="fr-FR">
                <a:solidFill>
                  <a:srgbClr val="A80000"/>
                </a:solidFill>
              </a:rPr>
              <a:t>position</a:t>
            </a:r>
            <a:r>
              <a:rPr lang="fr-FR"/>
              <a:t> et</a:t>
            </a:r>
            <a:r>
              <a:rPr lang="fr-FR">
                <a:solidFill>
                  <a:srgbClr val="A80000"/>
                </a:solidFill>
              </a:rPr>
              <a:t> </a:t>
            </a:r>
            <a:r>
              <a:rPr lang="en-US">
                <a:solidFill>
                  <a:srgbClr val="A80000"/>
                </a:solidFill>
              </a:rPr>
              <a:t>float</a:t>
            </a:r>
          </a:p>
          <a:p>
            <a:pPr marL="426960" lvl="0" indent="-322200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79B01BCD-47A0-47C1-8800-B5E08A9DB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FEE16C6-0015-4986-B39B-B070F0054D19}" type="slidenum">
              <a:t>11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408037-89E7-4887-A498-A6102A2EED0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Flexbox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BC9F4A-E253-4C54-8806-A71A8022927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Pour faire notre mise en page on va encapsuler nos éléments dans des container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Le container va prendre la propriété css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800000"/>
                </a:solidFill>
                <a:latin typeface="Arial" pitchFamily="18"/>
                <a:ea typeface="MS Gothic" pitchFamily="2"/>
              </a:rPr>
              <a:t>display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 : </a:t>
            </a:r>
            <a:r>
              <a:rPr lang="fr-FR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flex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 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7A5ED36D-9F66-4AEC-A414-F9CEDC7A0D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6816D3-16C4-4216-8614-37515668F261}" type="slidenum">
              <a:t>12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A1BA44-1C00-42B0-82A1-6BA14CE60E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Flexbox 2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F6C550-310C-4876-9678-82BFDDD5DDA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fr-FR"/>
              <a:t>Nous allons ensuite pouvoir décider quel comportement devra avoir le contenu situé dans le container</a:t>
            </a:r>
          </a:p>
          <a:p>
            <a:pPr lvl="0"/>
            <a:endParaRPr lang="fr-FR"/>
          </a:p>
          <a:p>
            <a:pPr lvl="0"/>
            <a:r>
              <a:rPr lang="fr-FR"/>
              <a:t>S’affiche en ligne ou en colonne: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A80000"/>
                </a:solidFill>
                <a:latin typeface="Arial" pitchFamily="18"/>
                <a:ea typeface="MS Gothic" pitchFamily="2"/>
              </a:rPr>
              <a:t>flex-direction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 : </a:t>
            </a:r>
            <a:r>
              <a:rPr lang="en-US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row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;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A80000"/>
                </a:solidFill>
                <a:latin typeface="Arial" pitchFamily="18"/>
                <a:ea typeface="MS Gothic" pitchFamily="2"/>
              </a:rPr>
              <a:t>flex-direction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 : </a:t>
            </a:r>
            <a:r>
              <a:rPr lang="en-US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column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;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7390AF9-AEDB-4E9F-BCBF-8CCA6B7846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C1E9FF3-CDEB-4D31-BB0E-775274484204}" type="slidenum">
              <a:t>13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56BF5A-601F-4772-A770-6D762091BE6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Flexbox 3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77527F-653C-4EA7-8FCF-71BD58962A7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La disposition du contenu est simplifié avec flexbox grâce à la propriété </a:t>
            </a:r>
            <a:r>
              <a:rPr lang="en-US">
                <a:solidFill>
                  <a:srgbClr val="A80000"/>
                </a:solidFill>
              </a:rPr>
              <a:t>justify-content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flex-start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 : les éléments sont alignés à gauche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flex-end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 : les éléments sont alignés à droite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center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 : les éléments sont centrés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741C4EE-EB5F-4D9D-8242-280B71AC1E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E827CA3-FA04-478F-8289-F6321E19B53B}" type="slidenum">
              <a:t>14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F80387-6006-434E-97FA-3822021C6D9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Flexbox 4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14493B-22DE-4EA4-AC1B-C37A4FE7216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La propriété </a:t>
            </a:r>
            <a:r>
              <a:rPr lang="fr-FR">
                <a:solidFill>
                  <a:srgbClr val="A80000"/>
                </a:solidFill>
              </a:rPr>
              <a:t>align-items</a:t>
            </a:r>
            <a:r>
              <a:rPr lang="fr-FR"/>
              <a:t> permet d’aligner le contenu verticalement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flex-start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 : les éléments sont en haut du container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flex-end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 : les éléments sont en bas du container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center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 : les éléments sont centrés verticalement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5C8B832-0C3F-400B-8A6C-56A5708229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77F8F0F-BA63-4A58-9E77-51D7A0CF2706}" type="slidenum">
              <a:t>15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AA6FE7-C43E-4C5C-B39A-D9447B4CB4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Flexbox : les éléments enfants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8312D5-D9BF-43A5-A456-1E7550B4FDC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Les éléments contenus dans un bloc ayant la propriété </a:t>
            </a:r>
            <a:r>
              <a:rPr lang="fr-FR">
                <a:solidFill>
                  <a:srgbClr val="A80000"/>
                </a:solidFill>
              </a:rPr>
              <a:t>display</a:t>
            </a:r>
            <a:r>
              <a:rPr lang="fr-FR"/>
              <a:t> : </a:t>
            </a:r>
            <a:r>
              <a:rPr lang="fr-FR">
                <a:solidFill>
                  <a:srgbClr val="7F00FF"/>
                </a:solidFill>
              </a:rPr>
              <a:t>flex</a:t>
            </a:r>
            <a:r>
              <a:rPr lang="fr-FR"/>
              <a:t> vont avoir accès à la propriété css </a:t>
            </a:r>
            <a:r>
              <a:rPr lang="en-US">
                <a:solidFill>
                  <a:srgbClr val="A80000"/>
                </a:solidFill>
              </a:rPr>
              <a:t>align-self</a:t>
            </a:r>
            <a:r>
              <a:rPr lang="fr-FR"/>
              <a:t> qui permet de redéfinir l’alignement vertical d’un élément en particulier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| </a:t>
            </a:r>
            <a:r>
              <a:rPr lang="fr-FR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flex-start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 | </a:t>
            </a:r>
            <a:r>
              <a:rPr lang="fr-FR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flex-end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 | </a:t>
            </a:r>
            <a:r>
              <a:rPr lang="fr-FR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center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 |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2F6C2744-531E-492E-962D-E77659F714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87B972B-B8C2-4DD0-A926-C7386E9D6516}" type="slidenum">
              <a:t>16</a:t>
            </a:fld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E6B7E22-273C-4CBD-8898-3B28CCBA894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18920"/>
            <a:ext cx="9358200" cy="5166000"/>
          </a:xfrm>
        </p:spPr>
        <p:txBody>
          <a:bodyPr wrap="square" anchor="ctr" anchorCtr="0">
            <a:spAutoFit/>
          </a:bodyPr>
          <a:lstStyle/>
          <a:p>
            <a:pPr lvl="0" indent="-342720"/>
            <a:endParaRPr lang="fr-FR"/>
          </a:p>
          <a:p>
            <a:pPr lvl="0" indent="-342720" algn="ctr"/>
            <a:r>
              <a:rPr lang="fr-FR" sz="6000">
                <a:latin typeface="Trebuchet MS" pitchFamily="34"/>
              </a:rPr>
              <a:t>Compatibilité entre navigateurs </a:t>
            </a:r>
            <a:br>
              <a:rPr lang="fr-FR" sz="6000">
                <a:latin typeface="Trebuchet MS" pitchFamily="34"/>
              </a:rPr>
            </a:br>
            <a:r>
              <a:rPr lang="fr-FR" sz="4800">
                <a:latin typeface="Trebuchet MS" pitchFamily="34"/>
              </a:rPr>
              <a:t>(cross-browser compatibility)</a:t>
            </a:r>
          </a:p>
          <a:p>
            <a:pPr lvl="0" indent="-342720" algn="ctr">
              <a:lnSpc>
                <a:spcPct val="104000"/>
              </a:lnSpc>
            </a:pPr>
            <a:endParaRPr lang="fr-FR" sz="6000">
              <a:latin typeface="Trebuchet MS" pitchFamily="3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408073F-BCC9-4C48-B7A4-422E04C797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9F4A2F0-559A-48D3-99F0-0F86DCD825CE}" type="slidenum">
              <a:t>17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B20BB4E-5E84-4DD7-A174-DAB1EA38190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CSS moteurs de rendu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24A9F9-6894-4BFD-9471-FB5961E31EA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Firefox : Gecko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IE : Trident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Chrome : Webkit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Opera : Presto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Safari : Webkit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4E166A0-E23A-452C-8955-5B94448101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6ADB155-5A2E-48CA-9326-C20FD0A9E20A}" type="slidenum">
              <a:t>18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DF38D0-96EE-4074-A899-5EACFDF594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CSS3 préfixes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DF9EF0-F7EC-4C85-ACDA-D3D59B3F2F4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-webkit-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-moz-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-o-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-ms-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2DAE05D7-D8F5-41A9-BB60-D0E024DF58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371BAB9-D517-4636-90D6-18B9AEF21C6A}" type="slidenum">
              <a:t>19</a:t>
            </a:fld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E7E82648-34E1-460A-BFBF-90FA9E286BE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18920"/>
            <a:ext cx="9358200" cy="5166000"/>
          </a:xfrm>
        </p:spPr>
        <p:txBody>
          <a:bodyPr wrap="square" anchor="t" anchorCtr="0">
            <a:spAutoFit/>
          </a:bodyPr>
          <a:lstStyle/>
          <a:p>
            <a:pPr lvl="0" indent="-342720"/>
            <a:endParaRPr lang="fr-FR"/>
          </a:p>
          <a:p>
            <a:pPr lvl="0" indent="-342720"/>
            <a:endParaRPr lang="fr-FR"/>
          </a:p>
          <a:p>
            <a:pPr lvl="0" indent="-342720" algn="ctr">
              <a:lnSpc>
                <a:spcPct val="104000"/>
              </a:lnSpc>
            </a:pPr>
            <a:r>
              <a:rPr lang="fr-FR" sz="6000">
                <a:latin typeface="Trebuchet MS" pitchFamily="34"/>
              </a:rPr>
              <a:t>LE RESPONSIVE WEB</a:t>
            </a:r>
          </a:p>
          <a:p>
            <a:pPr lvl="0" indent="-342720" algn="ctr">
              <a:lnSpc>
                <a:spcPct val="104000"/>
              </a:lnSpc>
            </a:pPr>
            <a:endParaRPr lang="fr-FR" sz="6000">
              <a:latin typeface="Trebuchet MS" pitchFamily="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FD9F7D8-8059-4E8B-9B0A-F88D027C24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0A1F8EB-3F0A-4AE0-ABB1-C7DCBBF42B73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2C3052-5811-4B80-BCFF-007A4A15C5F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Positionnement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F01897-A45D-4526-BFDF-F8A63820081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Éléments de type block : Mise en page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</a:rPr>
              <a:t>div, h1,p, ul, li, table, blockquote, pre, form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endParaRPr lang="fr-FR">
              <a:solidFill>
                <a:srgbClr val="000000"/>
              </a:solidFill>
              <a:latin typeface="Arial" pitchFamily="18"/>
              <a:ea typeface="MS Gothic" pitchFamily="2"/>
            </a:endParaRP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Elements de type inline : Attribuer un style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</a:rPr>
              <a:t>a, span, strong, img, input, em...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1AE6579-701E-4FD7-8183-DEB15B55BD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F688977-887F-4685-BE45-E9888B14AFAE}" type="slidenum">
              <a:t>20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7924DA-2C89-4B29-BE13-DEB10C1A885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différents formats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57873E1-333B-40D6-AEAF-3FFD3D7E0DD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476080" y="1718280"/>
            <a:ext cx="5387040" cy="4213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08EA9909-5D2E-4491-8651-85B72041E0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4E538C5-E533-4114-80BC-0190DB9511B9}" type="slidenum">
              <a:t>21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EB785D-FCC3-4657-8132-D90F3E03F16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différents formats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B00809-2DBB-48B1-9081-288F87BF06B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MAC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PC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Linux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Personne mal voyante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Espace sur l'écran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Mobiles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D88CD786-B5B5-481A-B1B7-8B884C96EB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E063068-A853-4A69-93C6-F7B4FB4BD1E8}" type="slidenum">
              <a:t>22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B23171-0200-44A8-AF8F-E72946FFD6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 cas IE&lt;8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A10FE1E-5D09-4942-96B2-1485A29BD67E}"/>
              </a:ext>
            </a:extLst>
          </p:cNvPr>
          <p:cNvSpPr txBox="1"/>
          <p:nvPr/>
        </p:nvSpPr>
        <p:spPr>
          <a:xfrm>
            <a:off x="720000" y="1855439"/>
            <a:ext cx="7740000" cy="19825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IE Tester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Html5shim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Modernizr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FF59ACB9-7771-4E6D-BE6F-C63C02BCF6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8D7FEB-F5F5-481E-BA49-13607712C932}" type="slidenum">
              <a:t>23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B2E4E9-5DD8-45D2-A250-FE484E77610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>
            <a:spAutoFit/>
          </a:bodyPr>
          <a:lstStyle/>
          <a:p>
            <a:pPr lvl="0"/>
            <a:r>
              <a:rPr lang="fr-FR"/>
              <a:t>Les grilles</a:t>
            </a:r>
          </a:p>
        </p:txBody>
      </p:sp>
      <p:pic>
        <p:nvPicPr>
          <p:cNvPr id="3" name="Espace réservé pour une image  2">
            <a:extLst>
              <a:ext uri="{FF2B5EF4-FFF2-40B4-BE49-F238E27FC236}">
                <a16:creationId xmlns:a16="http://schemas.microsoft.com/office/drawing/2014/main" id="{7BE37EBD-C892-4033-B2A5-8A77564CEF5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55600" y="1980000"/>
            <a:ext cx="7844400" cy="441288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427DBBAB-9A34-4BEA-8D3F-C7C0FA9AB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1A5106C-F8FF-45FC-AA44-87FF89BAE90B}" type="slidenum">
              <a:t>24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4699A8D-E95D-4158-B310-49B1E098108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>
            <a:spAutoFit/>
          </a:bodyPr>
          <a:lstStyle/>
          <a:p>
            <a:pPr lvl="0"/>
            <a:r>
              <a:rPr lang="fr-FR"/>
              <a:t>Les grilles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F9DF8B7-9376-435F-BE55-7F78407CAB7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160" y="1228680"/>
            <a:ext cx="10079640" cy="5113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F3A56FD-933D-48FC-A5E1-C0C385FA9B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E7F40C5-B4EB-4BED-8C72-809AAE0CEF0F}" type="slidenum">
              <a:t>25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1CEB6C-02F7-4D89-AD19-C14F4727130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>
            <a:spAutoFit/>
          </a:bodyPr>
          <a:lstStyle/>
          <a:p>
            <a:pPr lvl="0"/>
            <a:r>
              <a:rPr lang="fr-FR"/>
              <a:t>Les grilles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0066ED1-BFA1-45BC-BE4C-0D1DBC7961E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1160" y="1158840"/>
            <a:ext cx="9708840" cy="54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C4A2157B-B579-4327-A0AC-102B72EC47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EBB55A7-3AE6-4557-8388-555D774B0A73}" type="slidenum">
              <a:t>26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08231A-64E6-45A6-8481-C2D347CAFE0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media queries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EDA4C2-221C-4D5E-9C60-BA0F2B868B0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fr-FR"/>
              <a:t>Repérer  le media utilisé :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Device-width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Device-height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Orientation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Aspect ratio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0B0A582C-95D4-48F4-AA0A-7876CB7010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DB4DC35-532F-4269-9925-8082603FE3A5}" type="slidenum">
              <a:t>27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BEA63C-87B3-4910-BF3C-1CE1D489F99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media queries</a:t>
            </a:r>
          </a:p>
        </p:txBody>
      </p:sp>
      <p:pic>
        <p:nvPicPr>
          <p:cNvPr id="3" name="Espace réservé pour une image  2">
            <a:extLst>
              <a:ext uri="{FF2B5EF4-FFF2-40B4-BE49-F238E27FC236}">
                <a16:creationId xmlns:a16="http://schemas.microsoft.com/office/drawing/2014/main" id="{2283D423-770B-48E4-B8D1-9A760FDB2D7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359" y="1624319"/>
            <a:ext cx="9353519" cy="4186079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3F8D4072-F10C-4097-A775-59068AAFDA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817AC3B-87DC-4298-8907-13B11625E604}" type="slidenum">
              <a:t>28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5559A72-666F-48EF-A89A-9A4B762AA84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 viewport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6E10D0-2F86-4EA7-A2BB-A8B2C835489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endParaRPr lang="fr-FR"/>
          </a:p>
          <a:p>
            <a:pPr lvl="0"/>
            <a:r>
              <a:rPr lang="fr-FR"/>
              <a:t>Taille réelle de l'écran</a:t>
            </a:r>
          </a:p>
          <a:p>
            <a:pPr lvl="0"/>
            <a:r>
              <a:rPr lang="fr-FR"/>
              <a:t>Zoom</a:t>
            </a:r>
          </a:p>
          <a:p>
            <a:pPr lvl="0"/>
            <a:endParaRPr lang="fr-FR"/>
          </a:p>
          <a:p>
            <a:pPr lvl="0"/>
            <a:r>
              <a:rPr lang="fr-FR"/>
              <a:t>&lt;meta </a:t>
            </a:r>
            <a:r>
              <a:rPr lang="en-US"/>
              <a:t>name</a:t>
            </a:r>
            <a:r>
              <a:rPr lang="fr-FR"/>
              <a:t>= 'viewport'  content='</a:t>
            </a:r>
            <a:r>
              <a:rPr lang="en-US"/>
              <a:t>width</a:t>
            </a:r>
            <a:r>
              <a:rPr lang="fr-FR"/>
              <a:t>=</a:t>
            </a:r>
            <a:r>
              <a:rPr lang="en-US"/>
              <a:t>device-width</a:t>
            </a:r>
            <a:r>
              <a:rPr lang="fr-FR"/>
              <a:t>, </a:t>
            </a:r>
            <a:r>
              <a:rPr lang="en-US"/>
              <a:t>initial-scale</a:t>
            </a:r>
            <a:r>
              <a:rPr lang="fr-FR"/>
              <a:t>=1.0'&gt;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48F91C49-E915-4DB3-AE9B-10B23ED419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45C5162-B690-48B0-B726-E0D73AA7887F}" type="slidenum">
              <a:t>29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BA28ED-2D74-4E6D-AC1D-DBF92B5807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media queries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33820BA-5A06-4D61-8132-777DADD874E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720" y="1823399"/>
            <a:ext cx="8876880" cy="39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35AFA2B6-B714-4348-BB10-DEB3629FC7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D11EB95-98D1-487E-B150-A9C747B3DDFC}" type="slidenum">
              <a:t>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6FC616A-F8FA-458F-A72F-967D564DB0E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Positionnement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F9C9C2-5CDA-4838-8AF6-6EBA9050DF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527120"/>
            <a:ext cx="9353519" cy="5690160"/>
          </a:xfrm>
        </p:spPr>
        <p:txBody>
          <a:bodyPr/>
          <a:lstStyle/>
          <a:p>
            <a:pPr lvl="0"/>
            <a:r>
              <a:rPr lang="fr-FR"/>
              <a:t>Changer le mode d'affichage :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Modifier le comportement d’un élément html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avec la propriété </a:t>
            </a:r>
            <a:r>
              <a:rPr lang="fr-FR">
                <a:solidFill>
                  <a:srgbClr val="A80000"/>
                </a:solidFill>
              </a:rPr>
              <a:t>display.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Différentes valeurs sont disponibles dont :</a:t>
            </a:r>
          </a:p>
          <a:p>
            <a:pPr marL="342720" lvl="2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inline-block 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: les éléments vont se mettre les uns à la suite des autres (comme les éléments </a:t>
            </a:r>
            <a:r>
              <a:rPr lang="fr-FR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inline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) et on pourra changer leur taille et leurs marges (comme les éléments </a:t>
            </a:r>
            <a:r>
              <a:rPr lang="fr-FR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block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).</a:t>
            </a:r>
          </a:p>
          <a:p>
            <a:pPr marL="342720" lvl="2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block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 : l'élément se comportera comme les éléments </a:t>
            </a:r>
            <a:r>
              <a:rPr lang="fr-FR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block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, il sera possible changer leur taille et leurs marges.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74E6B247-793D-456F-8A84-51BAC93E16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0A7B5AC-456A-420F-A08A-6D1095B11FEC}" type="slidenum">
              <a:t>30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0498151-5B5C-4431-BB0B-E60CD1EC8FE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media queries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B8F214-FC84-4F1B-9F8B-55D7CD0E116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Dans &lt;style&gt; @import url() only screen and (min-width:800px)&lt;/style&gt;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Dans &lt;link href='' rel= 'stylesheet'  media= 'only screen and (min-width:800px)'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Dans le css : @media only screen and (min-width:800 px)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64E7FFF6-78E2-487E-83E3-8A2A82A065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4D05550-6EDF-45ED-8A7E-E4FC3D664236}" type="slidenum">
              <a:t>31</a:t>
            </a:fld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17AFE1A-8A22-4D8D-AF4C-0B76CEEA532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ctr"/>
            <a:endParaRPr lang="fr-FR" sz="6000"/>
          </a:p>
          <a:p>
            <a:pPr lvl="0" algn="ctr"/>
            <a:r>
              <a:rPr lang="fr-FR" sz="6000"/>
              <a:t>Accessibilité web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451150D1-9E5A-408F-A6E8-4D4A50DFF4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46BC915-2732-4B93-A0CB-DF3CD4AF605C}" type="slidenum">
              <a:t>32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91D707-EEA2-4A89-885D-6B0A2B5D442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Accessibilité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C3AE69C-435A-46B4-95DD-B7F877F3F5E0}"/>
              </a:ext>
            </a:extLst>
          </p:cNvPr>
          <p:cNvSpPr txBox="1"/>
          <p:nvPr/>
        </p:nvSpPr>
        <p:spPr>
          <a:xfrm>
            <a:off x="154080" y="1468440"/>
            <a:ext cx="9727920" cy="63784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9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L’accessibilité d’un site internet est sa capacité à être consultable par le plus grand nombre.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9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9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Tous vos visiteurs n’auront pas les mêmes capacités physiques (malentendant, malvoyant, daltoniens, dyslexiques…) ni des terminaux identiques (tailles des écrans, tactile ou non…)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9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9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Rendre son site accessible = s’assurer qu’un maximum d’utilisateurs puissent y avoir accès.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4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Points de contrôle de base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</a:t>
            </a:r>
            <a:r>
              <a:rPr lang="fr-FR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Valider le HTML et les CSS - Évaluer la sémantique du code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Les images et le texte alternatif - Le titre des documents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Le texte des liens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La discrimination des navigateurs et/ou des systèmes d'exploitation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6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S'assurer de l'utilisation non intrusive de JavaScript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Augmenter la taille du texte - Le contraste des couleurs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Désactiver les CSS - Utiliser Fangs pour simuler un lecteur d'écran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6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Ne pas négliger le contenu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0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0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C3399603-0462-4F76-8410-EA28432BBB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1352DB-E612-44F3-987B-CE9A84B35000}" type="slidenum">
              <a:t>33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914C9B4-88C8-4137-A508-F4BA173B21A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Référentiel AccessiWeb 2.2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FDF058-507F-4F97-8A2C-99B2A48698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Référentiel des recommandations :</a:t>
            </a:r>
            <a:br>
              <a:rPr lang="fr-FR"/>
            </a:br>
            <a:r>
              <a:rPr lang="fr-FR">
                <a:hlinkClick r:id="rId3"/>
              </a:rPr>
              <a:t>http://www.accessiweb.org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Présentation de quelques recommandations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955594F7-5D9E-4680-BB36-005866F9DD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6028F9F-BADA-40BE-A374-1AE253BCA8F4}" type="slidenum">
              <a:t>34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16E6B64-F1C5-4792-8733-3F50E7F691A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>
            <a:spAutoFit/>
          </a:bodyPr>
          <a:lstStyle/>
          <a:p>
            <a:pPr lvl="0"/>
            <a:r>
              <a:rPr lang="fr-FR"/>
              <a:t>Accessibilité</a:t>
            </a:r>
            <a:br>
              <a:rPr lang="fr-FR"/>
            </a:br>
            <a:r>
              <a:rPr lang="fr-FR" b="1"/>
              <a:t>Outils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16C9101-889F-4F13-B155-AD09E0B52CE3}"/>
              </a:ext>
            </a:extLst>
          </p:cNvPr>
          <p:cNvSpPr txBox="1"/>
          <p:nvPr/>
        </p:nvSpPr>
        <p:spPr>
          <a:xfrm>
            <a:off x="360000" y="1584000"/>
            <a:ext cx="9180000" cy="504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Quelques outils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  <a:hlinkClick r:id="rId3"/>
              </a:rPr>
              <a:t>http://paletton.com</a:t>
            </a:r>
            <a:r>
              <a:rPr lang="fr-F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simulation de vision (daltonisme)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  <a:hlinkClick r:id="rId4"/>
              </a:rPr>
              <a:t>http://www.checkmycolours.com/</a:t>
            </a:r>
            <a:r>
              <a:rPr lang="fr-F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contrôle les contraste de votre site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  <a:hlinkClick r:id="rId5"/>
              </a:rPr>
              <a:t>http://opendyslexic.org/</a:t>
            </a:r>
            <a:r>
              <a:rPr lang="fr-F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police de caractère pour dyslexiques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  <a:hlinkClick r:id="rId6"/>
              </a:rPr>
              <a:t>http://achecker.ca/checker/index.php</a:t>
            </a:r>
            <a:r>
              <a:rPr lang="fr-F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test un site web sur les critères d’accessibilité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Certains éditeurs WYSIWYG proposent des fonctions d'accessibilité :</a:t>
            </a:r>
            <a:br>
              <a:rPr lang="fr-F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</a:br>
            <a:r>
              <a:rPr lang="fr-F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- Dreamweaver :</a:t>
            </a:r>
            <a:br>
              <a:rPr lang="fr-F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</a:b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  <a:hlinkClick r:id="rId7"/>
              </a:rPr>
              <a:t>https://helpx.adobe.com/fr/dreamweaver/using/dreamweaver-accessibility.html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79757CF-D90C-4E64-9EB7-1E2B9981C6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590F90D-2D2A-4AD6-A59B-D8CE2A608D82}" type="slidenum">
              <a:t>35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50572A-5DDD-4403-9B14-12F742A2C91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Accessibilite : les ARIA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7FF766-938A-4860-B418-F426DB6247E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980000"/>
            <a:ext cx="10080000" cy="4591800"/>
          </a:xfrm>
        </p:spPr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ARIA = ‘Accessible </a:t>
            </a:r>
            <a:r>
              <a:rPr lang="en-US"/>
              <a:t>Rich</a:t>
            </a:r>
            <a:r>
              <a:rPr lang="fr-FR"/>
              <a:t> Internet Applications’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800"/>
              <a:t>Rajoute de la sémantique à la sémantique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 sz="2800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800"/>
              <a:t>Exemple d’utilisation :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000">
                <a:solidFill>
                  <a:srgbClr val="0000FF"/>
                </a:solidFill>
              </a:rPr>
              <a:t>&lt;p</a:t>
            </a:r>
            <a:r>
              <a:rPr lang="fr-FR" sz="2000"/>
              <a:t> </a:t>
            </a:r>
            <a:r>
              <a:rPr lang="en-US" sz="2000">
                <a:solidFill>
                  <a:srgbClr val="A80000"/>
                </a:solidFill>
              </a:rPr>
              <a:t>role</a:t>
            </a:r>
            <a:r>
              <a:rPr lang="fr-FR" sz="2000"/>
              <a:t>=</a:t>
            </a:r>
            <a:r>
              <a:rPr lang="fr-FR" sz="2000">
                <a:solidFill>
                  <a:srgbClr val="7F00FF"/>
                </a:solidFill>
              </a:rPr>
              <a:t>"</a:t>
            </a:r>
            <a:r>
              <a:rPr lang="en-US" sz="2000">
                <a:solidFill>
                  <a:srgbClr val="7F00FF"/>
                </a:solidFill>
              </a:rPr>
              <a:t>al</a:t>
            </a:r>
            <a:r>
              <a:rPr lang="fr-FR" sz="2000">
                <a:solidFill>
                  <a:srgbClr val="7F00FF"/>
                </a:solidFill>
              </a:rPr>
              <a:t>ert"</a:t>
            </a:r>
            <a:r>
              <a:rPr lang="fr-FR" sz="2000"/>
              <a:t>&gt;Votre navigateur ne vous permet pas de visionner nos vidéos.</a:t>
            </a:r>
            <a:r>
              <a:rPr lang="fr-FR" sz="2000">
                <a:solidFill>
                  <a:srgbClr val="0000FF"/>
                </a:solidFill>
              </a:rPr>
              <a:t>&lt;/p&gt;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 sz="2000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000"/>
              <a:t>Liste des différents rôles : </a:t>
            </a:r>
            <a:r>
              <a:rPr lang="fr-FR" sz="2000">
                <a:hlinkClick r:id="rId3"/>
              </a:rPr>
              <a:t>https://www.w3.org/TR/wai-aria/roles#role_definitions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 sz="2000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000"/>
              <a:t>Une illustration des ARIA : </a:t>
            </a:r>
            <a:r>
              <a:rPr lang="fr-FR" sz="2000">
                <a:hlinkClick r:id="rId4"/>
              </a:rPr>
              <a:t>http://mcdlr.com/wai-aria-cheatsheet/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2C91CA6-7E8B-4D61-AD17-7DC94DACC5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E815EB7-328B-4A98-B0C1-9DE2EBC80187}" type="slidenum"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284877-362E-4EBE-ABF8-EE9EE4DD82F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en-US"/>
              <a:t>Display</a:t>
            </a:r>
            <a:r>
              <a:rPr lang="fr-FR"/>
              <a:t>:</a:t>
            </a:r>
            <a:r>
              <a:rPr lang="en-US"/>
              <a:t>inline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886DC22-7762-4CFB-818D-AE6F03289DA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000" y="1620000"/>
            <a:ext cx="8690760" cy="4092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8323445-30E5-4A33-8278-4E44FC1056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3DC84FD-286C-41C4-AAE5-5910B7A9BE08}" type="slidenum">
              <a:t>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58F83F-0315-4482-AE1E-01B515C496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Positionnement CSS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7BA69E-CC74-4974-98F8-4F2A2257CCF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/>
              <a:t>Il existe plusieurs types de positionnement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positionnement relatif (en flux)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positionnement absolu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positionnement fixe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positionnement flottant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C137FEF1-04B6-41E0-9E76-D083223B27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4FCD3D9-19D5-4724-807F-0B44D6FDE42B}" type="slidenum">
              <a:t>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079E77-935A-4BF2-B728-8BFDC1A0AA3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Positionnement relatif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55A078-6927-4474-B972-3C7CE71CAE1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9720"/>
          </a:xfrm>
        </p:spPr>
        <p:txBody>
          <a:bodyPr wrap="square" tIns="24840" anchor="t" anchorCtr="0">
            <a:spAutoFit/>
          </a:bodyPr>
          <a:lstStyle/>
          <a:p>
            <a:pPr marL="426960" lvl="0" indent="-322200">
              <a:spcAft>
                <a:spcPts val="598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Les balises sont positionnées sur la page selon :</a:t>
            </a:r>
          </a:p>
          <a:p>
            <a:pPr marL="0" lvl="0">
              <a:spcAft>
                <a:spcPts val="598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leur ordre dans le code</a:t>
            </a:r>
          </a:p>
          <a:p>
            <a:pPr marL="0" lvl="0">
              <a:spcAft>
                <a:spcPts val="598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le type d'élément (en-ligne ou bloc)</a:t>
            </a:r>
          </a:p>
          <a:p>
            <a:pPr marL="0" lvl="0">
              <a:spcAft>
                <a:spcPts val="598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les marges internes et externes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Pour positionner un élément de façon relative :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800" b="1">
                <a:solidFill>
                  <a:srgbClr val="A80000"/>
                </a:solidFill>
                <a:latin typeface="Arial" pitchFamily="18"/>
                <a:ea typeface="MS Gothic" pitchFamily="2"/>
              </a:rPr>
              <a:t>position</a:t>
            </a:r>
            <a:r>
              <a:rPr lang="fr-FR" sz="2800" b="1">
                <a:solidFill>
                  <a:srgbClr val="000000"/>
                </a:solidFill>
                <a:latin typeface="Arial" pitchFamily="18"/>
                <a:ea typeface="MS Gothic" pitchFamily="2"/>
              </a:rPr>
              <a:t>:</a:t>
            </a:r>
            <a:r>
              <a:rPr lang="fr-FR" sz="2800" b="1">
                <a:solidFill>
                  <a:srgbClr val="7F00FF"/>
                </a:solidFill>
                <a:latin typeface="Arial" pitchFamily="18"/>
                <a:ea typeface="MS Gothic" pitchFamily="2"/>
              </a:rPr>
              <a:t>relative</a:t>
            </a:r>
            <a:r>
              <a:rPr lang="fr-FR" sz="2800" b="1">
                <a:solidFill>
                  <a:srgbClr val="000000"/>
                </a:solidFill>
                <a:latin typeface="Arial" pitchFamily="18"/>
                <a:ea typeface="MS Gothic" pitchFamily="2"/>
              </a:rPr>
              <a:t>;</a:t>
            </a:r>
          </a:p>
          <a:p>
            <a:pPr lvl="0">
              <a:buClr>
                <a:srgbClr val="F20000"/>
              </a:buClr>
              <a:buSzPct val="55000"/>
              <a:buFont typeface="Wingdings" pitchFamily="2"/>
              <a:buChar char=""/>
            </a:pPr>
            <a:r>
              <a:rPr lang="fr-FR" sz="2800"/>
              <a:t>puis au choix :</a:t>
            </a:r>
            <a:br>
              <a:rPr lang="fr-FR" sz="2800"/>
            </a:br>
            <a:r>
              <a:rPr lang="fr-FR" sz="2800"/>
              <a:t>		</a:t>
            </a:r>
            <a:r>
              <a:rPr lang="fr-FR" sz="2800" b="1">
                <a:solidFill>
                  <a:srgbClr val="A80000"/>
                </a:solidFill>
              </a:rPr>
              <a:t>top</a:t>
            </a:r>
            <a:r>
              <a:rPr lang="fr-FR" sz="2800" b="1"/>
              <a:t>:</a:t>
            </a:r>
            <a:r>
              <a:rPr lang="fr-FR" sz="2800" b="1">
                <a:solidFill>
                  <a:srgbClr val="7F00FF"/>
                </a:solidFill>
              </a:rPr>
              <a:t>valeur</a:t>
            </a:r>
            <a:r>
              <a:rPr lang="fr-FR" sz="2800" b="1"/>
              <a:t>;</a:t>
            </a:r>
            <a:br>
              <a:rPr lang="fr-FR" sz="2800" b="1"/>
            </a:br>
            <a:r>
              <a:rPr lang="fr-FR" sz="2800" b="1"/>
              <a:t>		</a:t>
            </a:r>
            <a:r>
              <a:rPr lang="en-US" sz="2800" b="1">
                <a:solidFill>
                  <a:srgbClr val="A80000"/>
                </a:solidFill>
              </a:rPr>
              <a:t>left</a:t>
            </a:r>
            <a:r>
              <a:rPr lang="fr-FR" sz="2800" b="1"/>
              <a:t>:</a:t>
            </a:r>
            <a:r>
              <a:rPr lang="fr-FR" sz="2800" b="1">
                <a:solidFill>
                  <a:srgbClr val="7F00FF"/>
                </a:solidFill>
              </a:rPr>
              <a:t>valeur</a:t>
            </a:r>
            <a:r>
              <a:rPr lang="fr-FR" sz="2800" b="1"/>
              <a:t>;</a:t>
            </a:r>
            <a:br>
              <a:rPr lang="fr-FR" sz="2800" b="1"/>
            </a:br>
            <a:r>
              <a:rPr lang="fr-FR" sz="2800" b="1"/>
              <a:t>		</a:t>
            </a:r>
            <a:r>
              <a:rPr lang="en-US" sz="2800" b="1">
                <a:solidFill>
                  <a:srgbClr val="A80000"/>
                </a:solidFill>
              </a:rPr>
              <a:t>bottom</a:t>
            </a:r>
            <a:r>
              <a:rPr lang="fr-FR" sz="2800" b="1"/>
              <a:t>:</a:t>
            </a:r>
            <a:r>
              <a:rPr lang="fr-FR" sz="2800" b="1">
                <a:solidFill>
                  <a:srgbClr val="7F00FF"/>
                </a:solidFill>
              </a:rPr>
              <a:t>valeur</a:t>
            </a:r>
            <a:r>
              <a:rPr lang="fr-FR" sz="2800" b="1"/>
              <a:t>;</a:t>
            </a:r>
            <a:br>
              <a:rPr lang="fr-FR" sz="2800" b="1"/>
            </a:br>
            <a:r>
              <a:rPr lang="fr-FR" sz="2800" b="1"/>
              <a:t>		</a:t>
            </a:r>
            <a:r>
              <a:rPr lang="en-US" sz="2800" b="1">
                <a:solidFill>
                  <a:srgbClr val="A80000"/>
                </a:solidFill>
              </a:rPr>
              <a:t>right</a:t>
            </a:r>
            <a:r>
              <a:rPr lang="fr-FR" sz="2800" b="1"/>
              <a:t>:</a:t>
            </a:r>
            <a:r>
              <a:rPr lang="fr-FR" sz="2800" b="1">
                <a:solidFill>
                  <a:srgbClr val="7F00FF"/>
                </a:solidFill>
              </a:rPr>
              <a:t>valeur</a:t>
            </a:r>
            <a:r>
              <a:rPr lang="fr-FR" sz="2800" b="1"/>
              <a:t>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D03434EF-863C-4890-AE24-2E4325001A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259F744-3969-482E-8B1B-FE4FA3A16525}" type="slidenum"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E3D9E1-0D7E-4437-9239-C189A813811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Positionnement absolu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D17344-ED36-44FD-899D-BB5DD2733C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marL="426960" lvl="0" indent="-322200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Fait sortir un élément du flux normal, il sera ensuite positionné :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par rapport au dernier élément </a:t>
            </a:r>
            <a:r>
              <a:rPr lang="fr-FR" sz="2800" b="1"/>
              <a:t>parent</a:t>
            </a:r>
            <a:r>
              <a:rPr lang="fr-FR" sz="2800"/>
              <a:t> </a:t>
            </a:r>
            <a:r>
              <a:rPr lang="fr-FR" sz="2800" i="1"/>
              <a:t>positionné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par rapport aux bords de la page s'il n'existe aucun élément parent </a:t>
            </a:r>
            <a:r>
              <a:rPr lang="fr-FR" sz="2800" i="1"/>
              <a:t>positionné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Pour positionner un élément de façon absolue :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800" b="1">
                <a:solidFill>
                  <a:srgbClr val="A80000"/>
                </a:solidFill>
                <a:latin typeface="Arial" pitchFamily="18"/>
                <a:ea typeface="MS Gothic" pitchFamily="2"/>
              </a:rPr>
              <a:t>position</a:t>
            </a:r>
            <a:r>
              <a:rPr lang="fr-FR" sz="2800" b="1">
                <a:solidFill>
                  <a:srgbClr val="000000"/>
                </a:solidFill>
                <a:latin typeface="Arial" pitchFamily="18"/>
                <a:ea typeface="MS Gothic" pitchFamily="2"/>
              </a:rPr>
              <a:t>:</a:t>
            </a:r>
            <a:r>
              <a:rPr lang="en-US" sz="2800" b="1">
                <a:solidFill>
                  <a:srgbClr val="7F00FF"/>
                </a:solidFill>
                <a:latin typeface="Arial" pitchFamily="18"/>
                <a:ea typeface="MS Gothic" pitchFamily="2"/>
              </a:rPr>
              <a:t>absolute</a:t>
            </a:r>
            <a:r>
              <a:rPr lang="fr-FR" sz="2800" b="1">
                <a:solidFill>
                  <a:srgbClr val="000000"/>
                </a:solidFill>
                <a:latin typeface="Arial" pitchFamily="18"/>
                <a:ea typeface="MS Gothic" pitchFamily="2"/>
              </a:rPr>
              <a:t>;</a:t>
            </a:r>
          </a:p>
          <a:p>
            <a:pPr lvl="0">
              <a:buClr>
                <a:srgbClr val="F20000"/>
              </a:buClr>
              <a:buSzPct val="55000"/>
              <a:buFont typeface="Wingdings" pitchFamily="2"/>
              <a:buChar char=""/>
            </a:pPr>
            <a:r>
              <a:rPr lang="fr-FR" sz="2800"/>
              <a:t>puis au choix :</a:t>
            </a:r>
            <a:br>
              <a:rPr lang="fr-FR" sz="2800"/>
            </a:br>
            <a:r>
              <a:rPr lang="fr-FR" sz="2800"/>
              <a:t>		</a:t>
            </a:r>
            <a:r>
              <a:rPr lang="fr-FR" sz="2800" b="1">
                <a:solidFill>
                  <a:srgbClr val="A80000"/>
                </a:solidFill>
              </a:rPr>
              <a:t>top</a:t>
            </a:r>
            <a:r>
              <a:rPr lang="fr-FR" sz="2800" b="1"/>
              <a:t>:</a:t>
            </a:r>
            <a:r>
              <a:rPr lang="fr-FR" sz="2800" b="1">
                <a:solidFill>
                  <a:srgbClr val="7F00FF"/>
                </a:solidFill>
              </a:rPr>
              <a:t>valeur</a:t>
            </a:r>
            <a:r>
              <a:rPr lang="fr-FR" sz="2800" b="1"/>
              <a:t>;		</a:t>
            </a:r>
            <a:r>
              <a:rPr lang="en-US" sz="2800" b="1">
                <a:solidFill>
                  <a:srgbClr val="A80000"/>
                </a:solidFill>
              </a:rPr>
              <a:t>left</a:t>
            </a:r>
            <a:r>
              <a:rPr lang="fr-FR" sz="2800" b="1"/>
              <a:t>:</a:t>
            </a:r>
            <a:r>
              <a:rPr lang="fr-FR" sz="2800" b="1">
                <a:solidFill>
                  <a:srgbClr val="7F00FF"/>
                </a:solidFill>
              </a:rPr>
              <a:t>valeur</a:t>
            </a:r>
            <a:r>
              <a:rPr lang="fr-FR" sz="2800" b="1"/>
              <a:t>;</a:t>
            </a:r>
            <a:br>
              <a:rPr lang="fr-FR" sz="2800" b="1"/>
            </a:br>
            <a:r>
              <a:rPr lang="fr-FR" sz="2800" b="1"/>
              <a:t>		</a:t>
            </a:r>
            <a:r>
              <a:rPr lang="en-US" sz="2800" b="1">
                <a:solidFill>
                  <a:srgbClr val="A80000"/>
                </a:solidFill>
              </a:rPr>
              <a:t>bottom</a:t>
            </a:r>
            <a:r>
              <a:rPr lang="fr-FR" sz="2800" b="1"/>
              <a:t>:</a:t>
            </a:r>
            <a:r>
              <a:rPr lang="fr-FR" sz="2800" b="1">
                <a:solidFill>
                  <a:srgbClr val="7F00FF"/>
                </a:solidFill>
              </a:rPr>
              <a:t>valeur</a:t>
            </a:r>
            <a:r>
              <a:rPr lang="fr-FR" sz="2800" b="1"/>
              <a:t>;	</a:t>
            </a:r>
            <a:r>
              <a:rPr lang="en-US" sz="2800" b="1">
                <a:solidFill>
                  <a:srgbClr val="A80000"/>
                </a:solidFill>
              </a:rPr>
              <a:t>right</a:t>
            </a:r>
            <a:r>
              <a:rPr lang="fr-FR" sz="2800" b="1"/>
              <a:t>:</a:t>
            </a:r>
            <a:r>
              <a:rPr lang="fr-FR" sz="2800" b="1">
                <a:solidFill>
                  <a:srgbClr val="7F00FF"/>
                </a:solidFill>
              </a:rPr>
              <a:t>valeur</a:t>
            </a:r>
            <a:r>
              <a:rPr lang="fr-FR" sz="2800" b="1"/>
              <a:t> 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49A1C505-C2A1-401B-A377-F30704FEEF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C9FFF4C-BE03-410C-9517-9F5214661ADF}" type="slidenum">
              <a:t>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BD9FC7-E156-4A12-A701-745BB58912D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Positionnement fixe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FADC61-E3ED-4A70-AD29-27EA2CAA148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Semblable</a:t>
            </a:r>
            <a:r>
              <a:rPr lang="en-US" sz="2800"/>
              <a:t> </a:t>
            </a:r>
            <a:r>
              <a:rPr lang="fr-FR" sz="2800"/>
              <a:t>au</a:t>
            </a:r>
            <a:r>
              <a:rPr lang="en-US" sz="2800"/>
              <a:t> </a:t>
            </a:r>
            <a:r>
              <a:rPr lang="fr-FR" sz="2800"/>
              <a:t>positionnement</a:t>
            </a:r>
            <a:r>
              <a:rPr lang="en-US" sz="2800"/>
              <a:t> </a:t>
            </a:r>
            <a:r>
              <a:rPr lang="fr-FR" sz="2800"/>
              <a:t>absolu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Fixe</a:t>
            </a:r>
            <a:r>
              <a:rPr lang="en-US" sz="2800"/>
              <a:t> </a:t>
            </a:r>
            <a:r>
              <a:rPr lang="fr-FR" sz="2800"/>
              <a:t>même</a:t>
            </a:r>
            <a:r>
              <a:rPr lang="en-US" sz="2800"/>
              <a:t> </a:t>
            </a:r>
            <a:r>
              <a:rPr lang="fr-FR" sz="2800"/>
              <a:t>si</a:t>
            </a:r>
            <a:r>
              <a:rPr lang="en-US" sz="2800"/>
              <a:t> </a:t>
            </a:r>
            <a:r>
              <a:rPr lang="fr-FR" sz="2800"/>
              <a:t>vous</a:t>
            </a:r>
            <a:r>
              <a:rPr lang="en-US" sz="2800"/>
              <a:t> </a:t>
            </a:r>
            <a:r>
              <a:rPr lang="fr-FR" sz="2800"/>
              <a:t>utilisez</a:t>
            </a:r>
            <a:r>
              <a:rPr lang="en-US" sz="2800"/>
              <a:t> </a:t>
            </a:r>
            <a:r>
              <a:rPr lang="fr-FR" sz="2800"/>
              <a:t>les</a:t>
            </a:r>
            <a:r>
              <a:rPr lang="en-US" sz="2800"/>
              <a:t> barres </a:t>
            </a:r>
            <a:r>
              <a:rPr lang="fr-FR" sz="2800"/>
              <a:t>de</a:t>
            </a:r>
            <a:r>
              <a:rPr lang="en-US" sz="2800"/>
              <a:t> </a:t>
            </a:r>
            <a:r>
              <a:rPr lang="fr-FR" sz="2800"/>
              <a:t>défilement.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en-US" sz="2800"/>
              <a:t>Ce </a:t>
            </a:r>
            <a:r>
              <a:rPr lang="fr-FR" sz="2800"/>
              <a:t>positionnement</a:t>
            </a:r>
            <a:r>
              <a:rPr lang="en-US" sz="2800"/>
              <a:t> </a:t>
            </a:r>
            <a:r>
              <a:rPr lang="fr-FR" sz="2800"/>
              <a:t>n'est</a:t>
            </a:r>
            <a:r>
              <a:rPr lang="en-US" sz="2800"/>
              <a:t> pas </a:t>
            </a:r>
            <a:r>
              <a:rPr lang="fr-FR" sz="2800"/>
              <a:t>géré</a:t>
            </a:r>
            <a:r>
              <a:rPr lang="en-US" sz="2800"/>
              <a:t> par IE6.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Pour positionner un élément de façon fixe :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800" b="1">
                <a:solidFill>
                  <a:srgbClr val="A80000"/>
                </a:solidFill>
                <a:latin typeface="Arial" pitchFamily="18"/>
                <a:ea typeface="MS Gothic" pitchFamily="2"/>
              </a:rPr>
              <a:t>position</a:t>
            </a:r>
            <a:r>
              <a:rPr lang="fr-FR" sz="2800" b="1">
                <a:solidFill>
                  <a:srgbClr val="000000"/>
                </a:solidFill>
                <a:latin typeface="Arial" pitchFamily="18"/>
                <a:ea typeface="MS Gothic" pitchFamily="2"/>
              </a:rPr>
              <a:t>:</a:t>
            </a:r>
            <a:r>
              <a:rPr lang="en-US" sz="2800" b="1">
                <a:solidFill>
                  <a:srgbClr val="7F00FF"/>
                </a:solidFill>
                <a:latin typeface="Arial" pitchFamily="18"/>
                <a:ea typeface="MS Gothic" pitchFamily="2"/>
              </a:rPr>
              <a:t>fixed</a:t>
            </a:r>
            <a:r>
              <a:rPr lang="fr-FR" sz="2800" b="1">
                <a:solidFill>
                  <a:srgbClr val="000000"/>
                </a:solidFill>
                <a:latin typeface="Arial" pitchFamily="18"/>
                <a:ea typeface="MS Gothic" pitchFamily="2"/>
              </a:rPr>
              <a:t>;</a:t>
            </a:r>
          </a:p>
          <a:p>
            <a:pPr lvl="0">
              <a:buClr>
                <a:srgbClr val="F20000"/>
              </a:buClr>
              <a:buSzPct val="55000"/>
              <a:buFont typeface="Wingdings" pitchFamily="2"/>
              <a:buChar char=""/>
            </a:pPr>
            <a:r>
              <a:rPr lang="fr-FR" sz="2800"/>
              <a:t>puis au choix :</a:t>
            </a:r>
            <a:br>
              <a:rPr lang="fr-FR" sz="2800"/>
            </a:br>
            <a:r>
              <a:rPr lang="fr-FR" sz="2800"/>
              <a:t>		</a:t>
            </a:r>
            <a:r>
              <a:rPr lang="fr-FR" sz="2800" b="1">
                <a:solidFill>
                  <a:srgbClr val="A80000"/>
                </a:solidFill>
              </a:rPr>
              <a:t>top</a:t>
            </a:r>
            <a:r>
              <a:rPr lang="fr-FR" sz="2800" b="1"/>
              <a:t>:</a:t>
            </a:r>
            <a:r>
              <a:rPr lang="fr-FR" sz="2800" b="1">
                <a:solidFill>
                  <a:srgbClr val="7F00FF"/>
                </a:solidFill>
              </a:rPr>
              <a:t>valeur</a:t>
            </a:r>
            <a:r>
              <a:rPr lang="fr-FR" sz="2800" b="1"/>
              <a:t>;		</a:t>
            </a:r>
            <a:r>
              <a:rPr lang="en-US" sz="2800" b="1">
                <a:solidFill>
                  <a:srgbClr val="A80000"/>
                </a:solidFill>
              </a:rPr>
              <a:t>left</a:t>
            </a:r>
            <a:r>
              <a:rPr lang="fr-FR" sz="2800" b="1"/>
              <a:t>:</a:t>
            </a:r>
            <a:r>
              <a:rPr lang="fr-FR" sz="2800" b="1">
                <a:solidFill>
                  <a:srgbClr val="7F00FF"/>
                </a:solidFill>
              </a:rPr>
              <a:t>valeur</a:t>
            </a:r>
            <a:r>
              <a:rPr lang="fr-FR" sz="2800" b="1"/>
              <a:t>;</a:t>
            </a:r>
            <a:br>
              <a:rPr lang="fr-FR" sz="2800" b="1"/>
            </a:br>
            <a:r>
              <a:rPr lang="fr-FR" sz="2800" b="1"/>
              <a:t>		</a:t>
            </a:r>
            <a:r>
              <a:rPr lang="en-US" sz="2800" b="1">
                <a:solidFill>
                  <a:srgbClr val="A80000"/>
                </a:solidFill>
              </a:rPr>
              <a:t>bottom</a:t>
            </a:r>
            <a:r>
              <a:rPr lang="fr-FR" sz="2800" b="1"/>
              <a:t>:</a:t>
            </a:r>
            <a:r>
              <a:rPr lang="fr-FR" sz="2800" b="1">
                <a:solidFill>
                  <a:srgbClr val="7F00FF"/>
                </a:solidFill>
              </a:rPr>
              <a:t>valeur</a:t>
            </a:r>
            <a:r>
              <a:rPr lang="fr-FR" sz="2800" b="1"/>
              <a:t>;	</a:t>
            </a:r>
            <a:r>
              <a:rPr lang="en-US" sz="2800" b="1">
                <a:solidFill>
                  <a:srgbClr val="A80000"/>
                </a:solidFill>
              </a:rPr>
              <a:t>right</a:t>
            </a:r>
            <a:r>
              <a:rPr lang="fr-FR" sz="2800" b="1"/>
              <a:t>:</a:t>
            </a:r>
            <a:r>
              <a:rPr lang="fr-FR" sz="2800" b="1">
                <a:solidFill>
                  <a:srgbClr val="7F00FF"/>
                </a:solidFill>
              </a:rPr>
              <a:t>valeur</a:t>
            </a:r>
            <a:r>
              <a:rPr lang="fr-FR" sz="2800" b="1"/>
              <a:t> 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B8DB129-FB0A-440A-A3C9-D4734377ED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8614631-8629-4402-8DB4-8F7440AFF020}" type="slidenum">
              <a:t>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4ED1F8-8982-4E75-8CD6-4F460C4122A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Positionnement flottant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633571-C526-4CE8-AA7C-C09FDEB0148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135400"/>
          </a:xfrm>
        </p:spPr>
        <p:txBody>
          <a:bodyPr wrap="square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/>
              <a:t>Permet de faire flotter des éléments pour les positionner côte à côte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/>
              <a:t>Flottement à gauche ou à droite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/>
              <a:t>Propriétés CSS :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en-US" sz="3200">
                <a:solidFill>
                  <a:srgbClr val="A80000"/>
                </a:solidFill>
                <a:latin typeface="Arial" pitchFamily="18"/>
                <a:ea typeface="MS Gothic" pitchFamily="2"/>
              </a:rPr>
              <a:t>float</a:t>
            </a:r>
            <a:r>
              <a:rPr lang="fr-FR" sz="3200">
                <a:solidFill>
                  <a:srgbClr val="008000"/>
                </a:solidFill>
                <a:latin typeface="Arial" pitchFamily="18"/>
                <a:ea typeface="MS Gothic" pitchFamily="2"/>
              </a:rPr>
              <a:t> : </a:t>
            </a:r>
            <a:r>
              <a:rPr lang="en-US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left</a:t>
            </a:r>
            <a:r>
              <a:rPr lang="fr-FR" sz="3200">
                <a:solidFill>
                  <a:srgbClr val="008000"/>
                </a:solidFill>
                <a:latin typeface="Arial" pitchFamily="18"/>
                <a:ea typeface="MS Gothic" pitchFamily="2"/>
              </a:rPr>
              <a:t>;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  ou</a:t>
            </a:r>
            <a:r>
              <a:rPr lang="fr-FR" sz="3200">
                <a:solidFill>
                  <a:srgbClr val="A80000"/>
                </a:solidFill>
                <a:latin typeface="Arial" pitchFamily="18"/>
                <a:ea typeface="MS Gothic" pitchFamily="2"/>
              </a:rPr>
              <a:t> </a:t>
            </a:r>
            <a:r>
              <a:rPr lang="en-US" sz="3200">
                <a:solidFill>
                  <a:srgbClr val="A80000"/>
                </a:solidFill>
                <a:latin typeface="Arial" pitchFamily="18"/>
                <a:ea typeface="MS Gothic" pitchFamily="2"/>
              </a:rPr>
              <a:t>float</a:t>
            </a:r>
            <a:r>
              <a:rPr lang="fr-FR" sz="3200">
                <a:solidFill>
                  <a:srgbClr val="008000"/>
                </a:solidFill>
                <a:latin typeface="Arial" pitchFamily="18"/>
                <a:ea typeface="MS Gothic" pitchFamily="2"/>
              </a:rPr>
              <a:t>:</a:t>
            </a:r>
            <a:r>
              <a:rPr lang="en-US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right</a:t>
            </a:r>
            <a:r>
              <a:rPr lang="fr-FR" sz="3200">
                <a:solidFill>
                  <a:srgbClr val="008000"/>
                </a:solidFill>
                <a:latin typeface="Arial" pitchFamily="18"/>
                <a:ea typeface="MS Gothic" pitchFamily="2"/>
              </a:rPr>
              <a:t>;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/>
              <a:t>Effacer le flottement :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propriété :  </a:t>
            </a:r>
            <a:r>
              <a:rPr lang="en-US" sz="3200">
                <a:solidFill>
                  <a:srgbClr val="A80000"/>
                </a:solidFill>
                <a:latin typeface="Arial" pitchFamily="18"/>
                <a:ea typeface="MS Gothic" pitchFamily="2"/>
              </a:rPr>
              <a:t>clear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valeurs : </a:t>
            </a:r>
            <a:r>
              <a:rPr lang="en-US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left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, </a:t>
            </a:r>
            <a:r>
              <a:rPr lang="en-US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right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 ou </a:t>
            </a:r>
            <a:r>
              <a:rPr lang="en-US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both</a:t>
            </a:r>
          </a:p>
          <a:p>
            <a:pPr marL="426960" lvl="0" indent="-322200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r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apo%20dawan%2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tre1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1200</Words>
  <Application>Microsoft Office PowerPoint</Application>
  <PresentationFormat>Personnalisé</PresentationFormat>
  <Paragraphs>256</Paragraphs>
  <Slides>35</Slides>
  <Notes>35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35</vt:i4>
      </vt:variant>
    </vt:vector>
  </HeadingPairs>
  <TitlesOfParts>
    <vt:vector size="45" baseType="lpstr">
      <vt:lpstr>Arial</vt:lpstr>
      <vt:lpstr>Calibri</vt:lpstr>
      <vt:lpstr>StarSymbol</vt:lpstr>
      <vt:lpstr>Times New Roman</vt:lpstr>
      <vt:lpstr>Trebuchet MS</vt:lpstr>
      <vt:lpstr>Wingdings</vt:lpstr>
      <vt:lpstr>Standard</vt:lpstr>
      <vt:lpstr>Titre1</vt:lpstr>
      <vt:lpstr>diapo%20dawan%20</vt:lpstr>
      <vt:lpstr>Titre1_</vt:lpstr>
      <vt:lpstr>Présentation PowerPoint</vt:lpstr>
      <vt:lpstr>Positionnement</vt:lpstr>
      <vt:lpstr>Positionnement</vt:lpstr>
      <vt:lpstr>Display:inline</vt:lpstr>
      <vt:lpstr>Positionnement CSS</vt:lpstr>
      <vt:lpstr>Positionnement relatif</vt:lpstr>
      <vt:lpstr>Positionnement absolu</vt:lpstr>
      <vt:lpstr>Positionnement fixe</vt:lpstr>
      <vt:lpstr>Positionnement flottant</vt:lpstr>
      <vt:lpstr>Atelier</vt:lpstr>
      <vt:lpstr>Flexbox</vt:lpstr>
      <vt:lpstr>Flexbox 2</vt:lpstr>
      <vt:lpstr>Flexbox 3</vt:lpstr>
      <vt:lpstr>Flexbox 4</vt:lpstr>
      <vt:lpstr>Flexbox : les éléments enfants</vt:lpstr>
      <vt:lpstr>Présentation PowerPoint</vt:lpstr>
      <vt:lpstr>CSS moteurs de rendu</vt:lpstr>
      <vt:lpstr>CSS3 préfixes</vt:lpstr>
      <vt:lpstr>Présentation PowerPoint</vt:lpstr>
      <vt:lpstr>Les différents formats</vt:lpstr>
      <vt:lpstr>Les différents formats</vt:lpstr>
      <vt:lpstr>LE cas IE&lt;8</vt:lpstr>
      <vt:lpstr>Les grilles</vt:lpstr>
      <vt:lpstr>Les grilles</vt:lpstr>
      <vt:lpstr>Les grilles</vt:lpstr>
      <vt:lpstr>Les media queries</vt:lpstr>
      <vt:lpstr>Les media queries</vt:lpstr>
      <vt:lpstr>Le viewport</vt:lpstr>
      <vt:lpstr>Les media queries</vt:lpstr>
      <vt:lpstr>Les media queries</vt:lpstr>
      <vt:lpstr>Présentation PowerPoint</vt:lpstr>
      <vt:lpstr>Accessibilité</vt:lpstr>
      <vt:lpstr>Référentiel AccessiWeb 2.2</vt:lpstr>
      <vt:lpstr>Accessibilité Outils</vt:lpstr>
      <vt:lpstr>Accessibilite : les ARIA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Thomas Aldaitz</cp:lastModifiedBy>
  <cp:revision>92</cp:revision>
  <cp:lastPrinted>2017-05-02T16:54:10Z</cp:lastPrinted>
  <dcterms:created xsi:type="dcterms:W3CDTF">2016-07-31T08:11:37Z</dcterms:created>
  <dcterms:modified xsi:type="dcterms:W3CDTF">2020-02-26T08:09:15Z</dcterms:modified>
</cp:coreProperties>
</file>