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436" r:id="rId3"/>
    <p:sldId id="520" r:id="rId4"/>
    <p:sldId id="521" r:id="rId5"/>
    <p:sldId id="525" r:id="rId6"/>
    <p:sldId id="567" r:id="rId7"/>
    <p:sldId id="563" r:id="rId8"/>
    <p:sldId id="554" r:id="rId9"/>
    <p:sldId id="559" r:id="rId10"/>
    <p:sldId id="560" r:id="rId11"/>
    <p:sldId id="561" r:id="rId12"/>
    <p:sldId id="564" r:id="rId13"/>
    <p:sldId id="565" r:id="rId14"/>
    <p:sldId id="566" r:id="rId1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0C0DBA4-25F6-4948-9F90-D50B571A3A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D2B99-D3BC-46A2-B003-C710DBEFDE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ACB49A-5B75-46A1-A524-65D0518030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6D23-37AF-47C1-A931-4BF6B2DDCA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62B82657-72C5-4735-A4C9-435E8A1D179F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374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F0105-89FD-4475-85E0-2E6C6808095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CEE63BF-4B8B-4CF4-BB12-F1DAD0502F36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869CCED-3134-4E31-98BB-E1B690C222C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AC76718-845D-41F8-A656-CFEE0B2A8F8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D052BF0E-9D5C-4472-960A-B34FDCAA3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52FAC28-2F08-4DE2-8F56-257A664048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D6F62A99-D10B-4B71-B4F5-45B128D97F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9F04E-360F-4D40-B8FE-1132C2786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F8FC5C-64F8-4683-A6BC-C55BBC499D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7D4216-BA0E-4230-BB42-0E410FFE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6E6A7B3-71A5-4550-96A9-A66A95FF1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1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E88742-9DF6-4FB2-AC74-2BE8ED11E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6CA1CF1-9AA5-42D4-82F9-D4741D573D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06D1B3-B9B3-466D-B819-79510C17009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C6AB5A-2DC0-4619-843B-641356C5941A}" type="slidenum">
              <a:t>10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C03324-F2E7-4721-90E6-9D09E6056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44D2763-B7FD-4752-8181-8B87B8C258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F93DC-F3C4-4D05-B6D6-507CEC2A1B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C6BC82-F85B-4B8D-8110-E105DEAB8B14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970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C03324-F2E7-4721-90E6-9D09E6056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44D2763-B7FD-4752-8181-8B87B8C258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F93DC-F3C4-4D05-B6D6-507CEC2A1B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C6BC82-F85B-4B8D-8110-E105DEAB8B14}" type="slidenum">
              <a:t>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913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C03324-F2E7-4721-90E6-9D09E6056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44D2763-B7FD-4752-8181-8B87B8C258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F93DC-F3C4-4D05-B6D6-507CEC2A1B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C6BC82-F85B-4B8D-8110-E105DEAB8B14}" type="slidenum">
              <a:t>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703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8838E9-65F3-4EDF-AFD2-6D1C82ABE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7234DA8-8771-47C4-AE8D-4DA542A8D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5B4B3-38C4-4291-84B8-20288CEF985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0D0A9D-9136-445F-B819-8A5995EED296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4C2915-7543-41D4-8C15-20A59A6F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CA18E46-FF96-40F6-92AF-857589667E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Des fonctions peuvent être déclenchées grâce aux évènements associés à chaque élément HTML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3A8A99-E578-47E0-96A8-467274E4AAF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A7E02F-02F2-4F8B-AECD-80598437367C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3245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D627ED2-0B2F-4C0F-B276-9CC09456D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CEDE208-08BB-4258-A3D3-65B25490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CH" b="1"/>
              <a:t>click</a:t>
            </a:r>
            <a:r>
              <a:rPr lang="fr-CH"/>
              <a:t>, </a:t>
            </a:r>
            <a:r>
              <a:rPr lang="fr-CH" b="1"/>
              <a:t>mouvement</a:t>
            </a:r>
            <a:r>
              <a:rPr lang="fr-CH"/>
              <a:t> </a:t>
            </a:r>
            <a:r>
              <a:rPr lang="fr-CH" b="1"/>
              <a:t>de</a:t>
            </a:r>
            <a:r>
              <a:rPr lang="fr-CH"/>
              <a:t> </a:t>
            </a:r>
            <a:r>
              <a:rPr lang="fr-CH" b="1"/>
              <a:t>souris</a:t>
            </a:r>
            <a:r>
              <a:rPr lang="fr-CH"/>
              <a:t>, etc</a:t>
            </a:r>
          </a:p>
          <a:p>
            <a:pPr lvl="0"/>
            <a:r>
              <a:rPr lang="fr-CH"/>
              <a:t>Traités par des </a:t>
            </a:r>
            <a:r>
              <a:rPr lang="fr-CH" b="1"/>
              <a:t>gestionnaires</a:t>
            </a:r>
            <a:r>
              <a:rPr lang="fr-CH"/>
              <a:t> </a:t>
            </a:r>
            <a:r>
              <a:rPr lang="fr-CH" b="1"/>
              <a:t>d’événements</a:t>
            </a:r>
            <a:r>
              <a:rPr lang="fr-CH"/>
              <a:t> (event Handler)</a:t>
            </a:r>
          </a:p>
          <a:p>
            <a:pPr lvl="0"/>
            <a:endParaRPr lang="fr-FR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A369C-3611-4F18-9C9A-B48F78949B5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05A929-E030-429F-85BF-14455FE71518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082779-B709-45BA-9A38-008138E26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39A2915-29BA-4BDA-A70B-25BF3118CE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ECB2F4-24AC-4493-8B34-5EE70B72FA2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459958-2524-4C8A-BC09-27D62366FD5B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C533D3-DD7B-42E0-AD19-88110C83C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D42FE0-4C2D-4957-BC5F-C4A77B1FF6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F53661-6DB1-48F2-9E10-6F06A35EA92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000EA8-CFF3-47F7-B5C1-6694033B90DA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C03324-F2E7-4721-90E6-9D09E6056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44D2763-B7FD-4752-8181-8B87B8C258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F93DC-F3C4-4D05-B6D6-507CEC2A1B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C6BC82-F85B-4B8D-8110-E105DEAB8B14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007FF-9C35-430C-916E-F38E965C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0349-50DD-4372-BF0E-107260F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C694D-B3A2-400F-A2A1-32308B6D0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07DD82-EB98-45C0-AEF3-8CAFBEF39A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7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DA64B-C438-418F-ABD0-168240A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A9B0F-A1E1-4DBF-83D5-7EBA55DA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F74F3-0DA5-46B5-BF2F-2A83897BA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DF4622-2746-42D0-BAC4-94EA065BE3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7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E7155-E8D3-48E6-BFBA-AA3B07F9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B577A-D6E4-4A75-AD44-BFCB6FF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7D744-75F8-4164-8DFD-ECD3B3C2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EDF68-56D5-49D2-90C2-8984B86CFD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06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79CA7-6965-4BD6-B2C3-4D132B73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0AF33-7F43-4173-A8F1-F69D8545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6C02-1362-42D8-B732-F5D4C43F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DE0699-14A2-46A1-98FE-6A9F7DB21F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73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247C1-393E-4312-8056-18FF45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F96EE-EC48-4640-BD28-8B837B77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78ECB-304B-493A-9942-2040F2DCB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2CBF91-64A8-415E-8497-64D60570F6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03B7E-5042-4AA3-B70B-B8C8B255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42EC47-35AB-4317-8FF3-1A5B8D02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81C8C-737A-4BF7-919B-DEC87DE36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4361CE-443B-4B72-982E-F1861C12D90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8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E2881-196D-4F10-82C4-581AD22B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BFEBC-91D9-4D13-A37E-9E9D08B2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8429C-8898-42AB-BE5B-51CE2DEA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1511-9C98-442E-A80A-8A10AC9DC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BAE72B-9C0D-44C6-9EB1-A3940748F2E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8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550A-4D2C-4DEE-B6F9-9C21BA6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4429B-CC2B-418F-A1A1-4B9411B4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0BE40-E385-43E3-8B72-5A4EE9CA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EABD0A-1021-4D9D-A9A2-1215A1A00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26E24F-26E5-4AFF-805C-7469673CA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FAB9B-65B1-45D4-ADA1-F3F1A2C7C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F5C170-F354-4742-9DA7-233A44BE58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3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6605-0F8E-427F-B276-19E2BA4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3F5262-A85B-4CC0-A516-3D7EFF06B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1A2B-82D4-46A2-8373-5C6DCA6052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80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014F0B-00C2-48D9-A9DD-08990F3E6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FBF2CB-9664-4FBA-893E-332C1F447D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072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291B-84AD-40A8-BCEA-3E7B0284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C3182-5B11-4F35-8636-6C1382E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D19B7-BE50-4546-B413-D0D3F2D3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25B92-1A9B-4227-AC39-DF666BD5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B56B93-79C5-4243-87BB-6B78889BA5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5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4258-709F-4247-ACA7-0DF9A0E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738DC-C5F2-45B5-B25F-9B65AD6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EE408-810C-4E67-BDA0-585684A6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E3D50D-1710-422E-B9A4-21052F0E91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9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3704-FF92-4BE1-B0A9-70294639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F0A36-D35C-48AD-9973-930B2611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B22EE-2173-4098-8D1F-EA17787F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AC9C8-0227-468E-90F4-600C4E203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D7929D-91A1-4908-BBE0-93D98A10CF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83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B68D6-111B-4B84-A2DE-4324B190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C1ED3-8570-4D3B-BEC8-E79171A8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8A4D0-A515-437C-938A-6A65ED4BB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86D38-BD75-4CFB-BC46-CB80D5A23F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53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C9108E-B35D-4273-A681-053721B1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0EA8F4-6107-4558-880C-BEB30D53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2D626-C229-4FFE-9F45-DAABEF347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5FD5B4-9ADD-40E1-9206-7E2B4D16D6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3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A6FC-6A95-4A39-A778-A1DCAFD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3427A-1066-4630-B139-73C7D285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7ED65-B273-4293-9E56-AAE3FFDD1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CFCFB8-D589-46DA-973E-B92E952989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7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0D1A-9A4C-44B5-879F-FC64165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30F5-AE8F-49AA-8C01-BC9A6C00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E98-0CDE-4396-9781-DA287E4D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44E09-23C3-45A2-B8FC-3687D188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9AED2A-1FBD-4844-870C-55B3E760A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8464-3C69-4045-81BC-458A4CF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1ECF1-6F00-4347-AE06-07265C41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F9D20-C166-4854-9FD9-B39032F1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B3BE4-78A5-4267-8908-C3426D8A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47238-0A20-4DDF-BF8A-3E79569EA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551A0-BF6A-4A66-BD86-1504F43C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0B2009-C4F0-42EB-AFEC-40285EA20F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33C9-F412-488F-9240-274095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3F0DC5-EFEC-4589-8D0E-0D3009FC9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87A35C-1846-4B4A-A8EE-31239FDF47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DC7E82-68E4-4D9A-BCC7-0B4994F34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6ECF37-B4B3-4C66-B563-01200FFBB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4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9B474-D20A-4F0D-A479-E454EB4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DE8EC-3C80-49F9-ACC7-41E4D65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8BA6F-0915-43C1-9CC9-42C46B2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1497B-370B-46F3-B659-8C9AE1AC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11A0CA-EC28-4C64-A7D2-D901861501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752-0913-4842-9F23-DCF0C5D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E286A3-92A2-441D-90B4-5346518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C2425-350B-412B-AED2-B3E95A7F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EA7F5-EF40-465F-82D3-90353BCE2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92341-22B0-4B7B-A696-56CBD40B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3BEAAC-15DF-4EE3-B4D2-DF8D994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3647-7C55-45BA-BF47-3E49B82F0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0BB46FE-C0F3-425F-A7AE-F35ACA531243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7DFA1-DAC8-41D1-818B-CB11EFF653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C2412C2-3A3C-4FCF-91BB-648A8ECE66A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B5CF9DA-9874-4013-86CE-72F06FCE007F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D44A5-21F8-4021-BB78-1120AD8BA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F2112F-3C2D-4003-A3CD-DE80ED694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9D5C47-B52A-48F3-89A6-E9A0FD058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57DB9-32F1-4411-B3EF-BC2288C37E34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3C84E-BC3F-4A08-B373-301832285E7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EDC28BA-85A9-4E98-A248-2382A22A78F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E147A05-6810-4DBD-B319-DCCF9BDF925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671214-2C4E-4A54-9BE1-EBBD3EF2431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4"/>
            <a:ext cx="8460001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0875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A25D45C-635D-498C-ADBA-A8BC0BC0D5D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Manipulation du DOM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8C9BF6E-88DE-4B05-9EEE-23FDB89B25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Accès aux styles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aux styles d’un élément :</a:t>
            </a:r>
          </a:p>
          <a:p>
            <a:pPr marL="619121" lvl="1">
              <a:buNone/>
            </a:pPr>
            <a:endParaRPr lang="fr-FR" sz="2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Modifier les styles d’un 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Attention aux propriétés avec des - :</a:t>
            </a:r>
          </a:p>
          <a:p>
            <a:pPr marL="1258891" lvl="2">
              <a:buNone/>
            </a:pPr>
            <a:r>
              <a:rPr lang="fr-FR" sz="1050" i="1"/>
              <a:t>	</a:t>
            </a:r>
            <a:endParaRPr lang="fr-FR" sz="100" i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7A2A39-BA1E-48E6-8F73-1880138D573F}"/>
              </a:ext>
            </a:extLst>
          </p:cNvPr>
          <p:cNvSpPr txBox="1"/>
          <p:nvPr/>
        </p:nvSpPr>
        <p:spPr>
          <a:xfrm>
            <a:off x="1529900" y="3180082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element.style.proprieteCSS;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9A25D1-9E77-4188-BBAB-0B7C801A3213}"/>
              </a:ext>
            </a:extLst>
          </p:cNvPr>
          <p:cNvSpPr txBox="1"/>
          <p:nvPr/>
        </p:nvSpPr>
        <p:spPr>
          <a:xfrm>
            <a:off x="1529900" y="4380113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element.style.proprieteCSS = ‘nouvelleValeur’;</a:t>
            </a: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1AE10C8C-B333-4829-9F2C-4577B3CAD793}"/>
              </a:ext>
            </a:extLst>
          </p:cNvPr>
          <p:cNvSpPr txBox="1"/>
          <p:nvPr/>
        </p:nvSpPr>
        <p:spPr>
          <a:xfrm>
            <a:off x="1529900" y="5580144"/>
            <a:ext cx="6837682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PROPRIETE CSS			EN JAVASCRIPT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background-image</a:t>
            </a:r>
            <a:r>
              <a:rPr lang="fr-FR" sz="2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  <a:ea typeface=""/>
                <a:cs typeface=""/>
              </a:rPr>
              <a:t>		backgroundImage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list-style-image</a:t>
            </a:r>
            <a:r>
              <a:rPr lang="fr-FR" sz="2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  <a:ea typeface=""/>
                <a:cs typeface=""/>
              </a:rPr>
              <a:t>			listStyleImage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…</a:t>
            </a:r>
            <a:r>
              <a:rPr lang="fr-FR" sz="2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  <a:ea typeface=""/>
                <a:cs typeface=""/>
              </a:rPr>
              <a:t>				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049F9BF-507B-405C-BF36-1D9E155A9B7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Atelier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9CB0CCA-2CCC-42FE-85D2-8171E41C0D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>
              <a:buNone/>
            </a:pPr>
            <a:endParaRPr lang="fr-FR" sz="12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 dirty="0"/>
              <a:t>Modifier l’appel des Formes géométrique pour afficher des formes différentes sans avoir à recharger </a:t>
            </a:r>
          </a:p>
          <a:p>
            <a:pPr marL="1258891" lvl="2">
              <a:buNone/>
            </a:pPr>
            <a:r>
              <a:rPr lang="fr-FR" sz="1050" i="1" dirty="0"/>
              <a:t>	</a:t>
            </a:r>
            <a:endParaRPr lang="fr-FR" sz="100" i="1" dirty="0"/>
          </a:p>
        </p:txBody>
      </p:sp>
    </p:spTree>
    <p:extLst>
      <p:ext uri="{BB962C8B-B14F-4D97-AF65-F5344CB8AC3E}">
        <p14:creationId xmlns:p14="http://schemas.microsoft.com/office/powerpoint/2010/main" val="382043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049F9BF-507B-405C-BF36-1D9E155A9B7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XML Http </a:t>
            </a:r>
            <a:r>
              <a:rPr lang="fr-FR" sz="4400" b="0" i="0" u="none" strike="noStrike" kern="0" cap="none" spc="0" baseline="0" dirty="0" err="1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Request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9CB0CCA-2CCC-42FE-85D2-8171E41C0D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 err="1">
                <a:solidFill>
                  <a:srgbClr val="FF0000"/>
                </a:solidFill>
              </a:rPr>
              <a:t>Xhr</a:t>
            </a:r>
            <a:endParaRPr lang="fr-FR" dirty="0">
              <a:solidFill>
                <a:srgbClr val="FF0000"/>
              </a:solidFill>
            </a:endParaRPr>
          </a:p>
          <a:p>
            <a:pPr lvl="0">
              <a:buNone/>
            </a:pPr>
            <a:endParaRPr lang="fr-FR" sz="12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 dirty="0"/>
              <a:t>Objet capable d’envoyer une requête http en conservant l’intégrité de la page affiché dans le navigateur.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 dirty="0"/>
              <a:t>=&gt; Démonstration</a:t>
            </a:r>
          </a:p>
          <a:p>
            <a:pPr marL="1258891" lvl="2">
              <a:buNone/>
            </a:pPr>
            <a:r>
              <a:rPr lang="fr-FR" sz="1050" i="1" dirty="0"/>
              <a:t>	</a:t>
            </a:r>
            <a:endParaRPr lang="fr-FR" sz="100" i="1" dirty="0"/>
          </a:p>
        </p:txBody>
      </p:sp>
    </p:spTree>
    <p:extLst>
      <p:ext uri="{BB962C8B-B14F-4D97-AF65-F5344CB8AC3E}">
        <p14:creationId xmlns:p14="http://schemas.microsoft.com/office/powerpoint/2010/main" val="53706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049F9BF-507B-405C-BF36-1D9E155A9B7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Atelier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9CB0CCA-2CCC-42FE-85D2-8171E41C0D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>
              <a:buNone/>
            </a:pPr>
            <a:endParaRPr lang="fr-FR" sz="12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Rafraichir les tours pour le jeu de combat à l’aide d’un bouton sans rafraichir </a:t>
            </a:r>
            <a:r>
              <a:rPr lang="fr-FR"/>
              <a:t>la page</a:t>
            </a:r>
            <a:endParaRPr lang="fr-FR" sz="2800" dirty="0"/>
          </a:p>
          <a:p>
            <a:pPr marL="1258891" lvl="2">
              <a:buNone/>
            </a:pPr>
            <a:r>
              <a:rPr lang="fr-FR" sz="1050" i="1" dirty="0"/>
              <a:t>	</a:t>
            </a:r>
            <a:endParaRPr lang="fr-FR" sz="100" i="1" dirty="0"/>
          </a:p>
        </p:txBody>
      </p:sp>
    </p:spTree>
    <p:extLst>
      <p:ext uri="{BB962C8B-B14F-4D97-AF65-F5344CB8AC3E}">
        <p14:creationId xmlns:p14="http://schemas.microsoft.com/office/powerpoint/2010/main" val="48542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92D2BDC-685C-44C0-B9DA-FCE54BB5CA3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du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ABC2024-CB1C-4BA6-8EF0-AEAB53F35E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Introduction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JavaScript :</a:t>
            </a:r>
          </a:p>
          <a:p>
            <a:pPr lvl="0">
              <a:buNone/>
            </a:pPr>
            <a:r>
              <a:rPr lang="fr-FR"/>
              <a:t>	Langage de Scripting interprété côté client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Créé : 1995 par Netscape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But : Ajouter de l’interactivité utilisateur/page web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F71A28C-25DA-4AC2-B420-4EBF9CFB52E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du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075BC85-D63A-48A2-8719-C305D9250F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Intégration</a:t>
            </a:r>
          </a:p>
          <a:p>
            <a:pPr marL="457200" lvl="0" indent="-457200">
              <a:buClr>
                <a:srgbClr val="FF0000"/>
              </a:buClr>
            </a:pPr>
            <a:endParaRPr lang="fr-FR" sz="12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Directement dans le code :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/>
              <a:t>Via un fichier externe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62E36F-93EF-42E3-AC14-01D4B5477126}"/>
              </a:ext>
            </a:extLst>
          </p:cNvPr>
          <p:cNvSpPr txBox="1"/>
          <p:nvPr/>
        </p:nvSpPr>
        <p:spPr>
          <a:xfrm>
            <a:off x="1747518" y="3220717"/>
            <a:ext cx="576072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  <a:ea typeface=""/>
                <a:cs typeface=""/>
              </a:rPr>
              <a:t>&lt;script&gt;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	// code JavaScript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  <a:ea typeface=""/>
                <a:cs typeface=""/>
              </a:rPr>
              <a:t>&lt;/script&gt;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F9C669-57A7-46D3-9B6B-13B5F036806F}"/>
              </a:ext>
            </a:extLst>
          </p:cNvPr>
          <p:cNvSpPr txBox="1"/>
          <p:nvPr/>
        </p:nvSpPr>
        <p:spPr>
          <a:xfrm>
            <a:off x="1899922" y="5422355"/>
            <a:ext cx="621792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  <a:ea typeface=""/>
                <a:cs typeface=""/>
              </a:rPr>
              <a:t>&lt;head&gt;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  <a:ea typeface=""/>
                <a:cs typeface=""/>
              </a:rPr>
              <a:t>&lt;script </a:t>
            </a:r>
            <a:r>
              <a:rPr lang="fr-FR" sz="24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src=</a:t>
            </a:r>
            <a:r>
              <a:rPr lang="fr-FR" sz="2400" b="0" i="0" u="none" strike="noStrike" kern="1200" cap="none" spc="0" baseline="0">
                <a:solidFill>
                  <a:srgbClr val="7F7F7F"/>
                </a:solidFill>
                <a:uFillTx/>
                <a:latin typeface="Calibri"/>
                <a:ea typeface=""/>
                <a:cs typeface=""/>
              </a:rPr>
              <a:t>‘’js/monFichierJs.js’’</a:t>
            </a: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  <a:ea typeface=""/>
                <a:cs typeface=""/>
              </a:rPr>
              <a:t>&gt;&lt;/script&gt;</a:t>
            </a:r>
          </a:p>
          <a:p>
            <a:pPr marL="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5B9BD5"/>
                </a:solidFill>
                <a:uFillTx/>
                <a:latin typeface="Calibri"/>
                <a:ea typeface=""/>
                <a:cs typeface=""/>
              </a:rPr>
              <a:t>&lt;/head&gt;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du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variables</a:t>
            </a:r>
          </a:p>
          <a:p>
            <a:pPr marL="457200" lvl="0" indent="-457200">
              <a:buClr>
                <a:srgbClr val="FF0000"/>
              </a:buClr>
            </a:pPr>
            <a:endParaRPr lang="fr-FR" sz="1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Afficher une variable :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L’opérateur </a:t>
            </a:r>
            <a:r>
              <a:rPr lang="fr-FR" sz="2800" b="1">
                <a:solidFill>
                  <a:srgbClr val="5B9BD5"/>
                </a:solidFill>
              </a:rPr>
              <a:t>+</a:t>
            </a:r>
            <a:r>
              <a:rPr lang="fr-FR" sz="2800"/>
              <a:t> :       </a:t>
            </a:r>
            <a:r>
              <a:rPr lang="fr-FR" sz="2800" i="1"/>
              <a:t>Concaténation</a:t>
            </a:r>
            <a:r>
              <a:rPr lang="fr-FR" sz="2800"/>
              <a:t>	    </a:t>
            </a:r>
            <a:r>
              <a:rPr lang="fr-FR" sz="2800" i="1"/>
              <a:t>Addition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7AF680-BDBC-406D-AEC8-85877B118AAE}"/>
              </a:ext>
            </a:extLst>
          </p:cNvPr>
          <p:cNvSpPr txBox="1"/>
          <p:nvPr/>
        </p:nvSpPr>
        <p:spPr>
          <a:xfrm>
            <a:off x="4648279" y="2396999"/>
            <a:ext cx="2673925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var a = ‘’Hello World !’’;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alert(a);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>
              <a:solidFill>
                <a:srgbClr val="385723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var a=‘’5’’;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alert(a);</a:t>
            </a:r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3713094" y="4960089"/>
            <a:ext cx="2673925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var a = ‘’Bonjour’’;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var b = ‘’Monsieur’’;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>
              <a:solidFill>
                <a:srgbClr val="385723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alert(a + b);</a:t>
            </a:r>
          </a:p>
        </p:txBody>
      </p:sp>
      <p:sp>
        <p:nvSpPr>
          <p:cNvPr id="6" name="ZoneTexte 25">
            <a:extLst>
              <a:ext uri="{FF2B5EF4-FFF2-40B4-BE49-F238E27FC236}">
                <a16:creationId xmlns:a16="http://schemas.microsoft.com/office/drawing/2014/main" id="{55872875-AF10-4B56-A626-541DED3E56A9}"/>
              </a:ext>
            </a:extLst>
          </p:cNvPr>
          <p:cNvSpPr txBox="1"/>
          <p:nvPr/>
        </p:nvSpPr>
        <p:spPr>
          <a:xfrm>
            <a:off x="7065824" y="4960089"/>
            <a:ext cx="2673925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var a = 2;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var b = 6;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>
              <a:solidFill>
                <a:srgbClr val="385723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alert(a + b);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du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Les fonctions</a:t>
            </a:r>
          </a:p>
          <a:p>
            <a:pPr marL="457200" lvl="0" indent="-457200">
              <a:buClr>
                <a:srgbClr val="FF0000"/>
              </a:buClr>
            </a:pPr>
            <a:endParaRPr lang="fr-FR" sz="100" dirty="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 dirty="0"/>
              <a:t>Déclarer une fonction :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 dirty="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7AF680-BDBC-406D-AEC8-85877B118AAE}"/>
              </a:ext>
            </a:extLst>
          </p:cNvPr>
          <p:cNvSpPr txBox="1"/>
          <p:nvPr/>
        </p:nvSpPr>
        <p:spPr>
          <a:xfrm>
            <a:off x="4648279" y="2397000"/>
            <a:ext cx="4724321" cy="13234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dirty="0" err="1">
                <a:solidFill>
                  <a:srgbClr val="385723"/>
                </a:solidFill>
                <a:ea typeface=""/>
                <a:cs typeface=""/>
              </a:rPr>
              <a:t>function</a:t>
            </a:r>
            <a:r>
              <a:rPr lang="fr-FR" sz="2000" dirty="0">
                <a:solidFill>
                  <a:srgbClr val="385723"/>
                </a:solidFill>
                <a:ea typeface=""/>
                <a:cs typeface=""/>
              </a:rPr>
              <a:t> </a:t>
            </a:r>
            <a:r>
              <a:rPr lang="fr-FR" sz="2000" dirty="0" err="1">
                <a:solidFill>
                  <a:srgbClr val="385723"/>
                </a:solidFill>
                <a:ea typeface=""/>
                <a:cs typeface=""/>
              </a:rPr>
              <a:t>nomDeLaFonction</a:t>
            </a:r>
            <a:r>
              <a:rPr lang="fr-FR" sz="2000" dirty="0">
                <a:solidFill>
                  <a:srgbClr val="385723"/>
                </a:solidFill>
                <a:ea typeface=""/>
                <a:cs typeface=""/>
              </a:rPr>
              <a:t>() {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385723"/>
                </a:solidFill>
                <a:ea typeface=""/>
                <a:cs typeface=""/>
              </a:rPr>
              <a:t>    //Code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385723"/>
                </a:solidFill>
                <a:ea typeface=""/>
                <a:cs typeface=""/>
              </a:rPr>
              <a:t>  return </a:t>
            </a:r>
            <a:r>
              <a:rPr lang="fr-FR" sz="2000" dirty="0" err="1">
                <a:solidFill>
                  <a:srgbClr val="385723"/>
                </a:solidFill>
                <a:ea typeface=""/>
                <a:cs typeface=""/>
              </a:rPr>
              <a:t>true</a:t>
            </a:r>
            <a:r>
              <a:rPr lang="fr-FR" sz="2000" dirty="0">
                <a:solidFill>
                  <a:srgbClr val="385723"/>
                </a:solidFill>
                <a:ea typeface=""/>
                <a:cs typeface=""/>
              </a:rPr>
              <a:t>;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385723"/>
                </a:solidFill>
                <a:ea typeface=""/>
                <a:cs typeface=""/>
              </a:rPr>
              <a:t>  }</a:t>
            </a:r>
            <a:endParaRPr lang="fr-FR" sz="2000" b="0" i="0" u="none" strike="noStrike" kern="1200" cap="none" spc="0" baseline="0" dirty="0">
              <a:solidFill>
                <a:srgbClr val="385723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9159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4AD14F3D-1BEC-48CF-83AE-B112F1CDC891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L’objet en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1675A62-1632-430E-A333-F354651457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Les événements</a:t>
            </a:r>
          </a:p>
          <a:p>
            <a:pPr marL="457200" lvl="0" indent="-457200">
              <a:buClr>
                <a:srgbClr val="FF0000"/>
              </a:buClr>
            </a:pPr>
            <a:endParaRPr lang="fr-FR" sz="10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Déclenchent un traitement en fonction des actions de l’utilisateur.</a:t>
            </a:r>
            <a:endParaRPr lang="fr-FR" sz="2800">
              <a:solidFill>
                <a:srgbClr val="5B9BD5"/>
              </a:solidFill>
            </a:endParaRPr>
          </a:p>
        </p:txBody>
      </p:sp>
      <p:grpSp>
        <p:nvGrpSpPr>
          <p:cNvPr id="4" name="Groupe 6">
            <a:extLst>
              <a:ext uri="{FF2B5EF4-FFF2-40B4-BE49-F238E27FC236}">
                <a16:creationId xmlns:a16="http://schemas.microsoft.com/office/drawing/2014/main" id="{82B68410-3980-4A31-96A3-D44BE14E5F72}"/>
              </a:ext>
            </a:extLst>
          </p:cNvPr>
          <p:cNvGrpSpPr/>
          <p:nvPr/>
        </p:nvGrpSpPr>
        <p:grpSpPr>
          <a:xfrm>
            <a:off x="877567" y="3475798"/>
            <a:ext cx="8351261" cy="3487988"/>
            <a:chOff x="877567" y="3475798"/>
            <a:chExt cx="8351261" cy="3487988"/>
          </a:xfrm>
        </p:grpSpPr>
        <p:sp>
          <p:nvSpPr>
            <p:cNvPr id="5" name="Forme libre 7">
              <a:extLst>
                <a:ext uri="{FF2B5EF4-FFF2-40B4-BE49-F238E27FC236}">
                  <a16:creationId xmlns:a16="http://schemas.microsoft.com/office/drawing/2014/main" id="{CB1F60D6-63BD-46DA-8A31-B231FA6B7438}"/>
                </a:ext>
              </a:extLst>
            </p:cNvPr>
            <p:cNvSpPr/>
            <p:nvPr/>
          </p:nvSpPr>
          <p:spPr>
            <a:xfrm>
              <a:off x="1484546" y="4996327"/>
              <a:ext cx="7744282" cy="33926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C95F5F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&lt;input </a:t>
              </a:r>
              <a:r>
                <a:rPr lang="en-US" sz="1600" b="1" i="0" u="none" strike="noStrike" kern="1200" cap="none" spc="0" baseline="0">
                  <a:solidFill>
                    <a:srgbClr val="336699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type=“Button” value=“push me”</a:t>
              </a: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en-US" sz="1600" b="1" i="0" u="none" strike="noStrike" kern="1200" cap="none" spc="0" baseline="0">
                  <a:solidFill>
                    <a:srgbClr val="3A9275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onClick=</a:t>
              </a:r>
              <a:r>
                <a:rPr lang="en-US" sz="1600" b="1" i="0" u="none" strike="noStrike" kern="120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“alert(‘vous avez cliquez</a:t>
              </a:r>
              <a:r>
                <a:rPr lang="en-US" sz="1600" b="1" i="0" u="none" strike="noStrike" kern="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’</a:t>
              </a:r>
              <a:r>
                <a:rPr lang="en-US" sz="1600" b="1" i="0" u="none" strike="noStrike" kern="120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);”</a:t>
              </a:r>
              <a:r>
                <a:rPr lang="en-US" sz="1600" b="1" i="0" u="none" strike="noStrike" kern="1200" cap="none" spc="0" baseline="0">
                  <a:solidFill>
                    <a:srgbClr val="C95F5F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&gt;</a:t>
              </a:r>
            </a:p>
          </p:txBody>
        </p:sp>
        <p:sp>
          <p:nvSpPr>
            <p:cNvPr id="6" name="Connecteur droit 8">
              <a:extLst>
                <a:ext uri="{FF2B5EF4-FFF2-40B4-BE49-F238E27FC236}">
                  <a16:creationId xmlns:a16="http://schemas.microsoft.com/office/drawing/2014/main" id="{27A70E3A-D63C-44EA-9A14-431F05D87E26}"/>
                </a:ext>
              </a:extLst>
            </p:cNvPr>
            <p:cNvSpPr/>
            <p:nvPr/>
          </p:nvSpPr>
          <p:spPr>
            <a:xfrm>
              <a:off x="1603866" y="4967889"/>
              <a:ext cx="560161" cy="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7" name="Connecteur droit 9">
              <a:extLst>
                <a:ext uri="{FF2B5EF4-FFF2-40B4-BE49-F238E27FC236}">
                  <a16:creationId xmlns:a16="http://schemas.microsoft.com/office/drawing/2014/main" id="{F38651B8-8D73-428D-96FC-779C2DD68C88}"/>
                </a:ext>
              </a:extLst>
            </p:cNvPr>
            <p:cNvSpPr/>
            <p:nvPr/>
          </p:nvSpPr>
          <p:spPr>
            <a:xfrm flipV="1">
              <a:off x="1948385" y="4618323"/>
              <a:ext cx="1435" cy="344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 10">
              <a:extLst>
                <a:ext uri="{FF2B5EF4-FFF2-40B4-BE49-F238E27FC236}">
                  <a16:creationId xmlns:a16="http://schemas.microsoft.com/office/drawing/2014/main" id="{A2395F3A-A59E-4135-9A4F-3601F18B3B75}"/>
                </a:ext>
              </a:extLst>
            </p:cNvPr>
            <p:cNvSpPr/>
            <p:nvPr/>
          </p:nvSpPr>
          <p:spPr>
            <a:xfrm>
              <a:off x="1515307" y="4169407"/>
              <a:ext cx="913677" cy="4582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C95F5F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objet</a:t>
              </a:r>
            </a:p>
          </p:txBody>
        </p:sp>
        <p:sp>
          <p:nvSpPr>
            <p:cNvPr id="9" name="Connecteur droit 11">
              <a:extLst>
                <a:ext uri="{FF2B5EF4-FFF2-40B4-BE49-F238E27FC236}">
                  <a16:creationId xmlns:a16="http://schemas.microsoft.com/office/drawing/2014/main" id="{E8F24E4C-A2FF-4F57-8002-35C9289157B8}"/>
                </a:ext>
              </a:extLst>
            </p:cNvPr>
            <p:cNvSpPr/>
            <p:nvPr/>
          </p:nvSpPr>
          <p:spPr>
            <a:xfrm>
              <a:off x="2237107" y="5399522"/>
              <a:ext cx="3095637" cy="1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Connecteur droit 12">
              <a:extLst>
                <a:ext uri="{FF2B5EF4-FFF2-40B4-BE49-F238E27FC236}">
                  <a16:creationId xmlns:a16="http://schemas.microsoft.com/office/drawing/2014/main" id="{13CC5A3B-AC93-4020-B601-FBFF52B7E6B2}"/>
                </a:ext>
              </a:extLst>
            </p:cNvPr>
            <p:cNvSpPr/>
            <p:nvPr/>
          </p:nvSpPr>
          <p:spPr>
            <a:xfrm flipV="1">
              <a:off x="3527709" y="5393048"/>
              <a:ext cx="1801" cy="3301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1" name="Forme libre 13">
              <a:extLst>
                <a:ext uri="{FF2B5EF4-FFF2-40B4-BE49-F238E27FC236}">
                  <a16:creationId xmlns:a16="http://schemas.microsoft.com/office/drawing/2014/main" id="{4F9B3401-2561-455E-9575-A5F73C7AFA0C}"/>
                </a:ext>
              </a:extLst>
            </p:cNvPr>
            <p:cNvSpPr/>
            <p:nvPr/>
          </p:nvSpPr>
          <p:spPr>
            <a:xfrm>
              <a:off x="2607182" y="5615522"/>
              <a:ext cx="1835996" cy="4582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336699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Arguments</a:t>
              </a:r>
            </a:p>
          </p:txBody>
        </p:sp>
        <p:sp>
          <p:nvSpPr>
            <p:cNvPr id="12" name="Connecteur droit 14">
              <a:extLst>
                <a:ext uri="{FF2B5EF4-FFF2-40B4-BE49-F238E27FC236}">
                  <a16:creationId xmlns:a16="http://schemas.microsoft.com/office/drawing/2014/main" id="{A3C53CB2-FF01-4DAD-8553-D6C254D54B49}"/>
                </a:ext>
              </a:extLst>
            </p:cNvPr>
            <p:cNvSpPr/>
            <p:nvPr/>
          </p:nvSpPr>
          <p:spPr>
            <a:xfrm>
              <a:off x="5405823" y="4967889"/>
              <a:ext cx="719276" cy="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3" name="Connecteur droit 15">
              <a:extLst>
                <a:ext uri="{FF2B5EF4-FFF2-40B4-BE49-F238E27FC236}">
                  <a16:creationId xmlns:a16="http://schemas.microsoft.com/office/drawing/2014/main" id="{1C2A889E-6490-4F59-AFA6-0AE958CF3507}"/>
                </a:ext>
              </a:extLst>
            </p:cNvPr>
            <p:cNvSpPr/>
            <p:nvPr/>
          </p:nvSpPr>
          <p:spPr>
            <a:xfrm flipV="1">
              <a:off x="5837465" y="4611849"/>
              <a:ext cx="1801" cy="344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4" name="Forme libre 16">
              <a:extLst>
                <a:ext uri="{FF2B5EF4-FFF2-40B4-BE49-F238E27FC236}">
                  <a16:creationId xmlns:a16="http://schemas.microsoft.com/office/drawing/2014/main" id="{E86DEF40-87E1-4F4F-85C8-04777BE7A622}"/>
                </a:ext>
              </a:extLst>
            </p:cNvPr>
            <p:cNvSpPr/>
            <p:nvPr/>
          </p:nvSpPr>
          <p:spPr>
            <a:xfrm>
              <a:off x="5067787" y="4158243"/>
              <a:ext cx="1776240" cy="4582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3A9275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évènement</a:t>
              </a:r>
            </a:p>
          </p:txBody>
        </p:sp>
        <p:sp>
          <p:nvSpPr>
            <p:cNvPr id="15" name="Connecteur droit 17">
              <a:extLst>
                <a:ext uri="{FF2B5EF4-FFF2-40B4-BE49-F238E27FC236}">
                  <a16:creationId xmlns:a16="http://schemas.microsoft.com/office/drawing/2014/main" id="{65B35720-A478-4A9C-AA86-11DB42D60F01}"/>
                </a:ext>
              </a:extLst>
            </p:cNvPr>
            <p:cNvSpPr/>
            <p:nvPr/>
          </p:nvSpPr>
          <p:spPr>
            <a:xfrm>
              <a:off x="6340751" y="5399522"/>
              <a:ext cx="2592360" cy="1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76315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6" name="Connecteur droit 18">
              <a:extLst>
                <a:ext uri="{FF2B5EF4-FFF2-40B4-BE49-F238E27FC236}">
                  <a16:creationId xmlns:a16="http://schemas.microsoft.com/office/drawing/2014/main" id="{9AB22962-D1A2-4DAE-B94F-29F009F5548C}"/>
                </a:ext>
              </a:extLst>
            </p:cNvPr>
            <p:cNvSpPr/>
            <p:nvPr/>
          </p:nvSpPr>
          <p:spPr>
            <a:xfrm flipV="1">
              <a:off x="7853827" y="5393405"/>
              <a:ext cx="1435" cy="3441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25557" cap="flat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1" compatLnSpc="1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7" name="Forme libre 19">
              <a:extLst>
                <a:ext uri="{FF2B5EF4-FFF2-40B4-BE49-F238E27FC236}">
                  <a16:creationId xmlns:a16="http://schemas.microsoft.com/office/drawing/2014/main" id="{1E6B495E-E890-4DA2-B524-595146BB732F}"/>
                </a:ext>
              </a:extLst>
            </p:cNvPr>
            <p:cNvSpPr/>
            <p:nvPr/>
          </p:nvSpPr>
          <p:spPr>
            <a:xfrm>
              <a:off x="7056790" y="5615522"/>
              <a:ext cx="1660321" cy="4582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none" lIns="92162" tIns="46076" rIns="92162" bIns="46076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DE94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traitement</a:t>
              </a:r>
            </a:p>
          </p:txBody>
        </p:sp>
        <p:sp>
          <p:nvSpPr>
            <p:cNvPr id="18" name="Forme libre 20">
              <a:extLst>
                <a:ext uri="{FF2B5EF4-FFF2-40B4-BE49-F238E27FC236}">
                  <a16:creationId xmlns:a16="http://schemas.microsoft.com/office/drawing/2014/main" id="{BA18B019-4577-419F-B42E-4BA0720762EF}"/>
                </a:ext>
              </a:extLst>
            </p:cNvPr>
            <p:cNvSpPr/>
            <p:nvPr/>
          </p:nvSpPr>
          <p:spPr>
            <a:xfrm>
              <a:off x="877567" y="3475798"/>
              <a:ext cx="2189155" cy="740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Balise</a:t>
              </a: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 HTML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possédant des évènements</a:t>
              </a:r>
            </a:p>
          </p:txBody>
        </p:sp>
        <p:sp>
          <p:nvSpPr>
            <p:cNvPr id="19" name="Forme libre 21">
              <a:extLst>
                <a:ext uri="{FF2B5EF4-FFF2-40B4-BE49-F238E27FC236}">
                  <a16:creationId xmlns:a16="http://schemas.microsoft.com/office/drawing/2014/main" id="{FB8FD8CD-D8D9-4B47-A301-19D1211F9D4B}"/>
                </a:ext>
              </a:extLst>
            </p:cNvPr>
            <p:cNvSpPr/>
            <p:nvPr/>
          </p:nvSpPr>
          <p:spPr>
            <a:xfrm>
              <a:off x="2586124" y="6438381"/>
              <a:ext cx="1878122" cy="5254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Arguments possibles de l’objet</a:t>
              </a:r>
            </a:p>
          </p:txBody>
        </p:sp>
        <p:sp>
          <p:nvSpPr>
            <p:cNvPr id="20" name="Forme libre 22">
              <a:extLst>
                <a:ext uri="{FF2B5EF4-FFF2-40B4-BE49-F238E27FC236}">
                  <a16:creationId xmlns:a16="http://schemas.microsoft.com/office/drawing/2014/main" id="{C943AEFA-58F0-41FF-8A8E-D9BB30070BD0}"/>
                </a:ext>
              </a:extLst>
            </p:cNvPr>
            <p:cNvSpPr/>
            <p:nvPr/>
          </p:nvSpPr>
          <p:spPr>
            <a:xfrm>
              <a:off x="4898587" y="3481559"/>
              <a:ext cx="1877756" cy="740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Évènement disponible pour l’objet</a:t>
              </a:r>
            </a:p>
          </p:txBody>
        </p:sp>
        <p:sp>
          <p:nvSpPr>
            <p:cNvPr id="21" name="Forme libre 23">
              <a:extLst>
                <a:ext uri="{FF2B5EF4-FFF2-40B4-BE49-F238E27FC236}">
                  <a16:creationId xmlns:a16="http://schemas.microsoft.com/office/drawing/2014/main" id="{DC5EC944-097C-41EB-A92A-A31D3D8A0D97}"/>
                </a:ext>
              </a:extLst>
            </p:cNvPr>
            <p:cNvSpPr/>
            <p:nvPr/>
          </p:nvSpPr>
          <p:spPr>
            <a:xfrm>
              <a:off x="6948068" y="6413171"/>
              <a:ext cx="1877756" cy="5202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1" compatLnSpc="1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5" algn="l"/>
                  <a:tab pos="898196" algn="l"/>
                  <a:tab pos="1347478" algn="l"/>
                  <a:tab pos="1796759" algn="l"/>
                  <a:tab pos="2246040" algn="l"/>
                  <a:tab pos="2695322" algn="l"/>
                  <a:tab pos="3144603" algn="l"/>
                  <a:tab pos="3593875" algn="l"/>
                  <a:tab pos="4043156" algn="l"/>
                  <a:tab pos="4492438" algn="l"/>
                  <a:tab pos="4941719" algn="l"/>
                  <a:tab pos="5391000" algn="l"/>
                  <a:tab pos="5840281" algn="l"/>
                  <a:tab pos="6289563" algn="l"/>
                  <a:tab pos="6738844" algn="l"/>
                  <a:tab pos="7188116" algn="l"/>
                  <a:tab pos="7637397" algn="l"/>
                  <a:tab pos="8086679" algn="l"/>
                  <a:tab pos="8535960" algn="l"/>
                  <a:tab pos="8985241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MS Gothic" pitchFamily="2"/>
                  <a:cs typeface="MS Gothic" pitchFamily="2"/>
                </a:rPr>
                <a:t>Action associée à l’évenement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A32A4C1A-8C62-48FC-8FF4-D7B878D9B9F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Manipulation du DOM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3CDC8A4-3591-4E2F-BC59-BF43151DE6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Document Object Model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Le DOM :</a:t>
            </a:r>
          </a:p>
          <a:p>
            <a:pPr marL="1454152" lvl="2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400"/>
              <a:t>Ensemble standardisé d’objets pour HTML</a:t>
            </a:r>
          </a:p>
          <a:p>
            <a:pPr marL="1454152" lvl="2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400"/>
              <a:t>Moyens standardisés pour accéder et manipuler des documents HTML</a:t>
            </a:r>
          </a:p>
          <a:p>
            <a:pPr marL="1454152" lvl="2" indent="-457200">
              <a:buClr>
                <a:srgbClr val="FF0000"/>
              </a:buClr>
              <a:buFont typeface="Wingdings" pitchFamily="2"/>
              <a:buChar char="ü"/>
            </a:pPr>
            <a:r>
              <a:rPr lang="fr-FR" sz="2400"/>
              <a:t>Permet la création et la modification de :</a:t>
            </a:r>
          </a:p>
          <a:p>
            <a:pPr marL="2062164" lvl="3" indent="-457200">
              <a:buClr>
                <a:srgbClr val="FF0000"/>
              </a:buClr>
              <a:buFont typeface="Arial" pitchFamily="34"/>
              <a:buChar char="‒"/>
            </a:pPr>
            <a:r>
              <a:rPr lang="fr-FR" sz="2400"/>
              <a:t>Tous les éléments HTML</a:t>
            </a:r>
          </a:p>
          <a:p>
            <a:pPr marL="2062164" lvl="3" indent="-457200">
              <a:buClr>
                <a:srgbClr val="FF0000"/>
              </a:buClr>
              <a:buFont typeface="Arial" pitchFamily="34"/>
              <a:buChar char="‒"/>
            </a:pPr>
            <a:r>
              <a:rPr lang="fr-FR" sz="2400"/>
              <a:t>Tous leurs attributs</a:t>
            </a:r>
          </a:p>
          <a:p>
            <a:pPr marL="2062164" lvl="3" indent="-457200">
              <a:buClr>
                <a:srgbClr val="FF0000"/>
              </a:buClr>
              <a:buFont typeface="Arial" pitchFamily="34"/>
              <a:buChar char="‒"/>
            </a:pPr>
            <a:r>
              <a:rPr lang="fr-FR" sz="2400"/>
              <a:t>Leur valeur ou leur contenu</a:t>
            </a:r>
          </a:p>
          <a:p>
            <a:pPr marL="1160465" lvl="1">
              <a:buNone/>
            </a:pPr>
            <a:endParaRPr lang="fr-FR" sz="2800"/>
          </a:p>
          <a:p>
            <a:pPr marL="1258891" lvl="2">
              <a:buNone/>
            </a:pPr>
            <a:r>
              <a:rPr lang="fr-FR" sz="1050" i="1"/>
              <a:t>	</a:t>
            </a:r>
            <a:endParaRPr lang="fr-FR" sz="1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691872FE-BEAF-4DC4-85DF-48EAD1365071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Manipulation du DOM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6E8BA15-5431-418E-88A5-7B613722CA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Accès aux éléments HTML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via l’</a:t>
            </a:r>
            <a:r>
              <a:rPr lang="fr-FR" sz="2800" b="1" i="1"/>
              <a:t>id</a:t>
            </a:r>
            <a:r>
              <a:rPr lang="fr-FR" sz="2800"/>
              <a:t> de l’élément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36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via le </a:t>
            </a:r>
            <a:r>
              <a:rPr lang="fr-FR" sz="2800" b="1" i="1"/>
              <a:t>name</a:t>
            </a:r>
            <a:r>
              <a:rPr lang="fr-FR" sz="2800"/>
              <a:t> de l’élément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36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via le nom de la balise :</a:t>
            </a:r>
          </a:p>
          <a:p>
            <a:pPr marL="1258891" lvl="2">
              <a:buNone/>
            </a:pPr>
            <a:r>
              <a:rPr lang="fr-FR" sz="1050" i="1"/>
              <a:t>	</a:t>
            </a:r>
            <a:endParaRPr lang="fr-FR" sz="100" i="1"/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CC9D2BB0-8494-49A0-83EF-6ACE97B1CC6B}"/>
              </a:ext>
            </a:extLst>
          </p:cNvPr>
          <p:cNvSpPr txBox="1"/>
          <p:nvPr/>
        </p:nvSpPr>
        <p:spPr>
          <a:xfrm>
            <a:off x="609603" y="3738881"/>
            <a:ext cx="8829044" cy="3031601"/>
          </a:xfrm>
          <a:prstGeom prst="rect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>
                <a:solidFill>
                  <a:srgbClr val="ED7D31"/>
                </a:solidFill>
                <a:uFillTx/>
                <a:latin typeface="Calibri"/>
                <a:ea typeface=""/>
                <a:cs typeface=""/>
              </a:rPr>
              <a:t>Retourne une collection d’objets 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4D770A2F-5245-4339-9BAE-68B54E8AFDB9}"/>
              </a:ext>
            </a:extLst>
          </p:cNvPr>
          <p:cNvSpPr txBox="1"/>
          <p:nvPr/>
        </p:nvSpPr>
        <p:spPr>
          <a:xfrm>
            <a:off x="1529900" y="3180082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var element = document.getElementById(‘id’);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9B9E91D1-982A-4C2C-A423-161A38673B8C}"/>
              </a:ext>
            </a:extLst>
          </p:cNvPr>
          <p:cNvSpPr txBox="1"/>
          <p:nvPr/>
        </p:nvSpPr>
        <p:spPr>
          <a:xfrm>
            <a:off x="1529900" y="4908426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var elements = document.getElementsByName (‘name’);</a:t>
            </a: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BF28E711-3735-4BDB-ABC1-D5DFAF7862A8}"/>
              </a:ext>
            </a:extLst>
          </p:cNvPr>
          <p:cNvSpPr txBox="1"/>
          <p:nvPr/>
        </p:nvSpPr>
        <p:spPr>
          <a:xfrm>
            <a:off x="1529900" y="6177284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var elements = document.getElementsByTagName(‘name’);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049F9BF-507B-405C-BF36-1D9E155A9B7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Manipulation du DOM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9CB0CCA-2CCC-42FE-85D2-8171E41C0D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Accès aux attributs</a:t>
            </a:r>
          </a:p>
          <a:p>
            <a:pPr lvl="0">
              <a:buNone/>
            </a:pPr>
            <a:endParaRPr lang="fr-FR" sz="12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aux attributs d’un élément :</a:t>
            </a:r>
          </a:p>
          <a:p>
            <a:pPr marL="619121" lvl="1">
              <a:buNone/>
            </a:pPr>
            <a:endParaRPr lang="fr-FR" sz="2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Modifier les attributs d’un 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Modifier le texte contenu par un élément :</a:t>
            </a:r>
          </a:p>
          <a:p>
            <a:pPr marL="1258891" lvl="2">
              <a:buNone/>
            </a:pPr>
            <a:r>
              <a:rPr lang="fr-FR" sz="1050" i="1"/>
              <a:t>	</a:t>
            </a:r>
            <a:endParaRPr lang="fr-FR" sz="100" i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66FCF4-9594-4103-B7B4-0A43F144DBAE}"/>
              </a:ext>
            </a:extLst>
          </p:cNvPr>
          <p:cNvSpPr txBox="1"/>
          <p:nvPr/>
        </p:nvSpPr>
        <p:spPr>
          <a:xfrm>
            <a:off x="1529900" y="3180082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element.getAttribute(‘attributName’);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685937-A5AC-4782-89FB-0EB89EAE43D3}"/>
              </a:ext>
            </a:extLst>
          </p:cNvPr>
          <p:cNvSpPr txBox="1"/>
          <p:nvPr/>
        </p:nvSpPr>
        <p:spPr>
          <a:xfrm>
            <a:off x="1529900" y="4380113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element.setAttribute(‘attributName’, ‘nouvelleValeur’);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315AD2-5DCB-45A8-9965-18C50A74AB21}"/>
              </a:ext>
            </a:extLst>
          </p:cNvPr>
          <p:cNvSpPr txBox="1"/>
          <p:nvPr/>
        </p:nvSpPr>
        <p:spPr>
          <a:xfrm>
            <a:off x="1529900" y="5580144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element.innerHTML = ‘Nouveau contenu texte’;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Personnalisé</PresentationFormat>
  <Paragraphs>166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StarSymbol</vt:lpstr>
      <vt:lpstr>Times New Roman</vt:lpstr>
      <vt:lpstr>Trebuchet MS</vt:lpstr>
      <vt:lpstr>Wingdings</vt:lpstr>
      <vt:lpstr>Titre1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264</cp:revision>
  <cp:lastPrinted>2016-08-29T12:46:41Z</cp:lastPrinted>
  <dcterms:created xsi:type="dcterms:W3CDTF">2009-10-30T17:42:51Z</dcterms:created>
  <dcterms:modified xsi:type="dcterms:W3CDTF">2019-07-25T10:34:02Z</dcterms:modified>
</cp:coreProperties>
</file>