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323" r:id="rId6"/>
    <p:sldId id="435" r:id="rId7"/>
    <p:sldId id="258" r:id="rId8"/>
    <p:sldId id="433" r:id="rId9"/>
    <p:sldId id="259" r:id="rId10"/>
    <p:sldId id="260" r:id="rId11"/>
    <p:sldId id="261" r:id="rId12"/>
    <p:sldId id="434" r:id="rId1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0C0DBA4-25F6-4948-9F90-D50B571A3A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0D2B99-D3BC-46A2-B003-C710DBEFDE9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ACB49A-5B75-46A1-A524-65D0518030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B6D23-37AF-47C1-A931-4BF6B2DDCA3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62B82657-72C5-4735-A4C9-435E8A1D179F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374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F0105-89FD-4475-85E0-2E6C6808095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CEE63BF-4B8B-4CF4-BB12-F1DAD0502F36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869CCED-3134-4E31-98BB-E1B690C222C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AC76718-845D-41F8-A656-CFEE0B2A8F8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D052BF0E-9D5C-4472-960A-B34FDCAA3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52FAC28-2F08-4DE2-8F56-257A664048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D6F62A99-D10B-4B71-B4F5-45B128D97F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649F04E-360F-4D40-B8FE-1132C27869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F8FC5C-64F8-4683-A6BC-C55BBC499D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C7D4216-BA0E-4230-BB42-0E410FFE5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6E6A7B3-71A5-4550-96A9-A66A95FF1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A323DF4-15EF-44BA-AC89-4153234CE4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AE2D20C4-5BB8-4C25-9F0F-7E2ECD023610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3AAE601-99F1-4862-939C-E17AAF1FB6FF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22A957-BE99-4D66-8243-0DA2EA71BE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5A3B2F9-916E-4660-84FF-06F78BD2D1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65622718-9AFB-46EC-B88C-7A12AF3A5612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D8988F-3B35-4DEC-A1E5-F86F799F47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8BFD06-71D1-4FA2-BA9F-E43C6D1444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0752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DB457F-4894-4F88-8E10-4DC4B987F2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90526E-9609-440F-86AD-467D6B76B67D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14A30C-B64E-4AF3-ABF5-826B5E7ABC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F01B20-E43B-4E32-82C1-3EA175502A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3FE4BEC-6BA3-4CDF-A283-21FA31D0862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F7FC49-8427-45D5-9A9E-DF345E38C537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C065D02-76F4-443B-9793-2D1BC816E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F739706-2D09-413B-B281-692A86DDBE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11193D-F842-425B-B039-515B4280B361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DA748DDF-9493-4C85-AB0E-4BADC9DB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794F0DD-468C-4FDF-BA89-B4CFADEE4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24DD875-FEBB-4A9C-97F5-CC22C9E824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C2FBC059-1B6E-42CB-9A47-E80926781EA0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DDB45A-19E6-47A7-AF41-170B0A73EC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97D7977-0E7B-4F65-A024-BAA6DCF576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A7B34A-75CE-46C5-A311-127FCA7DD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C8BBA29-55D8-47C6-95D8-5B94A676EA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Milieu</a:t>
            </a:r>
            <a:r>
              <a:rPr lang="fr-FR"/>
              <a:t> </a:t>
            </a:r>
            <a:r>
              <a:rPr lang="fr-FR" b="1"/>
              <a:t>95</a:t>
            </a:r>
            <a:r>
              <a:rPr lang="fr-FR"/>
              <a:t>: MAJ (nom: PHP/FI version 2)</a:t>
            </a:r>
          </a:p>
          <a:p>
            <a:pPr lvl="0"/>
            <a:r>
              <a:rPr lang="fr-FR" b="1"/>
              <a:t>1997</a:t>
            </a:r>
            <a:r>
              <a:rPr lang="fr-FR"/>
              <a:t> →Mise à niveau Version 3</a:t>
            </a:r>
          </a:p>
          <a:p>
            <a:pPr lvl="0"/>
            <a:r>
              <a:rPr lang="fr-FR" b="1"/>
              <a:t>2000 →</a:t>
            </a:r>
            <a:r>
              <a:rPr lang="fr-FR"/>
              <a:t> Mise à niveau Version 4</a:t>
            </a:r>
          </a:p>
          <a:p>
            <a:pPr lvl="0"/>
            <a:r>
              <a:rPr lang="fr-FR" b="1"/>
              <a:t>2004</a:t>
            </a:r>
            <a:r>
              <a:rPr lang="fr-FR"/>
              <a:t> </a:t>
            </a:r>
            <a:r>
              <a:rPr lang="fr-FR" b="1"/>
              <a:t>→</a:t>
            </a:r>
            <a:r>
              <a:rPr lang="fr-FR"/>
              <a:t> Mise à niveau Version 5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970DC-9147-41CD-A4F4-C55A810F634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C6A08E-C247-4D18-ACBB-9DEC5DC9AA35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BB070E5-0150-4400-95F7-614028562E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984C2880-9E3E-4F9E-98D5-6C0D8C1A128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7AC22E2-8F33-4F04-A4AC-54D0057A8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25C40F-3B36-4EDC-B732-EC81547129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BCE964B6-C85C-494D-BF6B-BACFE23F7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D12B74EA-AEBD-484B-B4DC-0E13213D3C2F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E57DE75-D46E-4A83-ADA1-0FFE1BCC7F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5D20FB-6837-4B64-A415-0A244E838E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5A3B2F9-916E-4660-84FF-06F78BD2D1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65622718-9AFB-46EC-B88C-7A12AF3A5612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D8988F-3B35-4DEC-A1E5-F86F799F47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8BFD06-71D1-4FA2-BA9F-E43C6D1444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B7C61-E27D-4768-B725-CE29FADC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E339B7-5413-4010-A91D-8777C8ABB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7DF26-CF8D-471C-B205-09D07F64B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B14E44-42EC-4F76-8A66-D6D95A5FBF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1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FF892-A857-48AF-A4FE-8532B36D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B614B6-E36F-4017-98CA-27037EE7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2521BE-18E9-43F3-BA98-93FC15BA1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341079-B3F4-46E5-9D93-DB14B51EE1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77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1112B-9539-42CC-BBD4-97EB20B3A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0943E3-F2AC-4B27-924A-1A937F08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C41C8A-AEAA-4D2A-8A31-F920489D0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64D6E8-5F0C-483F-B067-2F4B69C3BD8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8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007FF-9C35-430C-916E-F38E965C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60349-50DD-4372-BF0E-107260F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C694D-B3A2-400F-A2A1-32308B6D0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807DD82-EB98-45C0-AEF3-8CAFBEF39A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7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34258-709F-4247-ACA7-0DF9A0E5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738DC-C5F2-45B5-B25F-9B65AD6C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EE408-810C-4E67-BDA0-585684A67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E3D50D-1710-422E-B9A4-21052F0E91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9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0A6FC-6A95-4A39-A778-A1DCAFD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3427A-1066-4630-B139-73C7D285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7ED65-B273-4293-9E56-AAE3FFDD1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CFCFB8-D589-46DA-973E-B92E952989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7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90D1A-9A4C-44B5-879F-FC641653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E30F5-AE8F-49AA-8C01-BC9A6C00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3AE98-0CDE-4396-9781-DA287E4D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44E09-23C3-45A2-B8FC-3687D188F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9AED2A-1FBD-4844-870C-55B3E760AE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38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98464-3C69-4045-81BC-458A4CF8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1ECF1-6F00-4347-AE06-07265C41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F9D20-C166-4854-9FD9-B39032F1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B3BE4-78A5-4267-8908-C3426D8AE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47238-0A20-4DDF-BF8A-3E79569EA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551A0-BF6A-4A66-BD86-1504F43CD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0B2009-C4F0-42EB-AFEC-40285EA20F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30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33C9-F412-488F-9240-274095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3F0DC5-EFEC-4589-8D0E-0D3009FC9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87A35C-1846-4B4A-A8EE-31239FDF47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3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DC7E82-68E4-4D9A-BCC7-0B4994F34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B6ECF37-B4B3-4C66-B563-01200FFBB8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4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9B474-D20A-4F0D-A479-E454EB4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DE8EC-3C80-49F9-ACC7-41E4D658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8BA6F-0915-43C1-9CC9-42C46B2F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1497B-370B-46F3-B659-8C9AE1AC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11A0CA-EC28-4C64-A7D2-D901861501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75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FAF50-7E7D-4F14-9F1A-587D793F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7EF50-8F14-492F-A909-473FED15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E12EBB-F319-4867-8FF9-5293A42C9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E2A100-1285-4451-815A-7A6E668F02F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865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D752-0913-4842-9F23-DCF0C5DB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E286A3-92A2-441D-90B4-5346518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5C2425-350B-412B-AED2-B3E95A7F0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EA7F5-EF40-465F-82D3-90353BCE2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92341-22B0-4B7B-A696-56CBD40B6B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DA64B-C438-418F-ABD0-168240A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2A9B0F-A1E1-4DBF-83D5-7EBA55DA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F74F3-0DA5-46B5-BF2F-2A83897BA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DF4622-2746-42D0-BAC4-94EA065BE3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77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7E7155-E8D3-48E6-BFBA-AA3B07F9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B577A-D6E4-4A75-AD44-BFCB6FFD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7D744-75F8-4164-8DFD-ECD3B3C29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EDF68-56D5-49D2-90C2-8984B86CFD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06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79CA7-6965-4BD6-B2C3-4D132B73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0AF33-7F43-4173-A8F1-F69D8545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C6C02-1362-42D8-B732-F5D4C43FD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DE0699-14A2-46A1-98FE-6A9F7DB21F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73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247C1-393E-4312-8056-18FF45A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F96EE-EC48-4640-BD28-8B837B77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278ECB-304B-493A-9942-2040F2DCB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2CBF91-64A8-415E-8497-64D60570F65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0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03B7E-5042-4AA3-B70B-B8C8B255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42EC47-35AB-4317-8FF3-1A5B8D02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81C8C-737A-4BF7-919B-DEC87DE36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4361CE-443B-4B72-982E-F1861C12D90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82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E2881-196D-4F10-82C4-581AD22B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BFEBC-91D9-4D13-A37E-9E9D08B2E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D8429C-8898-42AB-BE5B-51CE2DEAF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1511-9C98-442E-A80A-8A10AC9DC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BAE72B-9C0D-44C6-9EB1-A3940748F2E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384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1550A-4D2C-4DEE-B6F9-9C21BA63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54429B-CC2B-418F-A1A1-4B9411B4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0BE40-E385-43E3-8B72-5A4EE9CA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EABD0A-1021-4D9D-A9A2-1215A1A00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26E24F-26E5-4AFF-805C-7469673CA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FAB9B-65B1-45D4-ADA1-F3F1A2C7C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9F5C170-F354-4742-9DA7-233A44BE584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34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6605-0F8E-427F-B276-19E2BA4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3F5262-A85B-4CC0-A516-3D7EFF06B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9E1A2B-82D4-46A2-8373-5C6DCA6052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802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014F0B-00C2-48D9-A9DD-08990F3E6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FBF2CB-9664-4FBA-893E-332C1F447D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3072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09412-11E9-490E-AE33-84F2B241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0793BB-BD4C-4B73-BC8B-5F8582D9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C94AC-EC72-4F82-B4E2-AFCE10BD2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D8BD5F-3D1B-4796-AC00-3630781B72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80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291B-84AD-40A8-BCEA-3E7B0284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C3182-5B11-4F35-8636-6C1382EE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7D19B7-BE50-4546-B413-D0D3F2D3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25B92-1A9B-4227-AC39-DF666BD53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B56B93-79C5-4243-87BB-6B78889BA5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54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D3704-FF92-4BE1-B0A9-70294639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F0A36-D35C-48AD-9973-930B2611A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B22EE-2173-4098-8D1F-EA17787FA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AC9C8-0227-468E-90F4-600C4E203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D7929D-91A1-4908-BBE0-93D98A10CF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83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B68D6-111B-4B84-A2DE-4324B190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C1ED3-8570-4D3B-BEC8-E79171A8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8A4D0-A515-437C-938A-6A65ED4BB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86D38-BD75-4CFB-BC46-CB80D5A23F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153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C9108E-B35D-4273-A681-053721B12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0EA8F4-6107-4558-880C-BEB30D537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2D626-C229-4FFE-9F45-DAABEF347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5FD5B4-9ADD-40E1-9206-7E2B4D16D6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3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E4991-473D-4615-B55B-E7BC2C35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D2280-DBBB-4228-A9A1-9332EDA64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D8AE6-1484-4001-A3F6-CB1518EF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2D7DDF-F594-4D93-9F2C-E798538BF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392EDC9-4140-4559-8F45-65BB5C85F2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6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A0524-DFC3-4BC9-93F9-6FA8F9C7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2A00B-2CBD-4CD0-9A4A-4624C29F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401FBA-5346-42CE-9D17-DA4E756FE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5E4353-AB01-4573-97E5-6C2FE6EED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F5A9C2-6750-4F80-A955-B4D5D3C55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719289-54E8-4278-99A1-F4A347855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056A86-480B-4B4E-9570-13CAC2C46D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1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B10B1-091A-4F60-830D-81863B26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DEA5B3-43DC-45ED-A46B-652ACF46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7B9431-5B05-4271-9891-D23D397B902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A8E791-A268-44D1-8DC0-622BE8469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8B84A42-2704-435F-8DAB-2584EAB2F5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9236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6BD00-25E5-41A4-982A-3B6C9CA8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2417E-737B-48DA-AC31-7BC91A24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749530-602F-479E-812C-7B3C50B7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4269E4-3165-4FF9-8F91-453EAFEF5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35210D-7EC8-4519-A4CF-3804404C6E4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3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3C16-FFD6-495B-88DC-1AF3519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F449-BCD0-4392-A732-EEDB0F6E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9615AC-4B0E-47FD-9369-0268AF70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F4C99-52C5-41C6-91A0-393C2BB21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D7267-5371-455A-AEE6-BDEFCD802D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19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189EDB-4709-4941-944C-9F3EA9ED7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331B89-2FE9-4902-9463-1CEDEFC79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5ACABED-A775-44B4-83DA-C208394BA04E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AC3A86-2A48-4504-BD70-98F81D41D2D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E2742C88-D7B7-4FF3-9105-C93D1F98400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DEA7C081-5C2C-4F09-96C5-7E69AAB51168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0B6B73-CC1E-40C0-881A-09CB24559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3BEAAC-15DF-4EE3-B4D2-DF8D99464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13647-7C55-45BA-BF47-3E49B82F0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0BB46FE-C0F3-425F-A7AE-F35ACA531243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B7DFA1-DAC8-41D1-818B-CB11EFF653C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C2412C2-3A3C-4FCF-91BB-648A8ECE66A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B5CF9DA-9874-4013-86CE-72F06FCE007F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9D44A5-21F8-4021-BB78-1120AD8BA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F2112F-3C2D-4003-A3CD-DE80ED694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9D5C47-B52A-48F3-89A6-E9A0FD058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557DB9-32F1-4411-B3EF-BC2288C37E34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3C84E-BC3F-4A08-B373-301832285E7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7EDC28BA-85A9-4E98-A248-2382A22A78F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E147A05-6810-4DBD-B319-DCCF9BDF925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671214-2C4E-4A54-9BE1-EBBD3EF2431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www.w3schools.com/php/default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ABA1AFB7-7447-4B53-A9C0-326516B43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F568BE-6F27-423E-8061-976834B34806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77AC02D-0008-41BA-902D-4D95B25AD7D8}"/>
              </a:ext>
            </a:extLst>
          </p:cNvPr>
          <p:cNvSpPr/>
          <p:nvPr/>
        </p:nvSpPr>
        <p:spPr>
          <a:xfrm>
            <a:off x="990360" y="1701360"/>
            <a:ext cx="8099640" cy="415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5000" rIns="90000" bIns="45000" anchor="ctr" anchorCtr="0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6000" b="1" i="0" u="none" strike="noStrike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Times New Roman" pitchFamily="18"/>
              </a:rPr>
              <a:t>PHP  intermédiaire</a:t>
            </a:r>
          </a:p>
          <a:p>
            <a:pPr marL="0" marR="0" lvl="0" indent="0" algn="ctr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1" i="0" u="none" strike="noStrike" baseline="0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18"/>
              <a:cs typeface="Arial" pitchFamily="18"/>
            </a:endParaRPr>
          </a:p>
          <a:p>
            <a:pPr marL="0" marR="0" lvl="0" indent="0" algn="ctr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1" i="0" u="none" strike="noStrike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18"/>
                <a:cs typeface="Arial" pitchFamily="18"/>
              </a:rPr>
              <a:t>Thomas Aldaitz</a:t>
            </a:r>
          </a:p>
          <a:p>
            <a:pPr marL="0" marR="0" lvl="0" indent="0" algn="ctr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" pitchFamily="18"/>
                <a:cs typeface="Arial" pitchFamily="18"/>
              </a:rPr>
              <a:t>taldaitz@dawan.fr</a:t>
            </a:r>
            <a:br>
              <a:rPr lang="fr-FR" sz="1800" b="0" i="0" u="none" strike="noStrike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" pitchFamily="18"/>
                <a:cs typeface="Arial" pitchFamily="18"/>
              </a:rPr>
            </a:br>
            <a:endParaRPr lang="fr-FR" sz="1800" b="0" i="0" u="none" strike="noStrike" baseline="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" pitchFamily="18"/>
              <a:cs typeface="Arial" pitchFamily="18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3B78749-7F29-4EDD-804A-28E7C9AFC364}"/>
              </a:ext>
            </a:extLst>
          </p:cNvPr>
          <p:cNvSpPr/>
          <p:nvPr/>
        </p:nvSpPr>
        <p:spPr>
          <a:xfrm>
            <a:off x="0" y="6372360"/>
            <a:ext cx="10080720" cy="1224000"/>
          </a:xfrm>
          <a:custGeom>
            <a:avLst>
              <a:gd name="f0" fmla="val 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square" lIns="108000" tIns="63000" rIns="108000" bIns="63000" anchor="ctr" anchorCtr="1" compatLnSpc="1">
            <a:noAutofit/>
          </a:bodyPr>
          <a:lstStyle/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Paris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MS Gothic" pitchFamily="2"/>
              </a:rPr>
              <a:t> 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Tour CIT Montparnasse - 3,rue de l’Arrivée, 75015 PARIS</a:t>
            </a:r>
          </a:p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Nantes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Le Sillon de Bretagne - 26e étage - 8, avenue des Thébaudières, 44800 ST-HERBLAIN</a:t>
            </a:r>
          </a:p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Lyon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Le Britannia, 4ème étage - 20, boulevard Eugène Deruelle, 69003 LYON</a:t>
            </a:r>
          </a:p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Lille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Parc du Chateau Rouge - 4ème étage, 276 avenue de la Marne, 59700 Marcq-en-Baroeul</a:t>
            </a:r>
          </a:p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300" b="0" i="0" u="sng" strike="noStrike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formation@dawan.fr</a:t>
            </a: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300" b="0" i="0" u="sng" strike="noStrike" baseline="0">
              <a:ln>
                <a:noFill/>
              </a:ln>
              <a:solidFill>
                <a:srgbClr val="F20000"/>
              </a:solidFill>
              <a:uFillTx/>
              <a:latin typeface="Trebuchet MS" pitchFamily="34"/>
              <a:ea typeface="MS Gothic" pitchFamily="2"/>
              <a:cs typeface="MS Gothic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1737CB4A-5D1F-46DD-B10B-E4EA8EB9AACF}"/>
              </a:ext>
            </a:extLst>
          </p:cNvPr>
          <p:cNvSpPr/>
          <p:nvPr/>
        </p:nvSpPr>
        <p:spPr>
          <a:xfrm>
            <a:off x="0" y="6119640"/>
            <a:ext cx="10080720" cy="180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A04668D0-25EE-425F-B401-B161D60691D3}"/>
              </a:ext>
            </a:extLst>
          </p:cNvPr>
          <p:cNvSpPr/>
          <p:nvPr/>
        </p:nvSpPr>
        <p:spPr>
          <a:xfrm>
            <a:off x="0" y="6300720"/>
            <a:ext cx="10080720" cy="180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BC448AC-1249-4240-BE26-E70A7CF84D0E}"/>
              </a:ext>
            </a:extLst>
          </p:cNvPr>
          <p:cNvSpPr/>
          <p:nvPr/>
        </p:nvSpPr>
        <p:spPr>
          <a:xfrm>
            <a:off x="216000" y="0"/>
            <a:ext cx="1440" cy="755964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0C1E206-8460-47A1-AEE1-F07EDD2171DE}"/>
              </a:ext>
            </a:extLst>
          </p:cNvPr>
          <p:cNvSpPr/>
          <p:nvPr/>
        </p:nvSpPr>
        <p:spPr>
          <a:xfrm>
            <a:off x="144360" y="1044719"/>
            <a:ext cx="378000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108000" tIns="63000" rIns="108000" bIns="63000" anchor="ctr" anchorCtr="1" compatLnSpc="1">
            <a:noAutofit/>
          </a:bodyPr>
          <a:lstStyle/>
          <a:p>
            <a:pPr marL="0" marR="0" lvl="0" indent="0" algn="l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rebuchet MS" pitchFamily="34"/>
              </a:rPr>
              <a:t>Conseil, Ingénierie, Formations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DEA1DBA1-59A5-48CC-9FDC-D358FC031751}"/>
              </a:ext>
            </a:extLst>
          </p:cNvPr>
          <p:cNvSpPr/>
          <p:nvPr/>
        </p:nvSpPr>
        <p:spPr>
          <a:xfrm>
            <a:off x="1260360" y="5580000"/>
            <a:ext cx="8460000" cy="4618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anchor="ctr" anchorCtr="0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Plus d'informations sur </a:t>
            </a:r>
            <a:r>
              <a:rPr lang="en-US" sz="1400" b="0" i="0" u="sng" strike="noStrike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 Unicode MS" pitchFamily="2"/>
              </a:rPr>
              <a:t>http://www.dawan.fr</a:t>
            </a:r>
          </a:p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Contactez notre service commercial au </a:t>
            </a:r>
            <a:r>
              <a:rPr lang="en-US" sz="1500" b="1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0810.001.917</a:t>
            </a: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F2AB03B-827D-4879-95AD-06C0E50195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19BFB1-99DE-4C52-95AD-EA9514763EB3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9E31A3-2FF3-4DA5-8B71-736F8D79E9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 dirty="0"/>
              <a:t>Documentation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68C1D-3B47-4B4A-8FE6-EF7A2ECAAE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3015614"/>
            <a:ext cx="9360000" cy="1528445"/>
          </a:xfrm>
        </p:spPr>
        <p:txBody>
          <a:bodyPr/>
          <a:lstStyle/>
          <a:p>
            <a:pPr marL="342900" indent="-342900"/>
            <a:r>
              <a:rPr lang="fr-FR" sz="2200" b="1" dirty="0"/>
              <a:t>Documentation officiel : </a:t>
            </a:r>
            <a:r>
              <a:rPr lang="fr-FR" sz="2200" dirty="0">
                <a:hlinkClick r:id="rId3"/>
              </a:rPr>
              <a:t>http://www.php.net</a:t>
            </a:r>
            <a:r>
              <a:rPr lang="fr-FR" sz="2200" dirty="0"/>
              <a:t> </a:t>
            </a:r>
          </a:p>
          <a:p>
            <a:pPr marL="342900" indent="-342900"/>
            <a:r>
              <a:rPr lang="fr-FR" sz="2200" b="1" dirty="0"/>
              <a:t>Exemples et bonnes pratiques : </a:t>
            </a:r>
            <a:r>
              <a:rPr lang="fr-FR" sz="2200" dirty="0">
                <a:hlinkClick r:id="rId4"/>
              </a:rPr>
              <a:t>https://www.w3schools.com/php/default.asp</a:t>
            </a:r>
            <a:endParaRPr lang="fr-FR" sz="2200" dirty="0"/>
          </a:p>
          <a:p>
            <a:pPr marL="342900" indent="-342900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69185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85CB98-958D-41ED-8216-6BF978B34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FABDB3-C9D7-407E-BC9F-EAFC52B6B923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F4A5E0-AA23-4810-B181-6803610C77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Objectifs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99D42A-9998-4742-A5D6-017AB6D341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369194"/>
            <a:ext cx="9360000" cy="2821285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Maitriser la POO en PHP </a:t>
            </a:r>
          </a:p>
          <a:p>
            <a:pPr lvl="0"/>
            <a:r>
              <a:rPr lang="fr-FR" dirty="0"/>
              <a:t> Utiliser les classes PDO pour gérer les interactions avec la base de données</a:t>
            </a:r>
          </a:p>
          <a:p>
            <a:pPr lvl="0"/>
            <a:r>
              <a:rPr lang="fr-FR" dirty="0"/>
              <a:t> Enrichir ses interfaces utilisateurs à l’aide de JQuery et des appels Ajax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F8E28A6-9B9C-42F2-A61A-29E69E22916D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7737F4-15CA-414A-9DA8-F928F2F60930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id="{72390683-2E01-432C-8B1D-5F6A12C42E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799996"/>
            <a:ext cx="9359999" cy="4905600"/>
          </a:xfrm>
        </p:spPr>
        <p:txBody>
          <a:bodyPr anchor="ctr"/>
          <a:lstStyle/>
          <a:p>
            <a:pPr marL="457200" lvl="1" indent="-457200"/>
            <a:r>
              <a:rPr lang="fr-FR" sz="2800" dirty="0"/>
              <a:t>Introduction</a:t>
            </a:r>
          </a:p>
          <a:p>
            <a:pPr marL="457200" lvl="1" indent="-457200"/>
            <a:r>
              <a:rPr lang="fr-FR" sz="2800" dirty="0"/>
              <a:t>POO en </a:t>
            </a:r>
            <a:r>
              <a:rPr lang="fr-FR" sz="2800" dirty="0" err="1"/>
              <a:t>Php</a:t>
            </a:r>
            <a:endParaRPr lang="fr-FR" sz="2800" dirty="0"/>
          </a:p>
          <a:p>
            <a:pPr marL="457200" lvl="1" indent="-457200"/>
            <a:r>
              <a:rPr lang="fr-FR" sz="2800" dirty="0"/>
              <a:t>POO avancé</a:t>
            </a:r>
          </a:p>
          <a:p>
            <a:pPr marL="457200" lvl="1" indent="-457200"/>
            <a:r>
              <a:rPr lang="fr-FR" sz="2800" dirty="0"/>
              <a:t>Exceptions</a:t>
            </a:r>
          </a:p>
          <a:p>
            <a:pPr marL="457200" lvl="1" indent="-457200"/>
            <a:r>
              <a:rPr lang="fr-FR" sz="2800" dirty="0"/>
              <a:t>Connexion BDD avec PDO</a:t>
            </a:r>
          </a:p>
          <a:p>
            <a:pPr marL="457200" lvl="1" indent="-457200"/>
            <a:r>
              <a:rPr lang="fr-FR" sz="2800" dirty="0"/>
              <a:t>AJAX</a:t>
            </a:r>
          </a:p>
          <a:p>
            <a:pPr marL="457200" lvl="1" indent="-457200"/>
            <a:r>
              <a:rPr lang="fr-FR" sz="2800" dirty="0"/>
              <a:t>JQuery</a:t>
            </a:r>
          </a:p>
        </p:txBody>
      </p:sp>
      <p:sp>
        <p:nvSpPr>
          <p:cNvPr id="4" name="Forme libre 2">
            <a:extLst>
              <a:ext uri="{FF2B5EF4-FFF2-40B4-BE49-F238E27FC236}">
                <a16:creationId xmlns:a16="http://schemas.microsoft.com/office/drawing/2014/main" id="{05E75330-390B-4F94-A5F3-A34F721F2865}"/>
              </a:ext>
            </a:extLst>
          </p:cNvPr>
          <p:cNvSpPr/>
          <p:nvPr/>
        </p:nvSpPr>
        <p:spPr>
          <a:xfrm>
            <a:off x="-111236" y="310676"/>
            <a:ext cx="10119957" cy="90936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  <p:pic>
        <p:nvPicPr>
          <p:cNvPr id="5" name="Image 4">
            <a:hlinkClick r:id="" action="ppaction://noaction"/>
            <a:extLst>
              <a:ext uri="{FF2B5EF4-FFF2-40B4-BE49-F238E27FC236}">
                <a16:creationId xmlns:a16="http://schemas.microsoft.com/office/drawing/2014/main" id="{F309AE44-904B-4815-A452-04DC904DD8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2880" y="6048179"/>
            <a:ext cx="537118" cy="9730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ACE8A-618B-4AB4-8D6A-2B38647EDFF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9F407-C8DC-4302-B017-DE992BC74801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6386DE0-9AEE-4A36-9657-675AFF191D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179999"/>
            <a:ext cx="8460001" cy="6577919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D73AA1A-5F45-4642-82C8-EBF8DC745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7A8039-85D1-472E-BE0E-CD8DDE9314EF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586F5B-AFF3-4D12-A3D2-E4476CAF6A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 dirty="0"/>
              <a:t>Rappel et </a:t>
            </a:r>
            <a:r>
              <a:rPr lang="fr-FR" dirty="0" err="1"/>
              <a:t>pré-requis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2FBB3-090E-40A3-9EAF-953B6D1528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2476364"/>
            <a:ext cx="9360000" cy="2606945"/>
          </a:xfrm>
        </p:spPr>
        <p:txBody>
          <a:bodyPr>
            <a:spAutoFit/>
          </a:bodyPr>
          <a:lstStyle/>
          <a:p>
            <a:pPr lvl="0"/>
            <a:endParaRPr lang="fr-FR" sz="2600" dirty="0">
              <a:solidFill>
                <a:srgbClr val="000080"/>
              </a:solidFill>
              <a:latin typeface="Arial" pitchFamily="34"/>
            </a:endParaRP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600" dirty="0">
                <a:latin typeface="Arial" pitchFamily="34"/>
              </a:rPr>
              <a:t> Instructions PHP. Programmation procédurale.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600" dirty="0">
                <a:latin typeface="Arial" pitchFamily="34"/>
              </a:rPr>
              <a:t> Les variables (portée)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600" dirty="0">
                <a:latin typeface="Arial" pitchFamily="34"/>
              </a:rPr>
              <a:t> Les fonctions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600" dirty="0">
                <a:latin typeface="Arial" pitchFamily="34"/>
              </a:rPr>
              <a:t> Connexion à une base de données </a:t>
            </a:r>
            <a:r>
              <a:rPr lang="fr-FR" sz="2600" dirty="0" err="1">
                <a:latin typeface="Arial" pitchFamily="34"/>
              </a:rPr>
              <a:t>MySql</a:t>
            </a:r>
            <a:endParaRPr lang="fr-FR" sz="2600" dirty="0">
              <a:latin typeface="Arial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C613AEB-256F-4827-BC36-73E00C51A85A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Historique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BDC39812-3D04-4D61-A064-3879E18D5D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>
              <a:buNone/>
            </a:pPr>
            <a:endParaRPr lang="fr-FR" sz="900" dirty="0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 dirty="0"/>
              <a:t>1994 : 1</a:t>
            </a:r>
            <a:r>
              <a:rPr lang="fr-FR" sz="2800" baseline="30000" dirty="0"/>
              <a:t>ère</a:t>
            </a:r>
            <a:r>
              <a:rPr lang="fr-FR" sz="2800" dirty="0"/>
              <a:t> utilisation personnelle (</a:t>
            </a:r>
            <a:r>
              <a:rPr lang="fr-FR" sz="2800" dirty="0" err="1"/>
              <a:t>Rasmus</a:t>
            </a:r>
            <a:r>
              <a:rPr lang="fr-FR" sz="2800" dirty="0"/>
              <a:t> </a:t>
            </a:r>
            <a:r>
              <a:rPr lang="fr-FR" sz="2800" dirty="0" err="1"/>
              <a:t>Lerdorf</a:t>
            </a:r>
            <a:r>
              <a:rPr lang="fr-FR" sz="2800" dirty="0"/>
              <a:t>)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 dirty="0"/>
              <a:t>1995 : Gère les formulaires + bases </a:t>
            </a:r>
            <a:r>
              <a:rPr lang="fr-FR" sz="2800" dirty="0" err="1"/>
              <a:t>mSQL</a:t>
            </a:r>
            <a:endParaRPr lang="fr-FR" sz="2800" dirty="0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 dirty="0"/>
              <a:t>1997 : Création d’une équipe de développement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 dirty="0"/>
              <a:t>2000 : Intégration du moteur Zend  Plus performant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 dirty="0"/>
              <a:t>2004 : Mise à niveau PHP 5 (intégration de la POO)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 dirty="0"/>
              <a:t>2016 : Sortie de PHP 7 – plus rapide et quelques ajouts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E406585-A250-4967-A195-AEE992097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BD6F34-E39D-406B-90B2-C2B1737D4ECE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4B22C1-9144-4703-BC66-4A1ABBF851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/>
              <a:t>Du procédural à l’objet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A01590-7429-47F4-9AE3-119E7B62DC50}"/>
              </a:ext>
            </a:extLst>
          </p:cNvPr>
          <p:cNvSpPr txBox="1"/>
          <p:nvPr/>
        </p:nvSpPr>
        <p:spPr>
          <a:xfrm>
            <a:off x="-8280" y="1695240"/>
            <a:ext cx="10205640" cy="4761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Il existe 3 styles de programmation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</a:t>
            </a: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b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</a:t>
            </a:r>
            <a:r>
              <a:rPr lang="fr-FR" sz="2200" b="1" i="0" u="none" strike="noStrike" baseline="0">
                <a:ln>
                  <a:noFill/>
                </a:ln>
                <a:solidFill>
                  <a:srgbClr val="0066B3"/>
                </a:solidFill>
                <a:latin typeface="Arial" pitchFamily="18"/>
                <a:ea typeface="MS Gothic" pitchFamily="2"/>
                <a:cs typeface="MS Gothic" pitchFamily="2"/>
              </a:rPr>
              <a:t>impératif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suite d'instructions dans un programme principal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65D"/>
                </a:solidFill>
                <a:latin typeface="Arial" pitchFamily="18"/>
                <a:ea typeface="MS Gothic" pitchFamily="2"/>
                <a:cs typeface="MS Gothic" pitchFamily="2"/>
              </a:rPr>
              <a:t>Avantage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simplicité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ED1C24"/>
                </a:solidFill>
                <a:latin typeface="Arial" pitchFamily="18"/>
                <a:ea typeface="MS Gothic" pitchFamily="2"/>
                <a:cs typeface="MS Gothic" pitchFamily="2"/>
              </a:rPr>
              <a:t>Inconvénient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pas de réutilisation de code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 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</a:t>
            </a:r>
            <a:r>
              <a:rPr lang="fr-FR" sz="2200" b="1" i="0" u="none" strike="noStrike" baseline="0">
                <a:ln>
                  <a:noFill/>
                </a:ln>
                <a:solidFill>
                  <a:srgbClr val="0066B3"/>
                </a:solidFill>
                <a:latin typeface="Arial" pitchFamily="18"/>
                <a:ea typeface="MS Gothic" pitchFamily="2"/>
                <a:cs typeface="MS Gothic" pitchFamily="2"/>
              </a:rPr>
              <a:t>procédural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regroupement des instructions dans des fonctions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65D"/>
                </a:solidFill>
                <a:latin typeface="Arial" pitchFamily="18"/>
                <a:ea typeface="MS Gothic" pitchFamily="2"/>
                <a:cs typeface="MS Gothic" pitchFamily="2"/>
              </a:rPr>
              <a:t>Avantage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réutilisation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ED1C24"/>
                </a:solidFill>
                <a:latin typeface="Arial" pitchFamily="18"/>
                <a:ea typeface="MS Gothic" pitchFamily="2"/>
                <a:cs typeface="MS Gothic" pitchFamily="2"/>
              </a:rPr>
              <a:t>Inconvénient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difficulté à représenter des objets 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b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</a:t>
            </a:r>
            <a:r>
              <a:rPr lang="fr-FR" sz="2200" b="1" i="0" u="none" strike="noStrike" baseline="0">
                <a:ln>
                  <a:noFill/>
                </a:ln>
                <a:solidFill>
                  <a:srgbClr val="0066B3"/>
                </a:solidFill>
                <a:latin typeface="Arial" pitchFamily="18"/>
                <a:ea typeface="MS Gothic" pitchFamily="2"/>
                <a:cs typeface="MS Gothic" pitchFamily="2"/>
              </a:rPr>
              <a:t>orienté objet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représentation d'objets à l'aide de classes (structures avancées)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65D"/>
                </a:solidFill>
                <a:latin typeface="Arial" pitchFamily="18"/>
                <a:ea typeface="MS Gothic" pitchFamily="2"/>
                <a:cs typeface="MS Gothic" pitchFamily="2"/>
              </a:rPr>
              <a:t>Avantage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modularité du code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ED1C24"/>
                </a:solidFill>
                <a:latin typeface="Arial" pitchFamily="18"/>
                <a:ea typeface="MS Gothic" pitchFamily="2"/>
                <a:cs typeface="MS Gothic" pitchFamily="2"/>
              </a:rPr>
              <a:t>Inconvénient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: lourdeur, difficulté d'architecture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53B40D14-F971-4ED3-A1A9-533B7CE35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D8D2FE7-10FC-4F7D-81C7-E55063F4BC46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E3FAEF-7A7C-4E37-9F42-E5C1051477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>
            <a:spAutoFit/>
          </a:bodyPr>
          <a:lstStyle/>
          <a:p>
            <a:pPr lvl="0"/>
            <a:r>
              <a:rPr lang="fr-FR"/>
              <a:t>Procédural vs Objet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8A7940-57FE-4FE0-857A-91E6016E2A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6160" y="1548000"/>
            <a:ext cx="4263840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B62157-DC57-42D3-9FFF-22A1E59E6D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40000" y="1584000"/>
            <a:ext cx="4428000" cy="5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F2AB03B-827D-4879-95AD-06C0E50195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19BFB1-99DE-4C52-95AD-EA9514763EB3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9E31A3-2FF3-4DA5-8B71-736F8D79E9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/>
              <a:t>PHP et l’objet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68C1D-3B47-4B4A-8FE6-EF7A2ECAAE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fr-FR" sz="2200"/>
              <a:t>PHP supporte la programmation orientée objet à partir de la version PHP 5.</a:t>
            </a:r>
          </a:p>
          <a:p>
            <a:pPr lvl="0">
              <a:buNone/>
            </a:pPr>
            <a:r>
              <a:rPr lang="fr-FR" sz="2200"/>
              <a:t>La programmation orientée objet présente des notions de base :</a:t>
            </a:r>
          </a:p>
          <a:p>
            <a:pPr lvl="0">
              <a:buNone/>
            </a:pPr>
            <a:r>
              <a:rPr lang="fr-FR" sz="2200"/>
              <a:t>notamment la notion de classe et d'objet puis un ensemble de concepts qu'on va détailler dans la suite des cours :</a:t>
            </a:r>
          </a:p>
          <a:p>
            <a:pPr lvl="0">
              <a:buNone/>
            </a:pPr>
            <a:r>
              <a:rPr lang="fr-FR" sz="2200"/>
              <a:t>- Encapsulation</a:t>
            </a:r>
          </a:p>
          <a:p>
            <a:pPr lvl="0">
              <a:buNone/>
            </a:pPr>
            <a:r>
              <a:rPr lang="fr-FR" sz="2200"/>
              <a:t>- Agrégation</a:t>
            </a:r>
          </a:p>
          <a:p>
            <a:pPr lvl="0">
              <a:buNone/>
            </a:pPr>
            <a:r>
              <a:rPr lang="fr-FR" sz="2200"/>
              <a:t>- Héritage</a:t>
            </a:r>
          </a:p>
          <a:p>
            <a:pPr lvl="0">
              <a:buNone/>
            </a:pPr>
            <a:r>
              <a:rPr lang="fr-FR" sz="2200"/>
              <a:t>- Abstraction</a:t>
            </a:r>
          </a:p>
          <a:p>
            <a:pPr lvl="0">
              <a:buNone/>
            </a:pPr>
            <a:r>
              <a:rPr lang="fr-FR" sz="2200"/>
              <a:t>- Polymorphisme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Personnalisé</PresentationFormat>
  <Paragraphs>89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StarSymbol</vt:lpstr>
      <vt:lpstr>Times New Roman</vt:lpstr>
      <vt:lpstr>Trebuchet MS</vt:lpstr>
      <vt:lpstr>Standard</vt:lpstr>
      <vt:lpstr>Titre1</vt:lpstr>
      <vt:lpstr>diapo%20dawan%20</vt:lpstr>
      <vt:lpstr>Présentation PowerPoint</vt:lpstr>
      <vt:lpstr>Objectifs</vt:lpstr>
      <vt:lpstr>Présentation PowerPoint</vt:lpstr>
      <vt:lpstr>Présentation PowerPoint</vt:lpstr>
      <vt:lpstr>Rappel et pré-requis</vt:lpstr>
      <vt:lpstr>Présentation PowerPoint</vt:lpstr>
      <vt:lpstr>Du procédural à l’objet</vt:lpstr>
      <vt:lpstr>Procédural vs Objet</vt:lpstr>
      <vt:lpstr>PHP et l’objet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235</cp:revision>
  <cp:lastPrinted>2016-08-29T12:46:41Z</cp:lastPrinted>
  <dcterms:created xsi:type="dcterms:W3CDTF">2009-10-30T17:42:51Z</dcterms:created>
  <dcterms:modified xsi:type="dcterms:W3CDTF">2020-05-26T06:52:43Z</dcterms:modified>
</cp:coreProperties>
</file>