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437" r:id="rId4"/>
    <p:sldId id="279" r:id="rId5"/>
    <p:sldId id="281" r:id="rId6"/>
    <p:sldId id="282" r:id="rId7"/>
    <p:sldId id="283" r:id="rId8"/>
    <p:sldId id="342" r:id="rId9"/>
    <p:sldId id="285" r:id="rId10"/>
    <p:sldId id="438" r:id="rId11"/>
    <p:sldId id="350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8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9827AE7-CF95-4416-84F0-F6834C9A70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F7585012-9655-4FDE-B7E4-D4EC91F849C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D1A202-EEFD-4568-AE01-D00ADCBD3F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A377BA-AAC2-4717-A939-91F53EE4E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AE1A916-0002-4305-BCFB-FA2F002D80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F27D7E4-8F6D-46B5-A881-CEA752CD875E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05FCA6-60A4-4D54-B808-3192D3ECD9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4F1998-818B-44F3-8E28-7018C7283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EBA364-08CB-4485-B5B7-D70B05B357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B3D1EE0D-8035-433E-9E94-AD8F60309C8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6FA2C2-FD1A-4BE1-9D18-C8BC88ED92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9513E0-3573-4B37-8733-6A46265593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8FDB76-36C8-4B50-BFA2-261ECED5F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3F806743-E912-4F8E-A81A-443E8CB45C1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4CC303-1564-42B2-83D1-7EAAE9DC1B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7E9628-6607-43E5-92F7-604FC5D635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C4B524E-7DD3-47E7-8B32-D991907F2A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095CE60F-C1C7-4A55-B5DA-B3A69F51978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2263CD-A406-48E6-8371-1D73C61311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1E913F-D4EC-4641-A09D-2A465F0881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095C813-EECD-4ABF-971D-B56E2A701B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2C25E79-C466-4222-80E4-27244D94F5A0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3FCEFF-007B-4B2B-A677-1B5A5D5BE3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AC279FD-01A2-4964-8A67-ABE017B86F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E4D434D-44C0-4875-8E6B-BCDD2E6E31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0C39BAA5-FFF9-42B6-BB2F-00CC9382E47B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0D2872-7856-4654-BBA9-173309FC05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9AB7A6-CDAD-48C3-8A31-FA5BB909A0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9CA59D8-69F4-4B05-A04B-608C585B21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1AE8AD5-33F4-459A-833C-FE43BF064BE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53A78C-5DCC-49C1-A701-9B3E7048A9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75AD16-7F5E-4C08-BEC0-FBDE32FBFA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4E7D1C1-FB89-4124-AA62-BC97443C7E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BBC4EA42-7C64-40D8-9FB5-B1C52715CFB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EE01D3-1409-4EE8-B532-D348110960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040037-E031-49F1-88FB-C578FA3649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AFD4D95-99AF-4A4C-89B5-04BC3A6D86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7256B569-9BB4-45C4-B914-35B0E3E28AF8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7609B6-C3AB-403B-B813-EFBF45E91E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BA9A4D-AF7A-4C7B-AE98-CC02A82DE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B2C4024-6B22-41ED-A9FD-2399C2F8D1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4B798192-B986-4467-AEAC-4EFC5F8279B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999B12-ECA0-422B-A0D1-88164DA17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CD3A58-429A-45BF-9682-254501A02E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3DF32BC-2D7C-44E5-B9ED-9546E83E87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216D492B-C595-4042-90B3-2DA57DC59A88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6A0112-7125-4A59-B169-86297B86C4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702BE6-5374-4840-B664-A76650D3C4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334BFE1-E053-4047-BCF6-3E34F4FD47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B7FF0E9-E65A-4FA6-AE42-401CF1CDF218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8AF73D-50B9-4551-9CE8-36AE5A5E00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2A4D1B-9090-4E43-AEBF-9F4A9C12CB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386599-72F6-477C-A117-5F3B8DFDF2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1FDDB60E-73E4-4F59-828C-6F9CB3289C9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13669F-EBE1-47B6-B51C-13F0EEDFED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9BEC81-D50B-48F6-A44E-A6286F8627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504392A-4AD9-4918-AC1D-7ACF237923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373A158F-207F-497C-BDD1-1AFC3889C373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5CC7F7-4DB1-42AC-B00F-C0C4AB4092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120C44-5934-4984-A9DB-1E70175A33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6D1C2FB-F314-4EC2-9A95-8F13D0750A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F2E2F73F-FF70-4508-9BBE-6AF77BB44111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FD9351-4146-4EAE-B7B7-DF593359CC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B86F0F-4103-4124-98EE-7F9F4443C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4EF9CB6-1EAC-4191-A2D2-1B69652362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13D99660-9925-4AB5-9FF9-541767F5BC62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55B5BB-5A19-4FD0-A197-358E37069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30A028-0A00-4B85-AC80-672C94081F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F9EF1A2-3167-4A2F-86BD-E0219E8449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CAF58D9-8CDA-4FDE-863D-CD8B5163ADB5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339F16-2143-40C9-B235-286B3B0A73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9D9ABB-C28A-45D6-AA88-D541FB3E22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088F9FF-0213-4C77-A766-9A02B6A38F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E435757-AE94-49F0-A1A5-82B1871500C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E35EBC-CB1C-4AB6-9022-E2450C2773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C7FAEF-8C36-40D8-83A5-6207E88E5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3DDC308-B907-42E0-A877-4D708AA9B8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CD4E45D-B148-4504-A157-1EBF160D3363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4F59AE-5AD7-4F13-9470-B6FAA9A7D4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F824EE-7C7D-465B-BE8B-B6D88E511E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767DA90-3725-4FBA-8448-69EDCD05C4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7D8C2952-7D14-460C-B3F9-B13F91B28AB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859CF6-5B20-4B02-BD11-68259BDD1B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1C6C79-73B8-489F-8979-E385F76DB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BD5E7-FE83-484F-98BD-D2A06E3DC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F8BDF-36EF-4834-B3C8-42FEC2987D6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F99017-A6F8-414F-ACE9-E78B05A6F5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8156FB-849F-4225-A938-CF754E37C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98D2924-0AFD-4C5B-988E-1344A6012F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0599A5B-14F5-4029-84EC-5FB80886B4A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74D720-21D3-41CB-89E7-45EF12EA5B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C94BA4-9741-4038-943A-2ACADCE9C3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F5CB38C-4994-4AC3-B99E-C1466A028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3A305323-E036-468A-8872-7A702912AA87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AF27ED-A335-4564-9A13-C603CD00F0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234EC7-BE41-44BB-8879-5B1C207101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1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B0DF9-131C-4752-A756-7601C682EF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B79D16-043B-4C9F-A088-D49E7F7962F5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C555D-A763-4BAC-94E3-67C2C9F0A7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EA1AF6-C487-4B25-B154-2F6566652F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language.oop5.traits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class.iterator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r2.php.net/manual/fr/objaggregation.examples.association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POO avancée</a:t>
            </a:r>
          </a:p>
        </p:txBody>
      </p:sp>
    </p:spTree>
    <p:extLst>
      <p:ext uri="{BB962C8B-B14F-4D97-AF65-F5344CB8AC3E}">
        <p14:creationId xmlns:p14="http://schemas.microsoft.com/office/powerpoint/2010/main" val="10716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F820B40-2730-4689-8A0B-DBF24A14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9BED9C-2FD4-442E-AACD-FC2EDB43783B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F18607-3179-4419-9712-2B8FBF3EB7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Classe abstraite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528FA-8AB7-4BCD-BC59-F8976B715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225400"/>
          </a:xfrm>
        </p:spPr>
        <p:txBody>
          <a:bodyPr/>
          <a:lstStyle/>
          <a:p>
            <a:pPr lvl="0"/>
            <a:r>
              <a:rPr lang="fr-FR" sz="2200"/>
              <a:t>Classe abstraite : classe non instanciable. A quoi sert-elle du coup ?</a:t>
            </a:r>
          </a:p>
          <a:p>
            <a:pPr lvl="0"/>
            <a:r>
              <a:rPr lang="fr-FR" sz="2200"/>
              <a:t>=&gt; Elle permet de définir un "Modèle pour les sous-classes"</a:t>
            </a:r>
          </a:p>
          <a:p>
            <a:pPr lvl="0"/>
            <a:r>
              <a:rPr lang="fr-FR" sz="2200"/>
              <a:t>Elle peut contenir : </a:t>
            </a:r>
          </a:p>
          <a:p>
            <a:pPr lvl="0"/>
            <a:r>
              <a:rPr lang="fr-FR" sz="2200"/>
              <a:t>     * des attributs</a:t>
            </a:r>
          </a:p>
          <a:p>
            <a:pPr lvl="0"/>
            <a:r>
              <a:rPr lang="fr-FR" sz="2200"/>
              <a:t>     * des méthodes</a:t>
            </a:r>
          </a:p>
          <a:p>
            <a:pPr lvl="0"/>
            <a:r>
              <a:rPr lang="fr-FR" sz="2200"/>
              <a:t>     * des constructeurs qui seront appelés par les classes filles grâce à "</a:t>
            </a:r>
            <a:r>
              <a:rPr lang="fr-FR" sz="2200" b="1"/>
              <a:t>parent</a:t>
            </a:r>
            <a:r>
              <a:rPr lang="fr-FR" sz="2200"/>
              <a:t>"</a:t>
            </a:r>
          </a:p>
          <a:p>
            <a:pPr lvl="0"/>
            <a:r>
              <a:rPr lang="fr-FR" sz="2200"/>
              <a:t>     * des méthodes abstraites : méthodes sans corps (juste la signature). Les sous-classes concrètes doivent obligatoirement les définir.</a:t>
            </a:r>
          </a:p>
          <a:p>
            <a:pPr lvl="0"/>
            <a:r>
              <a:rPr lang="fr-FR" sz="2200"/>
              <a:t>     </a:t>
            </a:r>
          </a:p>
          <a:p>
            <a:pPr lvl="0"/>
            <a:r>
              <a:rPr lang="fr-FR" sz="2200"/>
              <a:t>La classe abstraite est une façon d'imposer un squelette pour les sous-classes.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787DBB-AC83-4F76-8EA2-61E414822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D904BA-FACC-493B-BF53-6ABF44B7EDBF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E9F32-ADE1-4F9F-92B0-F6F1806101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56A57-3381-42C9-B690-E9E997E341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2954519"/>
            <a:ext cx="9353519" cy="2315520"/>
          </a:xfrm>
        </p:spPr>
        <p:txBody>
          <a:bodyPr/>
          <a:lstStyle/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Créer les classes Forme, Cercle et Triangle et mettre en place l’héritage entre ces classes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Créer une classe Carré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Créer un formulaire qui permet de choisir la forme désirée et la dessiner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D57BE33-4DCE-4F6C-8D45-DB62D374F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008491-5369-428B-92A8-82CCBF1CC1E1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20DF42-096B-44C5-940E-C7799B37D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Interface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55D90E-FEAC-44BD-BD5F-A54B59A8C6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14000"/>
          </a:xfrm>
        </p:spPr>
        <p:txBody>
          <a:bodyPr/>
          <a:lstStyle/>
          <a:p>
            <a:pPr lvl="0"/>
            <a:r>
              <a:rPr lang="fr-FR" sz="2200"/>
              <a:t>Pseudo-classe abstraite (non instanciable aussi) qui ne contient que des signatures de méthodes ou des constantes.</a:t>
            </a:r>
          </a:p>
          <a:p>
            <a:pPr lvl="0"/>
            <a:r>
              <a:rPr lang="fr-FR" sz="2200"/>
              <a:t>Elle définit un contrat pour les classes qui l'implémente.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interface Pliable {</a:t>
            </a:r>
          </a:p>
          <a:p>
            <a:pPr lvl="0"/>
            <a:r>
              <a:rPr lang="fr-FR" sz="2200"/>
              <a:t>    public function plier();</a:t>
            </a:r>
          </a:p>
          <a:p>
            <a:pPr lvl="0"/>
            <a:r>
              <a:rPr lang="fr-FR" sz="2200"/>
              <a:t>    public function   deplier();</a:t>
            </a:r>
          </a:p>
          <a:p>
            <a:pPr lvl="0"/>
            <a:r>
              <a:rPr lang="fr-FR" sz="2200"/>
              <a:t>}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1 classe Chaise (avec modele comme attribut) qui implémente l'interface Pliable, donc on doit obligatoirement avoir plier et deplier()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21101D7-C4B3-48EB-9D30-9896147DC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2F49CB-DE2B-4AC4-AF06-799FBCA76600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E465B-B093-486B-966D-2BD1F28ADE31}"/>
              </a:ext>
            </a:extLst>
          </p:cNvPr>
          <p:cNvSpPr txBox="1"/>
          <p:nvPr/>
        </p:nvSpPr>
        <p:spPr>
          <a:xfrm>
            <a:off x="0" y="1916869"/>
            <a:ext cx="9766113" cy="43741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457200" marR="0" lvl="0" indent="-45720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L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es classes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abstraites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servent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à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factoriser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du code,</a:t>
            </a: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tandis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que les interfaces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servent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à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définir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des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contrats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 </a:t>
            </a: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service.</a:t>
            </a: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457200" marR="0" lvl="0" indent="-45720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Et </a:t>
            </a:r>
            <a:r>
              <a:rPr lang="en-US" sz="2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pourquoi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ne pas </a:t>
            </a:r>
            <a:r>
              <a:rPr lang="en-US" sz="2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utiliser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des classes </a:t>
            </a:r>
            <a:r>
              <a:rPr lang="en-US" sz="2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abstraites</a:t>
            </a:r>
            <a:endParaRPr lang="en-US" sz="2800" b="1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en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lieu et place des interfaces ?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Il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n'est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possible pour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une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classe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d'hériter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que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d'une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seule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classe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parente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(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abstraite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</a:p>
          <a:p>
            <a:pPr marL="0" marR="0" lvl="0" indent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ou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non),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mais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d'implémenter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plusieurs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interfaces.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02A50B-BE67-46FB-B134-F1E254C3E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/>
              <a:t>Abstract ou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51888A3-EE40-4144-BCA8-4D4A3DC9C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6D2D26-C4CB-467B-A8BA-BB6F91E485BB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00A214-6351-4048-B156-A0C72DD05F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Trait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8730-C695-4668-AF89-6361CC899B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548960"/>
          </a:xfrm>
        </p:spPr>
        <p:txBody>
          <a:bodyPr/>
          <a:lstStyle/>
          <a:p>
            <a:pPr lvl="0"/>
            <a:r>
              <a:rPr lang="fr-FR" sz="2200" dirty="0"/>
              <a:t>Un regroupement de méthodes (fonctions) un peu semblable à une classe afin de réutiliser ce groupe dans une autre classe.</a:t>
            </a:r>
          </a:p>
          <a:p>
            <a:pPr lvl="0"/>
            <a:r>
              <a:rPr lang="fr-FR" sz="2200" dirty="0"/>
              <a:t>C'est un mécanisme qui permet d'étendre l'héritage simple.</a:t>
            </a:r>
          </a:p>
          <a:p>
            <a:pPr lvl="0"/>
            <a:br>
              <a:rPr lang="fr-FR" sz="2200" dirty="0"/>
            </a:br>
            <a:endParaRPr lang="fr-FR" sz="2200" dirty="0"/>
          </a:p>
          <a:p>
            <a:pPr lvl="0"/>
            <a:r>
              <a:rPr lang="fr-FR" sz="2200" dirty="0"/>
              <a:t>La classe </a:t>
            </a:r>
            <a:r>
              <a:rPr lang="fr-FR" sz="2200" b="1" dirty="0" err="1"/>
              <a:t>CompteEpargne</a:t>
            </a:r>
            <a:r>
              <a:rPr lang="fr-FR" sz="2200" dirty="0"/>
              <a:t> hérite de </a:t>
            </a:r>
            <a:r>
              <a:rPr lang="fr-FR" sz="2200" b="1" dirty="0" err="1"/>
              <a:t>CompteB</a:t>
            </a:r>
            <a:r>
              <a:rPr lang="fr-FR" sz="2200" dirty="0"/>
              <a:t>, on ne peut donc plus hériter d'une autre classe.</a:t>
            </a:r>
          </a:p>
          <a:p>
            <a:pPr lvl="0"/>
            <a:r>
              <a:rPr lang="fr-FR" sz="2200" dirty="0"/>
              <a:t>Dans ce cas, on peut utiliser les traits</a:t>
            </a:r>
          </a:p>
          <a:p>
            <a:pPr lvl="0"/>
            <a:br>
              <a:rPr lang="fr-FR" sz="2200" dirty="0"/>
            </a:br>
            <a:endParaRPr lang="fr-FR" sz="2200" dirty="0"/>
          </a:p>
          <a:p>
            <a:pPr lvl="0"/>
            <a:r>
              <a:rPr lang="fr-FR" sz="2200" dirty="0">
                <a:hlinkClick r:id="rId3"/>
              </a:rPr>
              <a:t>http://php.net/manual/fr/language.oop5.traits.php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8F29D6C-1EFE-4193-B735-CBC7AE8A5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E8AABC-9D27-433D-90B2-37E833C924B8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D5804A-30AA-4FD6-85AA-0DE1FB0F59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Trait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445804-9B95-448F-97B8-77BB8AE323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/>
              <a:t>trait Generator</a:t>
            </a:r>
          </a:p>
          <a:p>
            <a:pPr lvl="0"/>
            <a:r>
              <a:rPr lang="fr-FR" sz="2200"/>
              <a:t>{</a:t>
            </a:r>
          </a:p>
          <a:p>
            <a:pPr lvl="0"/>
            <a:r>
              <a:rPr lang="fr-FR" sz="2200"/>
              <a:t>    public function generateCode()</a:t>
            </a:r>
          </a:p>
          <a:p>
            <a:pPr lvl="0"/>
            <a:r>
              <a:rPr lang="fr-FR" sz="2200"/>
              <a:t>    {</a:t>
            </a:r>
          </a:p>
          <a:p>
            <a:pPr lvl="0"/>
            <a:r>
              <a:rPr lang="fr-FR" sz="2200"/>
              <a:t>        return </a:t>
            </a:r>
            <a:r>
              <a:rPr lang="fr-FR" sz="2200">
                <a:latin typeface="Arial" pitchFamily="34"/>
                <a:cs typeface="Arial" pitchFamily="34"/>
              </a:rPr>
              <a:t>"code-" . uniqid() ;</a:t>
            </a:r>
          </a:p>
          <a:p>
            <a:pPr lvl="0"/>
            <a:r>
              <a:rPr lang="fr-FR" sz="2200"/>
              <a:t>    }</a:t>
            </a:r>
          </a:p>
          <a:p>
            <a:pPr lvl="0"/>
            <a:r>
              <a:rPr lang="fr-FR" sz="22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0B8460A-8E0E-4E81-ABBF-B1DC9C9E9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6A26E48-5EE3-4E4E-8CE0-2797CBB087CC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ACA9BA-FAD3-4095-AB31-1A8A12C78434}"/>
              </a:ext>
            </a:extLst>
          </p:cNvPr>
          <p:cNvSpPr txBox="1"/>
          <p:nvPr/>
        </p:nvSpPr>
        <p:spPr>
          <a:xfrm>
            <a:off x="416520" y="1855799"/>
            <a:ext cx="9951484" cy="435582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MS Gothic" pitchFamily="2"/>
              </a:rPr>
              <a:t>Le polymorphisme est la propriété d'une entité de pouvoir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MS Gothic" pitchFamily="2"/>
              </a:rPr>
              <a:t>se présenter sous diverses formes. Ce mécanisme permet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MS Gothic" pitchFamily="2"/>
              </a:rPr>
              <a:t>de faire collaborer des objets entre eux sans que ces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MS Gothic" pitchFamily="2"/>
              </a:rPr>
              <a:t>derniers aient déclarés leur type exact.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600" b="0" i="0" u="none" strike="noStrike" baseline="0" dirty="0">
              <a:ln>
                <a:noFill/>
              </a:ln>
              <a:solidFill>
                <a:srgbClr val="FF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Exemples 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- On peut avoir une voiture prioritaire avec le type  Voiture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457200" marR="0" lvl="0" indent="-45720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On peut créer un tableau de Voitures et placer à l'intérieur </a:t>
            </a:r>
          </a:p>
          <a:p>
            <a:pPr marR="0" lvl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des objets de type Voiture et d'autres de type </a:t>
            </a:r>
          </a:p>
          <a:p>
            <a:pPr marR="0" lvl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Batmobile</a:t>
            </a:r>
            <a:endParaRPr lang="fr-FR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7AB5CB-BB4C-4257-90D2-E5AA142B05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F0000"/>
                </a:solidFill>
                <a:cs typeface="Arial" pitchFamily="34"/>
              </a:rPr>
              <a:t>Polymorphisme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617F7E2-DE06-4D24-864F-52FBC8FDC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670B8F-11B9-4B35-ACC4-DB5DE30D1309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AD518C-9AAE-4F17-A298-DA118104C4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Chainage des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5C694-1392-45BF-AF51-C04EA4DDEC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34145"/>
            <a:ext cx="10080625" cy="1686174"/>
          </a:xfrm>
        </p:spPr>
        <p:txBody>
          <a:bodyPr/>
          <a:lstStyle/>
          <a:p>
            <a:pPr lvl="0"/>
            <a:r>
              <a:rPr lang="fr-FR" dirty="0"/>
              <a:t>$membre-&gt;</a:t>
            </a:r>
            <a:r>
              <a:rPr lang="fr-FR" dirty="0" err="1"/>
              <a:t>setPrenom</a:t>
            </a:r>
            <a:r>
              <a:rPr lang="fr-FR" dirty="0"/>
              <a:t>(‘Thomas’)-&gt;</a:t>
            </a:r>
            <a:r>
              <a:rPr lang="fr-FR" dirty="0" err="1"/>
              <a:t>setNom</a:t>
            </a:r>
            <a:r>
              <a:rPr lang="fr-FR" dirty="0"/>
              <a:t>(‘Aldaitz’)</a:t>
            </a:r>
          </a:p>
          <a:p>
            <a:pPr lvl="0"/>
            <a:r>
              <a:rPr lang="fr-FR" dirty="0"/>
              <a:t>avec des méthodes utilisant : return $</a:t>
            </a:r>
            <a:r>
              <a:rPr lang="fr-FR" dirty="0" err="1"/>
              <a:t>this</a:t>
            </a:r>
            <a:r>
              <a:rPr lang="fr-FR" dirty="0"/>
              <a:t> ;</a:t>
            </a:r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F65AADE-1FA4-43EB-B06F-982A38417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D61D8D-EF0A-49E5-AA51-5538F2950D4C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C2A54A-1718-4854-8475-DCC0802B02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Classes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E427C-A190-49C1-8B00-EC85DD5AC4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707120"/>
            <a:ext cx="9353519" cy="5020200"/>
          </a:xfrm>
        </p:spPr>
        <p:txBody>
          <a:bodyPr/>
          <a:lstStyle/>
          <a:p>
            <a:pPr lvl="0"/>
            <a:r>
              <a:rPr lang="fr-FR"/>
              <a:t>final class nom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 on ne peut pas en Hériter.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 même : final function nom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 on ne peut pas surcharger cette methode.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on peut rendre une méthode final sans avoir à mettre la classe en final.  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32C06F8-CF8A-4AD3-82DC-86353C82C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3F8C32-4C1C-4E75-9619-1AF071A7E373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B3151C-71F3-44FF-82DF-421BCE90F1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Itérateur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17580-D24A-4936-AB64-7E30760DF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602600"/>
          </a:xfrm>
        </p:spPr>
        <p:txBody>
          <a:bodyPr/>
          <a:lstStyle/>
          <a:p>
            <a:pPr lvl="0"/>
            <a:r>
              <a:rPr lang="fr-FR" sz="2200"/>
              <a:t>Les boucles permettent d'itérer sur les éléments d'un tableau  ou d'une collection d'objets (listes, files, piles).</a:t>
            </a:r>
          </a:p>
          <a:p>
            <a:pPr lvl="0"/>
            <a:r>
              <a:rPr lang="fr-FR" sz="2200"/>
              <a:t>$numbers = [5, 7, 9, 11] ;</a:t>
            </a:r>
          </a:p>
          <a:p>
            <a:pPr lvl="0"/>
            <a:r>
              <a:rPr lang="fr-FR" sz="2200"/>
              <a:t>foreach(numbers as number) {</a:t>
            </a:r>
          </a:p>
          <a:p>
            <a:pPr lvl="0"/>
            <a:r>
              <a:rPr lang="fr-FR" sz="2200"/>
              <a:t>    echo number;</a:t>
            </a:r>
          </a:p>
          <a:p>
            <a:pPr lvl="0"/>
            <a:r>
              <a:rPr lang="fr-FR" sz="2200"/>
              <a:t>}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Un itérateur permet de parcourir un ensemble d'objets.</a:t>
            </a:r>
          </a:p>
          <a:p>
            <a:pPr lvl="0"/>
            <a:r>
              <a:rPr lang="fr-FR" sz="2200"/>
              <a:t>Comment le définir ? =&gt; il faut implémenter l'interface Iterator :</a:t>
            </a:r>
          </a:p>
          <a:p>
            <a:pPr lvl="0"/>
            <a:r>
              <a:rPr lang="fr-FR" sz="2200"/>
              <a:t>    </a:t>
            </a:r>
            <a:r>
              <a:rPr lang="fr-FR" sz="2200">
                <a:hlinkClick r:id="rId3"/>
              </a:rPr>
              <a:t>http://php.net/manual/fr/class.iterator.php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43529F-83A6-43C7-92F4-2B8CBAF39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2A3F05-64E6-4BAE-9FB6-BDB612365325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87A2EC-AB18-4093-8D4C-F6D47C8BA5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Encapsulation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C8370-A5AC-4B01-83E0-66E585A122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 dirty="0"/>
              <a:t>Le fait de mettre des attributs public permet de modifier la valeur de ces dernières sans aucun contrôle.</a:t>
            </a:r>
          </a:p>
          <a:p>
            <a:pPr lvl="0"/>
            <a:r>
              <a:rPr lang="fr-FR" sz="2200" dirty="0"/>
              <a:t>On pourrait mettre un prix négatif dans notre objet </a:t>
            </a:r>
            <a:r>
              <a:rPr lang="fr-FR" sz="2200" b="1" dirty="0"/>
              <a:t>Ecran</a:t>
            </a:r>
            <a:r>
              <a:rPr lang="fr-FR" sz="2200" dirty="0"/>
              <a:t> (ce qui est une erreur)</a:t>
            </a:r>
          </a:p>
          <a:p>
            <a:pPr lvl="0"/>
            <a:r>
              <a:rPr lang="fr-FR" sz="2200" dirty="0"/>
              <a:t>Le concept d'encapsulation permet de "protéger l'accès aux attributs"</a:t>
            </a:r>
          </a:p>
          <a:p>
            <a:pPr lvl="0"/>
            <a:r>
              <a:rPr lang="fr-FR" sz="2200" dirty="0"/>
              <a:t>Comment ? =&gt;</a:t>
            </a:r>
          </a:p>
          <a:p>
            <a:pPr lvl="0"/>
            <a:r>
              <a:rPr lang="fr-FR" sz="2200" dirty="0"/>
              <a:t>  - en mettant les attributs </a:t>
            </a:r>
            <a:r>
              <a:rPr lang="fr-FR" sz="2200" dirty="0" err="1"/>
              <a:t>private</a:t>
            </a:r>
            <a:r>
              <a:rPr lang="fr-FR" sz="2200" dirty="0"/>
              <a:t> ou </a:t>
            </a:r>
            <a:r>
              <a:rPr lang="fr-FR" sz="2200" dirty="0" err="1"/>
              <a:t>protected</a:t>
            </a:r>
            <a:endParaRPr lang="fr-FR" sz="2200" dirty="0"/>
          </a:p>
          <a:p>
            <a:pPr lvl="0"/>
            <a:r>
              <a:rPr lang="fr-FR" sz="2200" dirty="0"/>
              <a:t>  - et en ajoutant des méthodes d'accès (en lecture =&gt; accesseurs ou getters) et en écriture (mutateurs =&gt; setters)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1BDE578-959C-4579-8C30-9C31A248D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0A80F1-C69A-497B-96C7-1D5F094BBE3A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65F9-A50E-4821-81FD-339F70E449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225000"/>
            <a:ext cx="8460000" cy="1170000"/>
          </a:xfrm>
        </p:spPr>
        <p:txBody>
          <a:bodyPr/>
          <a:lstStyle/>
          <a:p>
            <a:pPr lvl="0"/>
            <a:r>
              <a:rPr lang="fr-FR"/>
              <a:t>Les constantes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B9F5EB-DD7A-4877-A06D-B4C4CB5ADE93}"/>
              </a:ext>
            </a:extLst>
          </p:cNvPr>
          <p:cNvSpPr txBox="1"/>
          <p:nvPr/>
        </p:nvSpPr>
        <p:spPr>
          <a:xfrm>
            <a:off x="591912" y="1813320"/>
            <a:ext cx="8615157" cy="43741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457200" marR="0" lvl="0" indent="-45720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Lié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à la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classe</a:t>
            </a:r>
            <a:endParaRPr lang="en-US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R="0" lvl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			const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constante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;</a:t>
            </a:r>
          </a:p>
          <a:p>
            <a:pPr marL="457200" marR="0" lvl="0" indent="-45720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Utilisation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l'opérateur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résolution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portée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  <a:r>
              <a:rPr lang="en-US" sz="2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::</a:t>
            </a:r>
          </a:p>
          <a:p>
            <a:pPr marR="0" lvl="0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			Dans la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classe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: self::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constante</a:t>
            </a:r>
            <a:endParaRPr lang="en-US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ctr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ctr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Utilisé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pour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définir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des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valeurs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de config de la </a:t>
            </a: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classe</a:t>
            </a:r>
            <a:endParaRPr lang="en-US" sz="2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ctr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Exemple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: const NB_ITERATIONS_MAX</a:t>
            </a:r>
          </a:p>
          <a:p>
            <a:pPr marL="0" marR="0" lvl="0" indent="0" algn="ctr" hangingPunct="1">
              <a:lnSpc>
                <a:spcPct val="93000"/>
              </a:lnSpc>
              <a:spcBef>
                <a:spcPts val="499"/>
              </a:spcBef>
              <a:spcAft>
                <a:spcPts val="74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95F6DD7-6C61-46CB-A08F-BD323BCA7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358C60-8930-4118-A1BB-45F47EE0F28B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DEB6B4-8124-44F0-8E0B-17821DFBDF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Le typage explicite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46B26A-5D2D-4E7A-8195-085F517EC583}"/>
              </a:ext>
            </a:extLst>
          </p:cNvPr>
          <p:cNvSpPr txBox="1"/>
          <p:nvPr/>
        </p:nvSpPr>
        <p:spPr>
          <a:xfrm>
            <a:off x="349560" y="1721520"/>
            <a:ext cx="8913240" cy="4980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 partir de PHP 7, on peut typer fortement une variable (que ça soit en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paramètre ou en type de retour)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 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function translateText(string $text) : string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return $text 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AA0B20D-CC8D-4458-94A8-89AE2DAF1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9D76E2-842B-4892-A505-410A4D955760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E8DD8-5B97-41BF-ACD3-9D053D91BF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Injection d'objet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E2F82-E0BD-4958-A795-0BEAFD3342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9840" y="1756080"/>
            <a:ext cx="9353519" cy="53290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 err="1"/>
              <a:t>Aggrégation</a:t>
            </a:r>
            <a:r>
              <a:rPr lang="fr-FR" dirty="0"/>
              <a:t>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/>
              <a:t>Train : public </a:t>
            </a:r>
            <a:r>
              <a:rPr lang="fr-FR" sz="2400" dirty="0" err="1"/>
              <a:t>function</a:t>
            </a:r>
            <a:r>
              <a:rPr lang="fr-FR" sz="2400" dirty="0"/>
              <a:t> __</a:t>
            </a:r>
            <a:r>
              <a:rPr lang="fr-FR" sz="2400" dirty="0" err="1"/>
              <a:t>construct</a:t>
            </a:r>
            <a:r>
              <a:rPr lang="fr-FR" sz="2400" dirty="0"/>
              <a:t>(Wagon $wagon)</a:t>
            </a:r>
            <a:br>
              <a:rPr lang="fr-FR" sz="2400" dirty="0"/>
            </a:br>
            <a:endParaRPr lang="fr-FR" sz="2400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Composition :</a:t>
            </a:r>
            <a:br>
              <a:rPr lang="fr-FR" dirty="0"/>
            </a:br>
            <a:r>
              <a:rPr lang="fr-FR" dirty="0"/>
              <a:t>train</a:t>
            </a:r>
            <a:r>
              <a:rPr lang="fr-FR" sz="2400" dirty="0"/>
              <a:t> : public </a:t>
            </a:r>
            <a:r>
              <a:rPr lang="fr-FR" sz="2400" dirty="0" err="1"/>
              <a:t>function</a:t>
            </a:r>
            <a:r>
              <a:rPr lang="fr-FR" sz="2400" dirty="0"/>
              <a:t> __</a:t>
            </a:r>
            <a:r>
              <a:rPr lang="fr-FR" sz="2400" dirty="0" err="1"/>
              <a:t>construct</a:t>
            </a:r>
            <a:r>
              <a:rPr lang="fr-FR" sz="2400" dirty="0"/>
              <a:t>(){ $</a:t>
            </a:r>
            <a:r>
              <a:rPr lang="fr-FR" sz="2400" dirty="0" err="1"/>
              <a:t>this</a:t>
            </a:r>
            <a:r>
              <a:rPr lang="fr-FR" sz="2400" dirty="0"/>
              <a:t>-&gt;_train = new Cabine(); }</a:t>
            </a:r>
            <a:br>
              <a:rPr lang="fr-FR" sz="2400" dirty="0"/>
            </a:br>
            <a:endParaRPr lang="fr-FR" sz="2400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Dépendance :</a:t>
            </a:r>
            <a:br>
              <a:rPr lang="fr-FR" dirty="0"/>
            </a:br>
            <a:r>
              <a:rPr lang="fr-FR" sz="2400" dirty="0"/>
              <a:t>Personne : public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reservation</a:t>
            </a:r>
            <a:r>
              <a:rPr lang="fr-FR" sz="2400" dirty="0"/>
              <a:t>() { $place = </a:t>
            </a:r>
            <a:r>
              <a:rPr lang="fr-FR" sz="2400" dirty="0" err="1"/>
              <a:t>hotel</a:t>
            </a:r>
            <a:r>
              <a:rPr lang="fr-FR" sz="2400" dirty="0"/>
              <a:t>::</a:t>
            </a:r>
            <a:r>
              <a:rPr lang="fr-FR" sz="2400" dirty="0" err="1"/>
              <a:t>getPlace</a:t>
            </a:r>
            <a:r>
              <a:rPr lang="fr-FR" sz="2400" dirty="0"/>
              <a:t>($</a:t>
            </a:r>
            <a:r>
              <a:rPr lang="fr-FR" sz="2400" dirty="0" err="1"/>
              <a:t>this</a:t>
            </a:r>
            <a:r>
              <a:rPr lang="fr-FR" sz="2400" dirty="0"/>
              <a:t>-&gt;_nom); }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E62668D-B0C3-4EB0-A343-F0A5B67D1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BC837A-ED69-443C-AEE6-EC53CB0B68E5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484AD-E632-4177-A474-605F8F4324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99360"/>
            <a:ext cx="8453519" cy="1520999"/>
          </a:xfrm>
        </p:spPr>
        <p:txBody>
          <a:bodyPr/>
          <a:lstStyle/>
          <a:p>
            <a:pPr lvl="0"/>
            <a:r>
              <a:rPr lang="fr-FR"/>
              <a:t>Exemple Blog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B4CE86-3781-480D-B059-8DDB9D4917DB}"/>
              </a:ext>
            </a:extLst>
          </p:cNvPr>
          <p:cNvSpPr txBox="1"/>
          <p:nvPr/>
        </p:nvSpPr>
        <p:spPr>
          <a:xfrm>
            <a:off x="821160" y="1532160"/>
            <a:ext cx="5123816" cy="930814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 Billet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// Liste des commentaires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protected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$commentaires =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null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// Retourner la liste des commentaires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getCommentaires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lvl="1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foreach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-&gt;commentaires as $commentaire) {</a:t>
            </a:r>
          </a:p>
          <a:p>
            <a:pPr lvl="2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foreach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 $commentaire as $data) {</a:t>
            </a:r>
          </a:p>
          <a:p>
            <a:pPr lvl="2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$data ;</a:t>
            </a:r>
          </a:p>
          <a:p>
            <a:pPr lvl="2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lvl="1" hangingPunct="0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// Ajouter un commentaire </a:t>
            </a:r>
            <a:r>
              <a:rPr lang="fr-FR" sz="14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à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la liste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addCommentaire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(Commentaire $commentaire)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$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-&gt;commentaires[]=$commentaire 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 Commentaire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protected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$billet =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null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$titre, $contenu 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getBillet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setBillet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(Billet $billet = </a:t>
            </a:r>
            <a:r>
              <a:rPr lang="fr-FR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null</a:t>
            </a: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8FBB73-DEDC-42DF-AFEB-C81132809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CD2EF0-E01B-48C4-8326-742CC8C2A453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14F1F-FB02-4A58-BE0B-B859A6E401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Jeu de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F7E67F-95AF-4472-AE63-DF5AEA73C1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78239"/>
            <a:ext cx="9353519" cy="53445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Personnage: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nom, vie, attaque, </a:t>
            </a:r>
            <a:r>
              <a:rPr lang="fr-FR" sz="2200" dirty="0" err="1"/>
              <a:t>defense</a:t>
            </a:r>
            <a:r>
              <a:rPr lang="fr-FR" sz="2200" dirty="0"/>
              <a:t>, attaquer()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Arme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nom , attaque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Armure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nom , </a:t>
            </a:r>
            <a:r>
              <a:rPr lang="fr-FR" sz="2200" dirty="0" err="1"/>
              <a:t>defense</a:t>
            </a:r>
            <a:endParaRPr lang="fr-FR" sz="2200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Deux types de personnages : Magicien et Guerrier </a:t>
            </a:r>
            <a:br>
              <a:rPr lang="fr-FR" sz="2200" dirty="0"/>
            </a:br>
            <a:r>
              <a:rPr lang="fr-FR" sz="2200" dirty="0"/>
              <a:t>dans le </a:t>
            </a:r>
            <a:r>
              <a:rPr lang="fr-FR" sz="2200" dirty="0" err="1"/>
              <a:t>toString</a:t>
            </a:r>
            <a:r>
              <a:rPr lang="fr-FR" sz="2200" dirty="0"/>
              <a:t> afficher : Nom, vie, attaque, </a:t>
            </a:r>
            <a:r>
              <a:rPr lang="fr-FR" sz="2200" dirty="0" err="1"/>
              <a:t>defense</a:t>
            </a:r>
            <a:r>
              <a:rPr lang="fr-FR" sz="2200" dirty="0"/>
              <a:t>, arme, armure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Mise en jeu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Afficher Hercule Afficher Merlin </a:t>
            </a:r>
            <a:br>
              <a:rPr lang="fr-FR" sz="2200" dirty="0"/>
            </a:br>
            <a:r>
              <a:rPr lang="fr-FR" sz="2200" dirty="0"/>
              <a:t>Hercule attaquer Merlin</a:t>
            </a:r>
            <a:br>
              <a:rPr lang="fr-FR" sz="2200" dirty="0"/>
            </a:br>
            <a:r>
              <a:rPr lang="fr-FR" sz="2200" dirty="0"/>
              <a:t>Afficher Hercule Afficher Merlin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D4059F-80DA-4717-8456-28CD96885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F84DD5-D911-4467-A04A-9AF56802F7F1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212C26-F781-47A7-A04A-C26BF91990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Fonctions utiles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89FB5-7876-4201-8104-601B61F28C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329080"/>
          </a:xfrm>
        </p:spPr>
        <p:txBody>
          <a:bodyPr/>
          <a:lstStyle/>
          <a:p>
            <a:pPr lvl="0"/>
            <a:endParaRPr lang="fr-FR" sz="2400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method_exists</a:t>
            </a:r>
            <a:r>
              <a:rPr lang="fr-FR" sz="2400" dirty="0"/>
              <a:t>(nom objet, '</a:t>
            </a:r>
            <a:r>
              <a:rPr lang="fr-FR" sz="2400" dirty="0" err="1"/>
              <a:t>nom_methode</a:t>
            </a:r>
            <a:r>
              <a:rPr lang="fr-FR" sz="2400" dirty="0"/>
              <a:t>')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property_exists</a:t>
            </a:r>
            <a:r>
              <a:rPr lang="fr-FR" sz="2400" dirty="0"/>
              <a:t>(nom objet, '</a:t>
            </a:r>
            <a:r>
              <a:rPr lang="fr-FR" sz="2400" dirty="0" err="1"/>
              <a:t>nom_attribut</a:t>
            </a:r>
            <a:r>
              <a:rPr lang="fr-FR" sz="2400" dirty="0"/>
              <a:t>')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class_exists</a:t>
            </a:r>
            <a:r>
              <a:rPr lang="fr-FR" sz="2400" dirty="0"/>
              <a:t>("nom classe")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trait_exists</a:t>
            </a:r>
            <a:r>
              <a:rPr lang="fr-FR" sz="2400" dirty="0"/>
              <a:t>("nom classe")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interface_exists</a:t>
            </a:r>
            <a:r>
              <a:rPr lang="fr-FR" sz="2400" dirty="0"/>
              <a:t>("nom classe")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/>
              <a:t>if($</a:t>
            </a:r>
            <a:r>
              <a:rPr lang="fr-FR" sz="2400" dirty="0" err="1"/>
              <a:t>obj</a:t>
            </a:r>
            <a:r>
              <a:rPr lang="fr-FR" sz="2400" dirty="0"/>
              <a:t> </a:t>
            </a:r>
            <a:r>
              <a:rPr lang="fr-FR" sz="2400" dirty="0" err="1"/>
              <a:t>instanceof</a:t>
            </a:r>
            <a:r>
              <a:rPr lang="fr-FR" sz="2400" dirty="0"/>
              <a:t> Maclasse)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 err="1"/>
              <a:t>get_class</a:t>
            </a:r>
            <a:r>
              <a:rPr lang="fr-FR" sz="2400" dirty="0"/>
              <a:t>(Object $</a:t>
            </a:r>
            <a:r>
              <a:rPr lang="fr-FR" sz="2400" dirty="0" err="1"/>
              <a:t>obj</a:t>
            </a:r>
            <a:r>
              <a:rPr lang="fr-FR" sz="2400" dirty="0"/>
              <a:t>) : string nom de la classe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 dirty="0"/>
              <a:t>Appel à une méthode d'un objet dans une classe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9FADC6-13C6-46EE-9221-C6EE5FECE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4FB2C7-E27D-4E64-A1FC-999D66EAE19E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301F6C-EAD2-4242-882D-DB92BEDFE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Fonctions utiles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3A556-B21D-4303-8178-F9764E5142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87236"/>
            <a:ext cx="10080625" cy="5089844"/>
          </a:xfrm>
        </p:spPr>
        <p:txBody>
          <a:bodyPr/>
          <a:lstStyle/>
          <a:p>
            <a:pPr lvl="0"/>
            <a:r>
              <a:rPr lang="fr-FR" sz="2400" dirty="0"/>
              <a:t> </a:t>
            </a:r>
          </a:p>
          <a:p>
            <a:pPr lvl="0"/>
            <a:r>
              <a:rPr lang="fr-FR" sz="2400" dirty="0"/>
              <a:t>La fonction :</a:t>
            </a:r>
          </a:p>
          <a:p>
            <a:pPr lvl="0"/>
            <a:r>
              <a:rPr lang="fr-FR" sz="2400" dirty="0"/>
              <a:t>  CALL_USER_FUNC_ARRAY( objet, ''</a:t>
            </a:r>
            <a:r>
              <a:rPr lang="fr-FR" sz="2400" dirty="0" err="1"/>
              <a:t>methode</a:t>
            </a:r>
            <a:r>
              <a:rPr lang="fr-FR" sz="2400" dirty="0"/>
              <a:t>'', </a:t>
            </a:r>
            <a:r>
              <a:rPr lang="fr-FR" sz="2400" dirty="0" err="1"/>
              <a:t>array</a:t>
            </a:r>
            <a:r>
              <a:rPr lang="fr-FR" sz="2400" dirty="0"/>
              <a:t>(paramètres) ;</a:t>
            </a:r>
          </a:p>
          <a:p>
            <a:pPr lvl="0"/>
            <a:endParaRPr lang="fr-FR" sz="2400" dirty="0"/>
          </a:p>
          <a:p>
            <a:pPr lvl="0"/>
            <a:r>
              <a:rPr lang="fr-FR" sz="2400" dirty="0"/>
              <a:t>  peut être appelée à l'intérieur d'une classe.</a:t>
            </a:r>
          </a:p>
          <a:p>
            <a:pPr lvl="0"/>
            <a:r>
              <a:rPr lang="fr-FR" sz="2400" dirty="0"/>
              <a:t>Intérêt : on peut passer un  tableau de paramètres à la méthode</a:t>
            </a:r>
          </a:p>
          <a:p>
            <a:pPr lvl="0"/>
            <a:r>
              <a:rPr lang="fr-FR" sz="2400" dirty="0"/>
              <a:t>appelées ;</a:t>
            </a:r>
          </a:p>
          <a:p>
            <a:pPr lvl="0"/>
            <a:endParaRPr lang="fr-FR" sz="950" dirty="0">
              <a:latin typeface="Courier New" pitchFamily="49"/>
              <a:cs typeface="Courier New" pitchFamily="49"/>
            </a:endParaRPr>
          </a:p>
          <a:p>
            <a:pPr lvl="0"/>
            <a:endParaRPr lang="fr-FR" sz="950" dirty="0">
              <a:latin typeface="Courier New" pitchFamily="49"/>
              <a:cs typeface="Courier New" pitchFamily="49"/>
            </a:endParaRPr>
          </a:p>
          <a:p>
            <a:pPr lvl="0"/>
            <a:endParaRPr lang="fr-FR" sz="950" dirty="0">
              <a:latin typeface="Courier New" pitchFamily="49"/>
              <a:cs typeface="Courier New" pitchFamily="49"/>
            </a:endParaRPr>
          </a:p>
          <a:p>
            <a:pPr lvl="0"/>
            <a:endParaRPr lang="fr-FR" sz="950" dirty="0"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EB228C-89E2-4C3D-B324-32C607E83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69C9CB-3353-40E1-82A6-5319CE4E3F17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E63697-E0FE-4EBC-92CE-4801500179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Agrégation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2430C-3D89-4C7C-B5CF-2951202E6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60360"/>
          </a:xfrm>
        </p:spPr>
        <p:txBody>
          <a:bodyPr/>
          <a:lstStyle/>
          <a:p>
            <a:pPr lvl="0"/>
            <a:r>
              <a:rPr lang="fr-FR" sz="2200" dirty="0"/>
              <a:t>Agrégation = association ou la composition d'objets</a:t>
            </a:r>
          </a:p>
          <a:p>
            <a:pPr lvl="0"/>
            <a:r>
              <a:rPr lang="fr-FR" sz="2200" dirty="0"/>
              <a:t>Un utilisateur peut avoir un Rôle composé d’un nom et d’un tableau de droits</a:t>
            </a:r>
            <a:endParaRPr lang="fr-FR" sz="2200" b="1" dirty="0"/>
          </a:p>
          <a:p>
            <a:pPr lvl="0"/>
            <a:r>
              <a:rPr lang="fr-FR" sz="2200" dirty="0"/>
              <a:t>On aura donc une classe </a:t>
            </a:r>
            <a:r>
              <a:rPr lang="fr-FR" sz="2200" b="1" dirty="0" err="1"/>
              <a:t>Role</a:t>
            </a:r>
            <a:r>
              <a:rPr lang="fr-FR" sz="2200" dirty="0"/>
              <a:t> à part et un attribut dans la classe </a:t>
            </a:r>
            <a:r>
              <a:rPr lang="fr-FR" sz="2200" b="1" dirty="0"/>
              <a:t>Utilisateur</a:t>
            </a:r>
          </a:p>
          <a:p>
            <a:pPr lvl="0"/>
            <a:r>
              <a:rPr lang="fr-FR" sz="2200" dirty="0"/>
              <a:t> Formes d'agrégation : il existe 2 types d'agrégation : </a:t>
            </a:r>
          </a:p>
          <a:p>
            <a:pPr lvl="0"/>
            <a:r>
              <a:rPr lang="fr-FR" sz="2200" dirty="0"/>
              <a:t> - agrégation faible (association) : l'objet interne (</a:t>
            </a:r>
            <a:r>
              <a:rPr lang="fr-FR" sz="2200" dirty="0" err="1"/>
              <a:t>role</a:t>
            </a:r>
            <a:r>
              <a:rPr lang="fr-FR" sz="2200" dirty="0"/>
              <a:t>) n'est pas obligatoire si on indique que le </a:t>
            </a:r>
            <a:r>
              <a:rPr lang="fr-FR" sz="2200" dirty="0" err="1"/>
              <a:t>role</a:t>
            </a:r>
            <a:r>
              <a:rPr lang="fr-FR" sz="2200" dirty="0"/>
              <a:t> peut être </a:t>
            </a:r>
            <a:r>
              <a:rPr lang="fr-FR" sz="2200" dirty="0" err="1"/>
              <a:t>null</a:t>
            </a:r>
            <a:r>
              <a:rPr lang="fr-FR" sz="2200" dirty="0"/>
              <a:t>, c'est une agrégation faible</a:t>
            </a:r>
          </a:p>
          <a:p>
            <a:pPr lvl="0"/>
            <a:br>
              <a:rPr lang="fr-FR" sz="2200" dirty="0"/>
            </a:br>
            <a:r>
              <a:rPr lang="fr-FR" sz="2200" dirty="0"/>
              <a:t> - agrégation forte (composition) : l'objet interne est obligatoire</a:t>
            </a:r>
          </a:p>
          <a:p>
            <a:pPr lvl="0"/>
            <a:r>
              <a:rPr lang="fr-FR" sz="2200" dirty="0"/>
              <a:t>   sans rôle, l’utilisateur n'a pas lieu d'être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4CB08EF-E3D2-40E0-B278-3143F04F1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31DE69-99C3-46CB-8AF3-B47CB6852C82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C358F3-8E15-4FBC-9637-DD09428114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Agrégation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282F4-6094-46F7-BC3A-CD5C866E2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407920"/>
          </a:xfrm>
        </p:spPr>
        <p:txBody>
          <a:bodyPr/>
          <a:lstStyle/>
          <a:p>
            <a:pPr lvl="0"/>
            <a:r>
              <a:rPr lang="fr-FR" sz="2200" dirty="0"/>
              <a:t>Comment ça se traduit dans le code ? </a:t>
            </a:r>
          </a:p>
          <a:p>
            <a:pPr lvl="0"/>
            <a:r>
              <a:rPr lang="fr-FR" sz="2200" dirty="0"/>
              <a:t>=&gt; il suffit d'instancier l'objet interne (new </a:t>
            </a:r>
            <a:r>
              <a:rPr lang="fr-FR" sz="2200" dirty="0" err="1"/>
              <a:t>Role</a:t>
            </a:r>
            <a:r>
              <a:rPr lang="fr-FR" sz="2200" dirty="0"/>
              <a:t>()) pour éviter une exception (</a:t>
            </a:r>
            <a:r>
              <a:rPr lang="fr-FR" sz="2200" dirty="0" err="1"/>
              <a:t>null</a:t>
            </a:r>
            <a:r>
              <a:rPr lang="fr-FR" sz="2200" dirty="0"/>
              <a:t> pointer exception)</a:t>
            </a:r>
          </a:p>
          <a:p>
            <a:pPr lvl="0"/>
            <a:r>
              <a:rPr lang="fr-FR" sz="2200" dirty="0"/>
              <a:t>  $user = new Utilisateur();</a:t>
            </a:r>
          </a:p>
          <a:p>
            <a:pPr lvl="0"/>
            <a:r>
              <a:rPr lang="fr-FR" sz="2200" dirty="0"/>
              <a:t>  $user-&gt;nom = "</a:t>
            </a:r>
            <a:r>
              <a:rPr lang="fr-FR" sz="2200" dirty="0" err="1"/>
              <a:t>Eric</a:t>
            </a:r>
            <a:r>
              <a:rPr lang="fr-FR" sz="2200" dirty="0"/>
              <a:t>";</a:t>
            </a:r>
          </a:p>
          <a:p>
            <a:pPr lvl="0"/>
            <a:r>
              <a:rPr lang="fr-FR" sz="2200" dirty="0"/>
              <a:t>  $user-&gt;</a:t>
            </a:r>
            <a:r>
              <a:rPr lang="fr-FR" sz="2200" dirty="0" err="1"/>
              <a:t>role</a:t>
            </a:r>
            <a:r>
              <a:rPr lang="fr-FR" sz="2200" dirty="0"/>
              <a:t>-&gt;nom = ‘Admin’; </a:t>
            </a:r>
            <a:r>
              <a:rPr lang="fr-FR" sz="2200" b="1" dirty="0"/>
              <a:t>XXXX Erreur à l'exécution</a:t>
            </a:r>
          </a:p>
          <a:p>
            <a:pPr lvl="0"/>
            <a:r>
              <a:rPr lang="fr-FR" sz="2200" dirty="0"/>
              <a:t>  Il faut créer le </a:t>
            </a:r>
            <a:r>
              <a:rPr lang="fr-FR" sz="2200" dirty="0" err="1"/>
              <a:t>role</a:t>
            </a:r>
            <a:r>
              <a:rPr lang="fr-FR" sz="2200" dirty="0"/>
              <a:t> pour avoir une case mémoire</a:t>
            </a:r>
          </a:p>
          <a:p>
            <a:pPr lvl="0"/>
            <a:r>
              <a:rPr lang="fr-FR" sz="2200" dirty="0"/>
              <a:t>  * si agrégation faible =&gt; instanciation du </a:t>
            </a:r>
            <a:r>
              <a:rPr lang="fr-FR" sz="2200" dirty="0" err="1"/>
              <a:t>role</a:t>
            </a:r>
            <a:r>
              <a:rPr lang="fr-FR" sz="2200" dirty="0"/>
              <a:t> avant utilisation</a:t>
            </a:r>
          </a:p>
          <a:p>
            <a:pPr lvl="0"/>
            <a:r>
              <a:rPr lang="fr-FR" sz="2200" dirty="0"/>
              <a:t>   $user-&gt;</a:t>
            </a:r>
            <a:r>
              <a:rPr lang="fr-FR" sz="2200" dirty="0" err="1"/>
              <a:t>role</a:t>
            </a:r>
            <a:r>
              <a:rPr lang="fr-FR" sz="2200" dirty="0"/>
              <a:t> = new </a:t>
            </a:r>
            <a:r>
              <a:rPr lang="fr-FR" sz="2200" dirty="0" err="1"/>
              <a:t>Role</a:t>
            </a:r>
            <a:r>
              <a:rPr lang="fr-FR" sz="2200" dirty="0"/>
              <a:t>();</a:t>
            </a:r>
          </a:p>
          <a:p>
            <a:pPr lvl="0"/>
            <a:r>
              <a:rPr lang="fr-FR" sz="2200" dirty="0"/>
              <a:t>   $user-&gt;</a:t>
            </a:r>
            <a:r>
              <a:rPr lang="fr-FR" sz="2200" dirty="0" err="1"/>
              <a:t>role</a:t>
            </a:r>
            <a:r>
              <a:rPr lang="fr-FR" sz="2200" dirty="0"/>
              <a:t>-&gt;nom = 23;</a:t>
            </a:r>
          </a:p>
          <a:p>
            <a:pPr lvl="0"/>
            <a:r>
              <a:rPr lang="fr-FR" sz="2200" dirty="0"/>
              <a:t>    * si agrég forte =&gt; instanciation du rôle dans le constructeur de l’Utilisateur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F35F3BB-03B9-47E0-92C8-807C0E7B0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BEF78F-7508-4E62-871B-B3BE559A50D1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4512CD-B0B8-44E3-B496-3BCB810B1C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Agrégation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42CF-6831-41EB-854D-0E1ADB9D25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280" y="3582000"/>
            <a:ext cx="9353519" cy="489960"/>
          </a:xfrm>
        </p:spPr>
        <p:txBody>
          <a:bodyPr/>
          <a:lstStyle/>
          <a:p>
            <a:pPr lvl="0"/>
            <a:r>
              <a:rPr lang="fr-FR" sz="2200">
                <a:hlinkClick r:id="rId3"/>
              </a:rPr>
              <a:t>http://ir2.php.net/manual/fr/objaggregation.examples.association.php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4698E9B-7E23-43D8-AABE-C5F70FF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DD736F-6DD7-4FDB-83DF-432D12F1D31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692820-E077-456A-A05B-EA4833348AB6}"/>
              </a:ext>
            </a:extLst>
          </p:cNvPr>
          <p:cNvSpPr txBox="1"/>
          <p:nvPr/>
        </p:nvSpPr>
        <p:spPr>
          <a:xfrm>
            <a:off x="139850" y="1512360"/>
            <a:ext cx="6056556" cy="456883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L'héritage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créer la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structure d'une classe à partir des membres d'une autre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La sous-classe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hérite de tous les attributs et méthodes de sa classe mère (selon la visibilité de ceux-ci).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Pas d'héritage multiple : une classe ne peut hériter que d'une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1" i="0" u="none" strike="noStrike" kern="1200" dirty="0">
              <a:ln>
                <a:noFill/>
              </a:ln>
              <a:solidFill>
                <a:srgbClr val="7F0055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1DE24-922D-4428-8716-0ED9AC9F86A7}"/>
              </a:ext>
            </a:extLst>
          </p:cNvPr>
          <p:cNvSpPr txBox="1"/>
          <p:nvPr/>
        </p:nvSpPr>
        <p:spPr>
          <a:xfrm>
            <a:off x="6768000" y="1512000"/>
            <a:ext cx="2592000" cy="24591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Voiture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plaque 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marque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couleur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demarrer()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accelerer()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arreter()    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....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8C53E8F4-99C9-4434-BB06-92BAC4144AED}"/>
              </a:ext>
            </a:extLst>
          </p:cNvPr>
          <p:cNvSpPr/>
          <p:nvPr/>
        </p:nvSpPr>
        <p:spPr>
          <a:xfrm>
            <a:off x="6768000" y="1941839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FC7A678-30E5-4CBA-A7A7-9FF96D6BE1F0}"/>
              </a:ext>
            </a:extLst>
          </p:cNvPr>
          <p:cNvSpPr/>
          <p:nvPr/>
        </p:nvSpPr>
        <p:spPr>
          <a:xfrm>
            <a:off x="6768000" y="2927520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6B3FCC-B142-4536-805F-446138FB29D5}"/>
              </a:ext>
            </a:extLst>
          </p:cNvPr>
          <p:cNvGrpSpPr/>
          <p:nvPr/>
        </p:nvGrpSpPr>
        <p:grpSpPr>
          <a:xfrm>
            <a:off x="6768000" y="4604040"/>
            <a:ext cx="2592000" cy="2202840"/>
            <a:chOff x="6768000" y="4604040"/>
            <a:chExt cx="2592000" cy="220284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330C38A-109B-4999-ACE2-DCE8F7A5335D}"/>
                </a:ext>
              </a:extLst>
            </p:cNvPr>
            <p:cNvSpPr txBox="1"/>
            <p:nvPr/>
          </p:nvSpPr>
          <p:spPr>
            <a:xfrm>
              <a:off x="6768000" y="4604040"/>
              <a:ext cx="2592000" cy="220284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Batmobile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- reacteur : boolean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allumerReacteur() : void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eteindreReacteur() : void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652AE07F-D140-46DF-9878-B0D2F53B405D}"/>
                </a:ext>
              </a:extLst>
            </p:cNvPr>
            <p:cNvSpPr/>
            <p:nvPr/>
          </p:nvSpPr>
          <p:spPr>
            <a:xfrm>
              <a:off x="6768000" y="503352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52BD2BE0-AD02-4015-8A4D-1506AA6B1701}"/>
                </a:ext>
              </a:extLst>
            </p:cNvPr>
            <p:cNvSpPr/>
            <p:nvPr/>
          </p:nvSpPr>
          <p:spPr>
            <a:xfrm>
              <a:off x="6768000" y="549144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E545EE-EF8B-4EE5-9296-01EADA60CD70}"/>
              </a:ext>
            </a:extLst>
          </p:cNvPr>
          <p:cNvCxnSpPr>
            <a:endCxn id="4" idx="2"/>
          </p:cNvCxnSpPr>
          <p:nvPr/>
        </p:nvCxnSpPr>
        <p:spPr>
          <a:xfrm flipV="1">
            <a:off x="8063999" y="3971160"/>
            <a:ext cx="1" cy="6328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0962F65-42CF-4272-9704-0C9DF2CC3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A1DF86-E148-41F3-BE18-8DF95D6D039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B1EA35-E58F-4294-98F3-93D08408D2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A17521-F5F4-408E-8604-0362118270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1" y="2389574"/>
            <a:ext cx="9353519" cy="2780526"/>
          </a:xfrm>
        </p:spPr>
        <p:txBody>
          <a:bodyPr/>
          <a:lstStyle/>
          <a:p>
            <a:pPr lvl="0"/>
            <a:r>
              <a:rPr lang="fr-FR" sz="2200" dirty="0"/>
              <a:t>- Une classe fille hérite des attributs et méthodes mais n'a accès qu'aux éléments public ou </a:t>
            </a:r>
            <a:r>
              <a:rPr lang="fr-FR" sz="2200" dirty="0" err="1"/>
              <a:t>protected</a:t>
            </a:r>
            <a:r>
              <a:rPr lang="fr-FR" sz="2200" dirty="0"/>
              <a:t>.</a:t>
            </a:r>
          </a:p>
          <a:p>
            <a:pPr lvl="0"/>
            <a:r>
              <a:rPr lang="fr-FR" sz="2200" dirty="0"/>
              <a:t>- Une classe fille n'hérite pas du constructeur de la classe mère mais elle peut l'appeler grâce au mot-clé "</a:t>
            </a:r>
            <a:r>
              <a:rPr lang="fr-FR" sz="2200" b="1" dirty="0"/>
              <a:t>parent</a:t>
            </a:r>
            <a:r>
              <a:rPr lang="fr-FR" sz="2200" dirty="0"/>
              <a:t>".</a:t>
            </a:r>
          </a:p>
          <a:p>
            <a:pPr lvl="0"/>
            <a:r>
              <a:rPr lang="fr-FR" sz="2200" dirty="0"/>
              <a:t>- Une classe fille peut redéfinir '</a:t>
            </a:r>
            <a:r>
              <a:rPr lang="fr-FR" sz="2200" b="1" dirty="0" err="1"/>
              <a:t>override</a:t>
            </a:r>
            <a:r>
              <a:rPr lang="fr-FR" sz="2200" dirty="0"/>
              <a:t>' une méthode héritée afin de changer son comportement.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6FCA54-6AF3-4F1D-895C-F4500A588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6C0DFC-8035-4F57-BD9E-39EF10CDCCF9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61E3FC-653B-4A3A-A01F-44717D92B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B96DF-70AA-45D1-B8F9-F99CDCDE1E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552" y="2441528"/>
            <a:ext cx="9353519" cy="2676617"/>
          </a:xfrm>
        </p:spPr>
        <p:txBody>
          <a:bodyPr/>
          <a:lstStyle/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Construire une classe Page et un attribut </a:t>
            </a:r>
            <a:r>
              <a:rPr lang="fr-FR" sz="2200" dirty="0" err="1"/>
              <a:t>pageAccueil</a:t>
            </a:r>
            <a:r>
              <a:rPr lang="fr-FR" sz="2200" dirty="0"/>
              <a:t> dans utilisateur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 Construire une classe Admin qui hérite d’Utilisateur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Surcharger la fonction de contrôle de mot de passe</a:t>
            </a:r>
          </a:p>
        </p:txBody>
      </p:sp>
    </p:spTree>
    <p:extLst>
      <p:ext uri="{BB962C8B-B14F-4D97-AF65-F5344CB8AC3E}">
        <p14:creationId xmlns:p14="http://schemas.microsoft.com/office/powerpoint/2010/main" val="182901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1B518564-D8A0-4C26-8515-35C0FEA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fr-FR"/>
            </a:defPPr>
            <a:lvl1pPr marL="0" marR="0" lvl="0" indent="0" algn="r" defTabSz="914400" rtl="0" eaLnBrk="1" latinLnBrk="0" hangingPunct="0">
              <a:buNone/>
              <a:tabLst/>
              <a:defRPr lang="fr-FR" sz="1400" kern="1200">
                <a:solidFill>
                  <a:schemeClr val="tx1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ACEA58B-206D-42DB-AA5D-0F2B33A491A3}" type="slidenum">
              <a:rPr lang="fr-FR" smtClean="0"/>
              <a:pPr lvl="0"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7F2264-C0B0-4FAA-8686-427C120B2C7C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Abstraite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C323B8-7629-43E7-B8A8-9FFED24C3761}"/>
              </a:ext>
            </a:extLst>
          </p:cNvPr>
          <p:cNvSpPr txBox="1"/>
          <p:nvPr/>
        </p:nvSpPr>
        <p:spPr>
          <a:xfrm>
            <a:off x="540000" y="1692000"/>
            <a:ext cx="9541371" cy="20962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Définit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un type de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squelette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(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Stéréotype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) pour les sous-classes.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Si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elle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contient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, les sous-classes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doivent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redéfinir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le corps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0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34"/>
              <a:ea typeface="ＭＳ Ｐゴシック" pitchFamily="1"/>
              <a:cs typeface="ＭＳ Ｐゴシック" pitchFamily="1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08D512-FBCB-4AD1-ACEA-5DE1E24A5307}"/>
              </a:ext>
            </a:extLst>
          </p:cNvPr>
          <p:cNvGrpSpPr/>
          <p:nvPr/>
        </p:nvGrpSpPr>
        <p:grpSpPr>
          <a:xfrm>
            <a:off x="2520360" y="3366720"/>
            <a:ext cx="5092200" cy="3257280"/>
            <a:chOff x="2520360" y="3366720"/>
            <a:chExt cx="5092200" cy="325728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2E3FCE5-5BAB-438A-891F-47267662F2A2}"/>
                </a:ext>
              </a:extLst>
            </p:cNvPr>
            <p:cNvGrpSpPr/>
            <p:nvPr/>
          </p:nvGrpSpPr>
          <p:grpSpPr>
            <a:xfrm>
              <a:off x="4356000" y="3366720"/>
              <a:ext cx="1420200" cy="1277280"/>
              <a:chOff x="4356000" y="3366720"/>
              <a:chExt cx="1420200" cy="127728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838284-1C80-4C94-A7D8-7AA69C45FC46}"/>
                  </a:ext>
                </a:extLst>
              </p:cNvPr>
              <p:cNvSpPr txBox="1"/>
              <p:nvPr/>
            </p:nvSpPr>
            <p:spPr>
              <a:xfrm>
                <a:off x="4356000" y="336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Forme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66E588AA-512E-4B5A-B360-B4F5049E6727}"/>
                  </a:ext>
                </a:extLst>
              </p:cNvPr>
              <p:cNvSpPr/>
              <p:nvPr/>
            </p:nvSpPr>
            <p:spPr>
              <a:xfrm>
                <a:off x="4356000" y="377892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8" name="Connecteur droit 7">
                <a:extLst>
                  <a:ext uri="{FF2B5EF4-FFF2-40B4-BE49-F238E27FC236}">
                    <a16:creationId xmlns:a16="http://schemas.microsoft.com/office/drawing/2014/main" id="{9B1D1104-EF92-4A3C-9757-0885301D34AB}"/>
                  </a:ext>
                </a:extLst>
              </p:cNvPr>
              <p:cNvSpPr/>
              <p:nvPr/>
            </p:nvSpPr>
            <p:spPr>
              <a:xfrm>
                <a:off x="4356000" y="404460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6146039-CEE0-40D2-B206-9B633C23B050}"/>
                </a:ext>
              </a:extLst>
            </p:cNvPr>
            <p:cNvGrpSpPr/>
            <p:nvPr/>
          </p:nvGrpSpPr>
          <p:grpSpPr>
            <a:xfrm>
              <a:off x="5026680" y="4644000"/>
              <a:ext cx="98640" cy="648360"/>
              <a:chOff x="5026680" y="4644000"/>
              <a:chExt cx="98640" cy="648360"/>
            </a:xfrm>
          </p:grpSpPr>
          <p:sp>
            <p:nvSpPr>
              <p:cNvPr id="10" name="Connecteur droit 9">
                <a:extLst>
                  <a:ext uri="{FF2B5EF4-FFF2-40B4-BE49-F238E27FC236}">
                    <a16:creationId xmlns:a16="http://schemas.microsoft.com/office/drawing/2014/main" id="{0E4337DF-3291-4A8F-93C8-4942E7CF66EB}"/>
                  </a:ext>
                </a:extLst>
              </p:cNvPr>
              <p:cNvSpPr/>
              <p:nvPr/>
            </p:nvSpPr>
            <p:spPr>
              <a:xfrm flipV="1">
                <a:off x="5085720" y="4860000"/>
                <a:ext cx="0" cy="432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DE980B35-73D5-4D2D-BCF9-88D5DC7F3C2D}"/>
                  </a:ext>
                </a:extLst>
              </p:cNvPr>
              <p:cNvSpPr/>
              <p:nvPr/>
            </p:nvSpPr>
            <p:spPr>
              <a:xfrm>
                <a:off x="5026680" y="4644000"/>
                <a:ext cx="98640" cy="21636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10800 f11 1"/>
                  <a:gd name="f22" fmla="*/ 0 f12 1"/>
                  <a:gd name="f23" fmla="*/ f14 1 f3"/>
                  <a:gd name="f24" fmla="*/ 0 f11 1"/>
                  <a:gd name="f25" fmla="*/ 21600 f12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+- f23 0 f2"/>
                  <a:gd name="f31" fmla="*/ f28 1 2"/>
                  <a:gd name="f32" fmla="*/ f27 f11 1"/>
                  <a:gd name="f33" fmla="+- 21600 0 f31"/>
                  <a:gd name="f34" fmla="*/ f33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21" y="f22"/>
                  </a:cxn>
                  <a:cxn ang="f30">
                    <a:pos x="f29" y="f20"/>
                  </a:cxn>
                  <a:cxn ang="f30">
                    <a:pos x="f24" y="f25"/>
                  </a:cxn>
                  <a:cxn ang="f30">
                    <a:pos x="f21" y="f25"/>
                  </a:cxn>
                  <a:cxn ang="f30">
                    <a:pos x="f26" y="f25"/>
                  </a:cxn>
                  <a:cxn ang="f30">
                    <a:pos x="f34" y="f20"/>
                  </a:cxn>
                </a:cxnLst>
                <a:rect l="f29" t="f20" r="f32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99CCFF">
                  <a:alpha val="15000"/>
                </a:srgbClr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4044B42-A062-44C7-AEEB-659E5A4DF913}"/>
                </a:ext>
              </a:extLst>
            </p:cNvPr>
            <p:cNvGrpSpPr/>
            <p:nvPr/>
          </p:nvGrpSpPr>
          <p:grpSpPr>
            <a:xfrm>
              <a:off x="4356360" y="5346720"/>
              <a:ext cx="1420200" cy="1211699"/>
              <a:chOff x="4356360" y="5346720"/>
              <a:chExt cx="1420200" cy="1211699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782DD31-B88C-4068-8F13-6B72021F9832}"/>
                  </a:ext>
                </a:extLst>
              </p:cNvPr>
              <p:cNvSpPr txBox="1"/>
              <p:nvPr/>
            </p:nvSpPr>
            <p:spPr>
              <a:xfrm>
                <a:off x="4462459" y="5346720"/>
                <a:ext cx="1208001" cy="121169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dirty="0"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Triangle</a:t>
                </a:r>
                <a:endParaRPr lang="fr-FR" sz="2000" b="1" i="0" u="none" strike="noStrike" kern="1200" dirty="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 dirty="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4" name="Connecteur droit 13">
                <a:extLst>
                  <a:ext uri="{FF2B5EF4-FFF2-40B4-BE49-F238E27FC236}">
                    <a16:creationId xmlns:a16="http://schemas.microsoft.com/office/drawing/2014/main" id="{892B5007-F6B9-4BAF-9E18-0B33F4395821}"/>
                  </a:ext>
                </a:extLst>
              </p:cNvPr>
              <p:cNvSpPr/>
              <p:nvPr/>
            </p:nvSpPr>
            <p:spPr>
              <a:xfrm>
                <a:off x="4356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E76F3B35-90DC-44B7-A914-6D10ABDF2841}"/>
                  </a:ext>
                </a:extLst>
              </p:cNvPr>
              <p:cNvSpPr/>
              <p:nvPr/>
            </p:nvSpPr>
            <p:spPr>
              <a:xfrm>
                <a:off x="4356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095E586-0A60-4847-B28B-814F2403ADCE}"/>
                </a:ext>
              </a:extLst>
            </p:cNvPr>
            <p:cNvGrpSpPr/>
            <p:nvPr/>
          </p:nvGrpSpPr>
          <p:grpSpPr>
            <a:xfrm>
              <a:off x="6192360" y="5346720"/>
              <a:ext cx="1420200" cy="1277280"/>
              <a:chOff x="6192360" y="5346720"/>
              <a:chExt cx="1420200" cy="1277280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1C5538-23E1-4989-BD6C-FE1EB62F21FE}"/>
                  </a:ext>
                </a:extLst>
              </p:cNvPr>
              <p:cNvSpPr txBox="1"/>
              <p:nvPr/>
            </p:nvSpPr>
            <p:spPr>
              <a:xfrm>
                <a:off x="6192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Rectangle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BBB9404C-8B27-455D-B53F-CE568B0F1510}"/>
                  </a:ext>
                </a:extLst>
              </p:cNvPr>
              <p:cNvSpPr/>
              <p:nvPr/>
            </p:nvSpPr>
            <p:spPr>
              <a:xfrm>
                <a:off x="6192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26A6F8F8-E3A8-415A-9942-D0D06042204D}"/>
                  </a:ext>
                </a:extLst>
              </p:cNvPr>
              <p:cNvSpPr/>
              <p:nvPr/>
            </p:nvSpPr>
            <p:spPr>
              <a:xfrm>
                <a:off x="6192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99B5D83-0310-4799-81C3-795A7144303D}"/>
                </a:ext>
              </a:extLst>
            </p:cNvPr>
            <p:cNvGrpSpPr/>
            <p:nvPr/>
          </p:nvGrpSpPr>
          <p:grpSpPr>
            <a:xfrm>
              <a:off x="2520360" y="5346720"/>
              <a:ext cx="1420200" cy="1277280"/>
              <a:chOff x="2520360" y="5346720"/>
              <a:chExt cx="1420200" cy="12772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8967D96-415F-4CD3-B5C0-287592E13273}"/>
                  </a:ext>
                </a:extLst>
              </p:cNvPr>
              <p:cNvSpPr txBox="1"/>
              <p:nvPr/>
            </p:nvSpPr>
            <p:spPr>
              <a:xfrm>
                <a:off x="2520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Cercle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9CA3E1F4-3547-405B-B02F-BBB3A28F1E35}"/>
                  </a:ext>
                </a:extLst>
              </p:cNvPr>
              <p:cNvSpPr/>
              <p:nvPr/>
            </p:nvSpPr>
            <p:spPr>
              <a:xfrm>
                <a:off x="2520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A4DEFD4-7647-48DE-ADF4-00C4BF6C4680}"/>
                  </a:ext>
                </a:extLst>
              </p:cNvPr>
              <p:cNvSpPr/>
              <p:nvPr/>
            </p:nvSpPr>
            <p:spPr>
              <a:xfrm>
                <a:off x="2520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CA7C0D39-00F3-4668-A853-4847D5F88DBF}"/>
                </a:ext>
              </a:extLst>
            </p:cNvPr>
            <p:cNvSpPr/>
            <p:nvPr/>
          </p:nvSpPr>
          <p:spPr>
            <a:xfrm flipV="1">
              <a:off x="3276000" y="4644000"/>
              <a:ext cx="126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C0FD8987-6539-476C-81A2-EAA5ABD3223F}"/>
                </a:ext>
              </a:extLst>
            </p:cNvPr>
            <p:cNvSpPr/>
            <p:nvPr/>
          </p:nvSpPr>
          <p:spPr>
            <a:xfrm flipH="1" flipV="1">
              <a:off x="5436000" y="4644000"/>
              <a:ext cx="144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Personnalisé</PresentationFormat>
  <Paragraphs>312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Titre1</vt:lpstr>
      <vt:lpstr>diapo%20dawan%20</vt:lpstr>
      <vt:lpstr>Présentation PowerPoint</vt:lpstr>
      <vt:lpstr>Encapsulation</vt:lpstr>
      <vt:lpstr>Agrégation</vt:lpstr>
      <vt:lpstr>Agrégation</vt:lpstr>
      <vt:lpstr>Agrégation</vt:lpstr>
      <vt:lpstr>Présentation PowerPoint</vt:lpstr>
      <vt:lpstr>Héritage</vt:lpstr>
      <vt:lpstr>Atelier</vt:lpstr>
      <vt:lpstr>Présentation PowerPoint</vt:lpstr>
      <vt:lpstr>Classe abstraite</vt:lpstr>
      <vt:lpstr>Atelier</vt:lpstr>
      <vt:lpstr>Interface</vt:lpstr>
      <vt:lpstr>Abstract ou Interface</vt:lpstr>
      <vt:lpstr>Trait</vt:lpstr>
      <vt:lpstr>Trait</vt:lpstr>
      <vt:lpstr>Polymorphisme</vt:lpstr>
      <vt:lpstr>Chainage des méthodes</vt:lpstr>
      <vt:lpstr>Classes final</vt:lpstr>
      <vt:lpstr>Itérateur</vt:lpstr>
      <vt:lpstr>Les constantes</vt:lpstr>
      <vt:lpstr>Le typage explicite</vt:lpstr>
      <vt:lpstr>Injection d'objet</vt:lpstr>
      <vt:lpstr>Exemple Blog</vt:lpstr>
      <vt:lpstr>Jeu de combat</vt:lpstr>
      <vt:lpstr>Fonctions utiles</vt:lpstr>
      <vt:lpstr>Fonctions utiles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261</cp:revision>
  <cp:lastPrinted>2016-08-29T12:46:41Z</cp:lastPrinted>
  <dcterms:created xsi:type="dcterms:W3CDTF">2009-10-30T17:42:51Z</dcterms:created>
  <dcterms:modified xsi:type="dcterms:W3CDTF">2019-07-24T10:17:46Z</dcterms:modified>
</cp:coreProperties>
</file>