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436" r:id="rId3"/>
    <p:sldId id="258" r:id="rId4"/>
    <p:sldId id="259" r:id="rId5"/>
    <p:sldId id="432" r:id="rId6"/>
    <p:sldId id="433" r:id="rId7"/>
    <p:sldId id="434" r:id="rId8"/>
    <p:sldId id="435" r:id="rId9"/>
    <p:sldId id="438" r:id="rId10"/>
    <p:sldId id="437" r:id="rId11"/>
    <p:sldId id="439" r:id="rId12"/>
    <p:sldId id="285" r:id="rId13"/>
    <p:sldId id="440" r:id="rId14"/>
    <p:sldId id="471" r:id="rId15"/>
    <p:sldId id="441" r:id="rId16"/>
    <p:sldId id="442" r:id="rId17"/>
    <p:sldId id="472" r:id="rId18"/>
    <p:sldId id="443" r:id="rId19"/>
    <p:sldId id="445" r:id="rId20"/>
    <p:sldId id="475" r:id="rId21"/>
    <p:sldId id="444" r:id="rId22"/>
    <p:sldId id="446" r:id="rId23"/>
    <p:sldId id="447" r:id="rId24"/>
    <p:sldId id="473" r:id="rId25"/>
    <p:sldId id="448" r:id="rId26"/>
    <p:sldId id="463" r:id="rId27"/>
    <p:sldId id="449" r:id="rId28"/>
    <p:sldId id="470" r:id="rId29"/>
    <p:sldId id="474" r:id="rId30"/>
    <p:sldId id="464" r:id="rId31"/>
    <p:sldId id="451" r:id="rId32"/>
    <p:sldId id="452" r:id="rId33"/>
    <p:sldId id="453" r:id="rId34"/>
    <p:sldId id="454" r:id="rId35"/>
    <p:sldId id="450" r:id="rId36"/>
    <p:sldId id="458" r:id="rId37"/>
    <p:sldId id="455" r:id="rId38"/>
    <p:sldId id="456" r:id="rId39"/>
    <p:sldId id="465" r:id="rId40"/>
    <p:sldId id="457" r:id="rId41"/>
    <p:sldId id="459" r:id="rId42"/>
    <p:sldId id="460" r:id="rId43"/>
    <p:sldId id="462" r:id="rId44"/>
    <p:sldId id="461" r:id="rId45"/>
    <p:sldId id="468" r:id="rId46"/>
    <p:sldId id="469" r:id="rId47"/>
    <p:sldId id="466" r:id="rId48"/>
    <p:sldId id="431" r:id="rId49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  <a:tblStyle styleId="{8A107856-5554-42FB-B03E-39F5DBC370B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CECE8"/>
          </a:solidFill>
        </a:fill>
      </a:tcStyle>
    </a:wholeTbl>
    <a:band1H>
      <a:tcStyle>
        <a:tcBdr/>
        <a:fill>
          <a:solidFill>
            <a:srgbClr val="F8D7CD"/>
          </a:solidFill>
        </a:fill>
      </a:tcStyle>
    </a:band1H>
    <a:band1V>
      <a:tcStyle>
        <a:tcBdr/>
        <a:fill>
          <a:solidFill>
            <a:srgbClr val="F8D7CD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2540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CECE8"/>
          </a:solidFill>
        </a:fill>
      </a:tcStyle>
    </a:lastRow>
    <a:firstRow>
      <a:tcTxStyle b="on">
        <a:font>
          <a:latin typeface=""/>
          <a:ea typeface=""/>
          <a:cs typeface=""/>
        </a:font>
      </a:tcTxStyle>
      <a:tcStyle>
        <a:tcBdr/>
        <a:fill>
          <a:solidFill>
            <a:srgbClr val="FCECE8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CE9EAE5-8E6F-47AC-A888-935007D891A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7F93935-B9E8-4859-B498-2D91D9319388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315E297-66A4-435B-A3D1-586F25BDC280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5782A8-0D18-441C-93F5-F615E6E07DC8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8216F8B-63D9-41E9-A436-7121E7E1D8A8}" type="slidenum">
              <a:t>‹N°›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43476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829CBD6-3B8B-40B1-BE13-88888294D6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34A19AFF-3721-4E1F-A318-921BCD5F14C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45FC4586-3712-4433-BFCA-FD9ABB7E5E9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6C1956-F19D-4B48-B71B-CF22E7275A8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C811AA-BC7C-49B2-99BA-964AF1910116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D4CD0F-3476-4D0A-9976-935DC2B2F6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AB5154D9-C3FB-4EAE-8AA6-682E5C42EA0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063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0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fr-FR" sz="2000" b="0" i="0" u="none" strike="noStrike" kern="1200" cap="none" spc="0" baseline="0">
        <a:solidFill>
          <a:srgbClr val="000000"/>
        </a:solidFill>
        <a:uFillTx/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ql.sh/cours/jointures/inner-join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ql.sh/cours/jointures/left-join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ql.sh/cours/jointures/right-join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ql.sh/cours/jointures/full-join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27271469-DFE8-41A3-8775-F077C705480D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6610158-6FA3-4D63-8B95-397E4C66D9FD}" type="slidenum">
              <a:t>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8A129795-6EED-4C12-99D0-00E91E9AE4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67F10C8F-EF25-4A5F-A368-FDE120FEC66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8C1CA77-E661-4182-BDEB-FF9AFC1F61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E6B6117F-4081-4D13-82BD-5EAC48D115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sz="3600" b="1"/>
              <a:t>Voir Support_cours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4C67C9-74A8-4578-A098-7256FCBFD80A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3441D87-418A-4E7A-B1A6-7C3B1736E96E}" type="slidenum">
              <a:t>10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B6CADB3-FF4F-46FC-9536-341044F250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81D02240-494A-439D-9279-5CB7ADF882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>
                <a:solidFill>
                  <a:srgbClr val="FF0000"/>
                </a:solidFill>
              </a:rPr>
              <a:t>Attention</a:t>
            </a:r>
            <a:r>
              <a:rPr lang="fr-FR">
                <a:solidFill>
                  <a:srgbClr val="FF0000"/>
                </a:solidFill>
              </a:rPr>
              <a:t> : la notion d'index n'existe pas dans les normes du SQL mais elles sont pourtant omniprésentes dans toutes les bases de données.</a:t>
            </a:r>
          </a:p>
          <a:p>
            <a:pPr lvl="0"/>
            <a:r>
              <a:rPr lang="fr-FR" b="1">
                <a:solidFill>
                  <a:srgbClr val="FF0000"/>
                </a:solidFill>
              </a:rPr>
              <a:t>Afficher l’architecture d’une table :</a:t>
            </a:r>
            <a:r>
              <a:rPr lang="fr-FR">
                <a:solidFill>
                  <a:srgbClr val="FF0000"/>
                </a:solidFill>
              </a:rPr>
              <a:t> DESCRIBE nomTable;</a:t>
            </a:r>
          </a:p>
          <a:p>
            <a:pPr lvl="0"/>
            <a:r>
              <a:rPr lang="fr-FR" b="1">
                <a:solidFill>
                  <a:srgbClr val="FF0000"/>
                </a:solidFill>
              </a:rPr>
              <a:t>Possibilité</a:t>
            </a:r>
            <a:r>
              <a:rPr lang="fr-FR">
                <a:solidFill>
                  <a:srgbClr val="FF0000"/>
                </a:solidFill>
              </a:rPr>
              <a:t> : clés composées</a:t>
            </a:r>
            <a:endParaRPr lang="fr-FR" sz="3600" b="1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1A6A37-3265-4BA1-B555-5EC792FB69C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FE702E5-B9A0-409B-9372-71606D511ECF}" type="slidenum">
              <a:t>11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28577F-99D4-4371-AE00-78EBAD9F5C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E83D1C6-458E-4A1A-8D0D-2040E5D549D8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A0A288F-C542-4145-B7C8-4482E8D930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CFAF5E0-867E-44D3-A533-08F8B10D3F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815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F0B80C0-BB36-47D6-B1A5-7D2BA585DF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A6910375-8325-4436-99EE-392696326D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sz="3600" b="1"/>
              <a:t>ALTER TABLE </a:t>
            </a:r>
            <a:r>
              <a:rPr lang="fr-FR" sz="3600"/>
              <a:t>nom_table</a:t>
            </a:r>
            <a:r>
              <a:rPr lang="fr-FR" sz="3600" b="1"/>
              <a:t> CHANGE </a:t>
            </a:r>
            <a:r>
              <a:rPr lang="fr-FR" sz="3600"/>
              <a:t>colonne_ancien_nom</a:t>
            </a:r>
            <a:r>
              <a:rPr lang="fr-FR" sz="3600" b="1"/>
              <a:t> </a:t>
            </a:r>
            <a:r>
              <a:rPr lang="fr-FR" sz="3600"/>
              <a:t>colonne_nouveau_nom</a:t>
            </a:r>
            <a:r>
              <a:rPr lang="fr-FR" sz="3600" b="1"/>
              <a:t> </a:t>
            </a:r>
            <a:r>
              <a:rPr lang="fr-FR" sz="3600"/>
              <a:t>type_donnees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18A77C-C257-4D0D-8895-4BB57AF462FF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5A9214B-C333-4F37-ACD3-41B24D7BE27B}" type="slidenum">
              <a:t>13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28577F-99D4-4371-AE00-78EBAD9F5C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E83D1C6-458E-4A1A-8D0D-2040E5D549D8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A0A288F-C542-4145-B7C8-4482E8D930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CFAF5E0-867E-44D3-A533-08F8B10D3F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82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E5F38CB-C45C-4F0E-85B0-00C6F65C84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3E601130-11E1-484C-B028-25B7605C9A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>
                <a:solidFill>
                  <a:srgbClr val="FF0000"/>
                </a:solidFill>
              </a:rPr>
              <a:t>Attention</a:t>
            </a:r>
            <a:r>
              <a:rPr lang="fr-FR">
                <a:solidFill>
                  <a:srgbClr val="FF0000"/>
                </a:solidFill>
              </a:rPr>
              <a:t> : la notion d'index n'existe pas dans les normes du SQL mais elles sont pourtant omniprésentes dans toutes les bases de données.</a:t>
            </a:r>
          </a:p>
          <a:p>
            <a:pPr lvl="0"/>
            <a:endParaRPr lang="fr-FR">
              <a:solidFill>
                <a:srgbClr val="FF0000"/>
              </a:solidFill>
            </a:endParaRPr>
          </a:p>
          <a:p>
            <a:pPr lvl="0"/>
            <a:r>
              <a:rPr lang="fr-FR" b="1">
                <a:solidFill>
                  <a:srgbClr val="FF0000"/>
                </a:solidFill>
              </a:rPr>
              <a:t>Possibilité</a:t>
            </a:r>
            <a:r>
              <a:rPr lang="fr-FR">
                <a:solidFill>
                  <a:srgbClr val="FF0000"/>
                </a:solidFill>
              </a:rPr>
              <a:t> : clés composées</a:t>
            </a:r>
            <a:endParaRPr lang="fr-FR" sz="3600" b="1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F74237-90DE-48BC-B173-70F203F819F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CDE01D1-F7B5-4AD0-9C92-5180AAE969F8}" type="slidenum">
              <a:t>15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92F3A61-9250-4D26-9FC9-F9066316A9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7404E7BD-5975-4E35-864E-1F677CDE3BB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>
                <a:solidFill>
                  <a:srgbClr val="FF0000"/>
                </a:solidFill>
              </a:rPr>
              <a:t>Utilisation du mot-clé </a:t>
            </a:r>
            <a:r>
              <a:rPr lang="fr-FR" b="1">
                <a:solidFill>
                  <a:srgbClr val="FF0000"/>
                </a:solidFill>
              </a:rPr>
              <a:t>DEFAULT</a:t>
            </a:r>
            <a:r>
              <a:rPr lang="fr-FR">
                <a:solidFill>
                  <a:srgbClr val="FF0000"/>
                </a:solidFill>
              </a:rPr>
              <a:t> : ajoute la valeur par défaut</a:t>
            </a:r>
            <a:endParaRPr lang="fr-FR" sz="360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1040FB-6746-4FB6-9246-5F7726F73C3D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A5F5E4E-7CF2-4B22-A1CB-81F78DF26A41}" type="slidenum">
              <a:t>16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28577F-99D4-4371-AE00-78EBAD9F5C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E83D1C6-458E-4A1A-8D0D-2040E5D549D8}" type="slidenum">
              <a:t>17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A0A288F-C542-4145-B7C8-4482E8D930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CFAF5E0-867E-44D3-A533-08F8B10D3F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533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F902B85-4A8E-4295-94C5-DAD2580868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2D547E42-5AE5-4290-A25C-0732523489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940D5E-3DB4-408B-9F15-C468B7793FEE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51BEF76-5197-4DB1-859A-0797778795A9}" type="slidenum">
              <a:t>18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12DC92E-6019-470A-9EA6-59F6837F75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9451939F-3409-4D7E-B737-14385E19C8D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TRUNCATE réinitialise l’AUTO_INCREMENT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299DAC-F3D1-4DA1-B3DE-6938F958B2D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9D66188-33A5-476E-92BF-D77C91892CD3}" type="slidenum">
              <a:t>19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DE74F854-46AA-401E-9393-FDB7ABFDC0E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1C17F51-6646-445C-A393-D67AB85B9E97}" type="slidenum">
              <a:t>2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2C8997CD-FE83-4605-8368-6DC4F2F55A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28577F-99D4-4371-AE00-78EBAD9F5C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E83D1C6-458E-4A1A-8D0D-2040E5D549D8}" type="slidenum">
              <a:t>20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A0A288F-C542-4145-B7C8-4482E8D930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CFAF5E0-867E-44D3-A533-08F8B10D3F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217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BBC6C9C-509F-4BD6-A3C1-981D33A21E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7494156-9D3D-4E73-AFC8-6E46EBCD4E2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C50027-C671-4469-BD80-32C29C3EC66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4C92D57-85B9-4EC6-AC49-A5A7C2994DD4}" type="slidenum">
              <a:t>21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6FF112A-B46A-4D0E-BBF6-F1BFC76D4F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8208C60B-6A62-4715-8B96-43F13BEDAF5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D47B19-7483-48DC-9C8A-40C5B5C35CCE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19F0795-BD78-4D09-AAE3-DDF1F1F66983}" type="slidenum">
              <a:t>22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40C608D-ACC5-481E-BA4B-7B2C389201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C864AA5F-8AE1-4B08-91BF-D6247878208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CF5AA6-9336-49D6-8886-119EE31060C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B90C4AF-0ED7-45AD-84C5-BDC78D01F350}" type="slidenum">
              <a:t>23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28577F-99D4-4371-AE00-78EBAD9F5C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E83D1C6-458E-4A1A-8D0D-2040E5D549D8}" type="slidenum">
              <a:t>24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A0A288F-C542-4145-B7C8-4482E8D930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CFAF5E0-867E-44D3-A533-08F8B10D3F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4409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19BC8E0-A21D-4C9C-90AD-23F9DCE17B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9DA6A81-CD51-4588-A8C6-E488FDC3850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sz="3600">
                <a:solidFill>
                  <a:srgbClr val="FF0000"/>
                </a:solidFill>
              </a:rPr>
              <a:t>Exemple : compter le nombre de genres  utilisés</a:t>
            </a:r>
          </a:p>
          <a:p>
            <a:pPr lvl="0"/>
            <a:r>
              <a:rPr lang="en-US"/>
              <a:t>SELECT COUNT(DISTINCT id_genre) FROM livre;</a:t>
            </a:r>
            <a:endParaRPr lang="fr-FR" sz="360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B3F2A5-F14E-42A7-BD0A-B83E2B26916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4B14C52-D93C-4DA8-BE34-6DC24A8A916B}" type="slidenum">
              <a:t>25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C2CCE1C-6026-4780-89D1-26750C47A3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E29268A2-3300-487D-A53A-F6C9C5BE72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962BCD-6540-4F47-BD40-309BF04C94D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AAE2B44-BCE2-4D0A-A034-76A376A9615B}" type="slidenum">
              <a:t>26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78088E1-2AAD-4FDC-AACA-B271983C6C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7F02A29C-4BF1-4415-BC2D-E871D63184A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sz="3600">
                <a:solidFill>
                  <a:srgbClr val="FF0000"/>
                </a:solidFill>
              </a:rPr>
              <a:t>Rajouter dans le GROUP BY un deuxième tri : par </a:t>
            </a:r>
            <a:r>
              <a:rPr lang="fr-FR" sz="3600" b="1">
                <a:solidFill>
                  <a:srgbClr val="FF0000"/>
                </a:solidFill>
              </a:rPr>
              <a:t>année</a:t>
            </a:r>
          </a:p>
          <a:p>
            <a:pPr lvl="0"/>
            <a:r>
              <a:rPr lang="fr-FR" sz="3600" b="1">
                <a:solidFill>
                  <a:srgbClr val="FF0000"/>
                </a:solidFill>
              </a:rPr>
              <a:t>REGROUPEMENT MULTIPLE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8732A1-19C2-4007-AA48-1AC46B99BDA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B701129-EEAB-4FBF-A1F2-274D88F596A5}" type="slidenum">
              <a:t>27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5F619CB-6014-4B41-8057-C62E11585B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ACA994EF-5BCB-4247-B63F-542E473ABF3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sz="3600">
                <a:solidFill>
                  <a:srgbClr val="FF0000"/>
                </a:solidFill>
              </a:rPr>
              <a:t>Rajouter dans le GROUP BY un deuxième tri : par </a:t>
            </a:r>
            <a:r>
              <a:rPr lang="fr-FR" sz="3600" b="1">
                <a:solidFill>
                  <a:srgbClr val="FF0000"/>
                </a:solidFill>
              </a:rPr>
              <a:t>année</a:t>
            </a:r>
          </a:p>
          <a:p>
            <a:pPr lvl="0"/>
            <a:r>
              <a:rPr lang="fr-FR" sz="3600" b="1">
                <a:solidFill>
                  <a:srgbClr val="FF0000"/>
                </a:solidFill>
              </a:rPr>
              <a:t>REGROUPEMENT MULTIPLE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CB9FF0-7982-4AE6-8682-1C1E23BC8FF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C069A88-D6A0-475E-8CE4-620D3F5FB8BA}" type="slidenum">
              <a:t>28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28577F-99D4-4371-AE00-78EBAD9F5C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E83D1C6-458E-4A1A-8D0D-2040E5D549D8}" type="slidenum">
              <a:t>29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A0A288F-C542-4145-B7C8-4482E8D930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CFAF5E0-867E-44D3-A533-08F8B10D3F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323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7BE7D7E5-1C1B-415F-A30D-06D39BC17E6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CA35BAC-A4AF-473D-9CE3-75A88D6CCB69}" type="slidenum">
              <a:t>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AB4A5A74-DD31-41F9-B8D8-8EEE38FDB4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8D5C770E-B34A-489A-BD16-5530B5C2C38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15BC77-5EAF-4EF2-8A50-DAE65D147AA3}" type="slidenum">
              <a:t>30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603B3033-AD7F-4399-A372-5661CCE39A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CAB8C4E9-1D0B-4D73-A9C5-0B0F5D6B42C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E903BA1-D535-4CC4-A1B3-E698BEF7F9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9E7655F-D76F-4BD0-B781-C3DFF820F7D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sz="4000" b="1">
                <a:hlinkClick r:id="rId3" tooltip="SQL INNER JOIN"/>
              </a:rPr>
              <a:t>INNER </a:t>
            </a:r>
            <a:r>
              <a:rPr lang="fr-FR" sz="4800" b="1">
                <a:hlinkClick r:id="rId3" tooltip="SQL INNER JOIN"/>
              </a:rPr>
              <a:t>JOIN</a:t>
            </a:r>
            <a:r>
              <a:rPr lang="fr-FR" sz="4000" b="1"/>
              <a:t> :</a:t>
            </a:r>
            <a:r>
              <a:rPr lang="fr-FR" sz="4000"/>
              <a:t> jointure interne pour retourner les enregistrements quand la condition est vrai dans les 2 tables. C’est l’une des jointures les plus communes.</a:t>
            </a:r>
          </a:p>
          <a:p>
            <a:pPr lvl="0"/>
            <a:endParaRPr lang="fr-FR" sz="6000" b="1">
              <a:solidFill>
                <a:srgbClr val="FF0000"/>
              </a:solidFill>
            </a:endParaRPr>
          </a:p>
          <a:p>
            <a:pPr lvl="0"/>
            <a:endParaRPr lang="fr-FR" sz="6000" b="1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DF1BE9-DC9A-430E-9FF0-93216B12B10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FAD1378-F802-4875-BB3C-CBE8C6D0E4D0}" type="slidenum">
              <a:t>31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7AFFB07-B3CB-4A1D-BD5A-6872CCB94E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82D8FBE7-6965-4890-B54B-54FB36354D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>
                <a:hlinkClick r:id="rId3" tooltip="SQL LEFT JOIN"/>
              </a:rPr>
              <a:t>LEFT JOIN</a:t>
            </a:r>
            <a:r>
              <a:rPr lang="fr-FR" b="1"/>
              <a:t> (ou LEFT OUTER JOIN) :</a:t>
            </a:r>
            <a:r>
              <a:rPr lang="fr-FR"/>
              <a:t> jointure externe pour retourner tous les enregistrements de la table de gauche (LEFT = gauche) même si la condition n’est pas vérifié dans l’autre table.</a:t>
            </a:r>
          </a:p>
          <a:p>
            <a:pPr lvl="0"/>
            <a:endParaRPr lang="fr-FR" sz="3600" b="1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301D4C-B4F1-4000-9689-A87BE6A91E3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0A3523C-1E7F-41E8-9813-857124FD05AA}" type="slidenum">
              <a:t>32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C518E4C-4D2D-437D-97C2-3A08FAE480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EA3AA5C5-89A6-4B7E-8B15-98B5333DC75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>
                <a:hlinkClick r:id="rId3" tooltip="SQL RIGHT JOIN"/>
              </a:rPr>
              <a:t>RIGHT JOIN</a:t>
            </a:r>
            <a:r>
              <a:rPr lang="fr-FR" b="1"/>
              <a:t> (ou RIGHT OUTER JOIN) :</a:t>
            </a:r>
            <a:r>
              <a:rPr lang="fr-FR"/>
              <a:t> jointure externe pour retourner tous les enregistrements de la table de droite (RIGHT = droite) même si la condition n’est pas vérifié dans l’autre table.</a:t>
            </a:r>
          </a:p>
          <a:p>
            <a:pPr lvl="0"/>
            <a:endParaRPr lang="fr-FR" sz="3600" b="1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5D74B1-282A-4474-9108-01064CA7264D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652AED3-6774-4EB9-B7AB-255E157B952F}" type="slidenum">
              <a:t>33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4D27B6A-E40B-42A0-A2D1-408307803E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807F027C-3D79-46F5-A65B-E6315F56FA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>
                <a:hlinkClick r:id="rId3" tooltip="SQL FULL JOIN"/>
              </a:rPr>
              <a:t>FULL JOIN</a:t>
            </a:r>
            <a:r>
              <a:rPr lang="fr-FR" b="1"/>
              <a:t> (ou FULL OUTER JOIN) :</a:t>
            </a:r>
            <a:r>
              <a:rPr lang="fr-FR"/>
              <a:t> jointure externe pour retourner les résultats quand la condition est vrai dans au moins une des 2 tables.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A3A824-E451-438E-B916-F5310ABC493F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BDBD76-B51D-4131-A51F-CFEF5D47783B}" type="slidenum">
              <a:t>34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577F8AAD-94E8-4B5E-AA94-7E6F6D99268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EEF3B47-BC75-4BC7-B689-3584A9355D4E}" type="slidenum">
              <a:t>35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2C4FD8CE-6EF1-4E09-8D94-C86D3635F3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201C689F-59A6-4FF1-8100-474C6817CF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8CE3E1A-E710-4DBE-BCBF-3319CF8DD2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72E48424-5C25-4476-BB3F-17732450D50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sz="2400"/>
              <a:t>Les contraintes d'intégrité référentielle visent à empêcher que des données fausses ou incohérentes ne soient présentes dans la base.</a:t>
            </a:r>
          </a:p>
          <a:p>
            <a:pPr lvl="0"/>
            <a:r>
              <a:rPr lang="fr-FR" sz="2400"/>
              <a:t> Indirectement sans nous en rendre compte, nous avons déjà posé certaines contraintes telles que :</a:t>
            </a:r>
          </a:p>
          <a:p>
            <a:pPr lvl="0"/>
            <a:endParaRPr lang="fr-FR" sz="2400"/>
          </a:p>
          <a:p>
            <a:pPr lvl="0"/>
            <a:r>
              <a:rPr lang="fr-FR" sz="2400"/>
              <a:t>- Le type de données : INT, VARCHAR...</a:t>
            </a:r>
          </a:p>
          <a:p>
            <a:pPr lvl="0"/>
            <a:r>
              <a:rPr lang="fr-FR" sz="2400"/>
              <a:t>- L'interdiction de champs nullables avec la mention NOT NULL</a:t>
            </a:r>
          </a:p>
          <a:p>
            <a:pPr lvl="0"/>
            <a:r>
              <a:rPr lang="fr-FR" sz="2400"/>
              <a:t>- Définir une unicité des valeurs avec les index UNIQUE</a:t>
            </a:r>
          </a:p>
          <a:p>
            <a:pPr lvl="0"/>
            <a:endParaRPr lang="fr-FR" sz="3600" b="1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D9EDEF-735C-497C-A56D-25E57D8D556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FE19CD3-6DA8-4316-8647-A4F5499AC1C9}" type="slidenum">
              <a:t>36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6B6EF32-C754-4E9E-B76D-DA8B6E9D14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8997749E-4233-4213-A9D9-9A0554B9519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A95052-A110-402D-B4BB-7F52B2CB5AEE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480646D-B396-4950-A043-ACB52393F238}" type="slidenum">
              <a:t>37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6859286-3923-4F86-BFFA-F4F4216032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6233EF9F-756D-4FB0-9BE9-13E5C8166E0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CASCADE</a:t>
            </a:r>
            <a:r>
              <a:rPr lang="fr-FR"/>
              <a:t> : une modification dans la table de référence est répercutée sur la table référencée.</a:t>
            </a:r>
          </a:p>
          <a:p>
            <a:pPr lvl="0"/>
            <a:r>
              <a:rPr lang="fr-FR" b="1"/>
              <a:t>SET</a:t>
            </a:r>
            <a:r>
              <a:rPr lang="fr-FR"/>
              <a:t> </a:t>
            </a:r>
            <a:r>
              <a:rPr lang="fr-FR" b="1"/>
              <a:t>NULL</a:t>
            </a:r>
            <a:r>
              <a:rPr lang="fr-FR"/>
              <a:t> : une modification dans la table de référence passe la clé étrangère à NULL sur la table référencée.</a:t>
            </a:r>
          </a:p>
          <a:p>
            <a:pPr lvl="0"/>
            <a:r>
              <a:rPr lang="fr-FR" b="1"/>
              <a:t>SET</a:t>
            </a:r>
            <a:r>
              <a:rPr lang="fr-FR"/>
              <a:t> </a:t>
            </a:r>
            <a:r>
              <a:rPr lang="fr-FR" b="1"/>
              <a:t>DEFAULT</a:t>
            </a:r>
            <a:r>
              <a:rPr lang="fr-FR"/>
              <a:t> : une modification dans la table de référence passe la clé étrangère à sa valeur par défaut sur la table référencée.</a:t>
            </a:r>
          </a:p>
          <a:p>
            <a:pPr lvl="0"/>
            <a:r>
              <a:rPr lang="fr-FR" b="1"/>
              <a:t>RESTRICT</a:t>
            </a:r>
            <a:r>
              <a:rPr lang="fr-FR"/>
              <a:t> : on empêche la modification dans la table de référence car elle est référencée dans une autre table.</a:t>
            </a:r>
            <a:endParaRPr lang="fr-FR" sz="3600" b="1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224EEE-6CC2-42A3-8A1D-7A70F94DC7C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79E5584-18ED-412B-9F4D-618E22E0BB66}" type="slidenum">
              <a:t>38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9AFE1F4-1A76-4F15-BB63-9F3C8245FA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4758AD0-E063-4B4B-9C50-B7C84D262F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FDA9B3-EF8F-4E0D-AA9F-AF33D9935357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B783CBC-DC36-414A-A448-9FB8C36A40B9}" type="slidenum">
              <a:t>39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BA708DCC-7401-472A-9B00-681A95C00F5F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5FA9F89-DFC2-4093-BC9E-0C814E5372B7}" type="slidenum">
              <a:t>4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6492119C-A173-4127-9002-A3B222052C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63FD6B18-8D1D-48E7-AE89-458B06A0CD6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48165CDB-EB11-4162-AE49-1F636382DD00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3C845A6-427F-4134-9EB2-98A7225D7531}" type="slidenum">
              <a:t>40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854A5EED-D9E7-4280-BC30-B7CCFFCB5B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839CB1BD-91C4-47FD-A11E-034211021ED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EC94972-A689-490A-AE2D-2CC5241C5E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4B7387AE-3A87-4A29-BD7E-93F21EFA92A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A163BC-6589-4CD3-A3BE-8D8CEE7FDD8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A88DA27-F73B-4022-B4CA-C981C19D6059}" type="slidenum">
              <a:t>41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2E19501-7998-43AC-B933-BE1AF65220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2028E719-89DB-4D74-B91A-67F8722C1F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/>
              <a:t>INTERMEDIAIRE ENTRE LA BDD ET L’UTILISATEUR :  Celà a de nombreuses conséquences :</a:t>
            </a:r>
          </a:p>
          <a:p>
            <a:pPr lvl="0"/>
            <a:r>
              <a:rPr lang="fr-FR"/>
              <a:t>- une sélection des données à afficher</a:t>
            </a:r>
          </a:p>
          <a:p>
            <a:pPr lvl="0"/>
            <a:r>
              <a:rPr lang="fr-FR"/>
              <a:t>- une restriction d'accès à la table pour l'utilisateur, c'est-à-dire une sécurité des données accrue</a:t>
            </a:r>
          </a:p>
          <a:p>
            <a:pPr lvl="0"/>
            <a:r>
              <a:rPr lang="fr-FR"/>
              <a:t>- un regroupement d'informations au sein d'une entité</a:t>
            </a:r>
          </a:p>
          <a:p>
            <a:pPr lvl="0"/>
            <a:endParaRPr lang="fr-FR"/>
          </a:p>
          <a:p>
            <a:pPr lvl="0"/>
            <a:r>
              <a:rPr lang="fr-FR"/>
              <a:t>CREATE VIEW vue_catalogue AS</a:t>
            </a:r>
          </a:p>
          <a:p>
            <a:pPr lvl="0"/>
            <a:r>
              <a:rPr lang="fr-FR"/>
              <a:t>SELECT id_livre, titre, titre_vo, nom, prénom, genre</a:t>
            </a:r>
          </a:p>
          <a:p>
            <a:pPr lvl="0"/>
            <a:r>
              <a:rPr lang="fr-FR"/>
              <a:t>FROM livre AS L</a:t>
            </a:r>
          </a:p>
          <a:p>
            <a:pPr lvl="0"/>
            <a:r>
              <a:rPr lang="fr-FR"/>
              <a:t>LEFT JOIN livre_auteur AS LA ON L.id_livre=LA.id_livre</a:t>
            </a:r>
          </a:p>
          <a:p>
            <a:pPr lvl="0"/>
            <a:r>
              <a:rPr lang="fr-FR"/>
              <a:t>LEFT JOIN auteur AS A ON LA.id_auteur=.A.id_auteur</a:t>
            </a:r>
          </a:p>
          <a:p>
            <a:pPr lvl="0"/>
            <a:r>
              <a:rPr lang="fr-FR"/>
              <a:t>LEFT JOIN genre as G ON L.id_genre=G.id_genre;</a:t>
            </a:r>
            <a:endParaRPr lang="fr-FR" sz="3600" b="1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6D73C3-763A-46AA-B3AB-EA339CC4E807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040CEB2-8D36-40BE-A802-A89EA9426836}" type="slidenum">
              <a:t>42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019A277-DB5C-4841-A9A3-76DE07B238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EA1D99E2-D50F-4559-A476-03A358EF4C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243715-6B9B-4261-B2D3-95BE3F584CD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994B0F6-89FB-452B-A838-81B8B44159A3}" type="slidenum">
              <a:t>43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B643C79-7873-48DA-8E05-DE32FB2A53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DA676065-3C28-46F8-AB76-6C91FBE9CE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/>
              <a:t>UPDATE vue_catalogue SET titre='Harry Potter 7' WHERE id_livre=1;</a:t>
            </a:r>
          </a:p>
          <a:p>
            <a:pPr lvl="0"/>
            <a:endParaRPr lang="fr-FR"/>
          </a:p>
          <a:p>
            <a:pPr lvl="0"/>
            <a:r>
              <a:rPr lang="fr-FR"/>
              <a:t>Pour qu'une vue soit modifiable comme précédemment, elle ne doit </a:t>
            </a:r>
            <a:r>
              <a:rPr lang="fr-FR" b="1"/>
              <a:t>pas utiliser d'agrégation ni de regroupement </a:t>
            </a:r>
            <a:r>
              <a:rPr lang="fr-FR"/>
              <a:t>tels que Group by, Sum(), Count()... </a:t>
            </a:r>
          </a:p>
          <a:p>
            <a:pPr lvl="0"/>
            <a:r>
              <a:rPr lang="fr-FR" b="1"/>
              <a:t>Le SGBD doit être en mesure de lier chaque ligne de la vue à une ligne de la table.</a:t>
            </a:r>
          </a:p>
          <a:p>
            <a:pPr lvl="0"/>
            <a:r>
              <a:rPr lang="fr-FR"/>
              <a:t> </a:t>
            </a:r>
            <a:r>
              <a:rPr lang="fr-FR" i="1"/>
              <a:t>Si par exemple on utilise l'agrégation ou le regroupement, chaque ligne de la vue résulte de plusieurs lignes de la table source.</a:t>
            </a:r>
          </a:p>
          <a:p>
            <a:pPr lvl="0"/>
            <a:endParaRPr lang="fr-FR" i="1"/>
          </a:p>
          <a:p>
            <a:pPr lvl="0"/>
            <a:r>
              <a:rPr lang="fr-FR"/>
              <a:t>Attention, la modification ne peut porter que sur </a:t>
            </a:r>
            <a:r>
              <a:rPr lang="fr-FR" b="1"/>
              <a:t>une seule table à la fois</a:t>
            </a:r>
            <a:r>
              <a:rPr lang="fr-FR"/>
              <a:t>. </a:t>
            </a:r>
          </a:p>
          <a:p>
            <a:pPr lvl="0"/>
            <a:r>
              <a:rPr lang="fr-FR"/>
              <a:t>Ainsi vous pouvez modifier le titre d'un livre ou le nom d'un auteur mais jamais les deux à la fois.</a:t>
            </a:r>
            <a:endParaRPr lang="fr-FR" sz="3600" b="1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207A70-9FF2-4280-A9CC-77348CDC4F6B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F9CB1E3-D603-4534-A14F-DFC8C2F3523C}" type="slidenum">
              <a:t>44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071ED77-BCF0-45F7-967B-1341B6B4F2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B0C7AC2A-1C7A-467A-A474-B279457662B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sz="3600" b="1">
                <a:solidFill>
                  <a:srgbClr val="FF0000"/>
                </a:solidFill>
              </a:rPr>
              <a:t>Possibilité de prendre des paramètres (variables)</a:t>
            </a:r>
          </a:p>
          <a:p>
            <a:pPr lvl="0"/>
            <a:r>
              <a:rPr lang="fr-FR" sz="3600" b="1">
                <a:solidFill>
                  <a:srgbClr val="FF0000"/>
                </a:solidFill>
              </a:rPr>
              <a:t>Procédures déjà compilées et placées en cache mémoire : exécution plus performante</a:t>
            </a:r>
          </a:p>
          <a:p>
            <a:pPr lvl="0"/>
            <a:r>
              <a:rPr lang="fr-FR" sz="3600"/>
              <a:t>- Accroissement des performances.</a:t>
            </a:r>
          </a:p>
          <a:p>
            <a:pPr lvl="0"/>
            <a:r>
              <a:rPr lang="fr-FR" sz="3600"/>
              <a:t>- Sécurité d’exécution.</a:t>
            </a:r>
          </a:p>
          <a:p>
            <a:pPr lvl="0"/>
            <a:r>
              <a:rPr lang="fr-FR" sz="3600"/>
              <a:t>- Possibilité de manipuler les données système.</a:t>
            </a:r>
          </a:p>
          <a:p>
            <a:pPr lvl="0"/>
            <a:r>
              <a:rPr lang="fr-FR" sz="3600"/>
              <a:t>- Implémente le traitement en cascade et l’enchainement d’instructions.</a:t>
            </a:r>
            <a:endParaRPr lang="fr-FR" sz="3600" b="1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515CC4-1767-4C97-9822-02BBCA71505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1DE87CF-5AD7-48F8-85F4-010BB1C1CD41}" type="slidenum">
              <a:t>45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A5FD482-7A87-42D9-8CDF-95111DD638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9104A75C-A5A7-435F-8996-FB36C291AC3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sz="3600" b="1">
                <a:solidFill>
                  <a:srgbClr val="FF0000"/>
                </a:solidFill>
              </a:rPr>
              <a:t>Exemple d’utilisation : </a:t>
            </a:r>
          </a:p>
          <a:p>
            <a:pPr marL="787499" lvl="0" indent="-571500">
              <a:buSzPct val="100000"/>
              <a:buChar char="-"/>
            </a:pPr>
            <a:r>
              <a:rPr lang="fr-FR" sz="3600" b="1">
                <a:solidFill>
                  <a:srgbClr val="FF0000"/>
                </a:solidFill>
              </a:rPr>
              <a:t>Créer une procédure stockée qui supprimer toutes les catégories non utilisées.</a:t>
            </a:r>
          </a:p>
          <a:p>
            <a:pPr marL="787499" lvl="0" indent="-571500">
              <a:buSzPct val="100000"/>
              <a:buChar char="-"/>
            </a:pPr>
            <a:r>
              <a:rPr lang="fr-FR" sz="3600" b="1">
                <a:solidFill>
                  <a:srgbClr val="FF0000"/>
                </a:solidFill>
              </a:rPr>
              <a:t>Créer une procédure stockée qui prend en paramètre des données pour ensuite les insérer dans la table Client</a:t>
            </a:r>
          </a:p>
          <a:p>
            <a:pPr lvl="0"/>
            <a:endParaRPr lang="fr-FR" sz="3600" b="1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5C10DF-C9E7-4F67-8763-67B53C119CD0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33D226-D11C-448D-89C8-1BAD89CB0D05}" type="slidenum">
              <a:t>46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90475D0-9D53-4A3F-80C0-476E4783DA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C4352F05-9A2E-4391-A180-9635B84A00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535DD0-7DF3-4508-868A-48EF2CE0153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8BE56A6-8200-4E54-9124-E4B1917EB906}" type="slidenum">
              <a:t>47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9C0113A9-8FC9-4299-BF2F-7F8B47D3B07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54AE795-C579-46EF-9FA9-C78F7C2ECA15}" type="slidenum">
              <a:t>48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794789C3-0E82-4883-A91C-C64DB15A01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0E11F379-C8DF-44CE-A152-DC507F6AA13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E11D6C3-F458-47E2-926D-3323BE453E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1E8ECCC-0751-488D-9ED6-CD4D6B06247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fr-FR"/>
          </a:p>
          <a:p>
            <a:pPr lvl="0"/>
            <a:r>
              <a:rPr lang="fr-FR" b="1"/>
              <a:t>Une base de données est un ensemble (matériel et logiciel) cohérent d’informations qui sont stockés sur un système informatique de façon structurée, optimisée, partagée, fiabilisée et sécurisée. </a:t>
            </a:r>
          </a:p>
          <a:p>
            <a:pPr lvl="0"/>
            <a:endParaRPr lang="fr-FR"/>
          </a:p>
          <a:p>
            <a:pPr lvl="0"/>
            <a:r>
              <a:rPr lang="fr-FR" b="1"/>
              <a:t>Ensemble cohérent d’information : </a:t>
            </a:r>
            <a:r>
              <a:rPr lang="fr-FR"/>
              <a:t>notion d’ensemble qui a une logique </a:t>
            </a:r>
          </a:p>
          <a:p>
            <a:pPr lvl="0"/>
            <a:r>
              <a:rPr lang="fr-FR" b="1"/>
              <a:t>Structure : </a:t>
            </a:r>
            <a:r>
              <a:rPr lang="fr-FR"/>
              <a:t>ranger de façon à optimiser le rangement </a:t>
            </a:r>
          </a:p>
          <a:p>
            <a:pPr lvl="0"/>
            <a:r>
              <a:rPr lang="fr-FR" b="1"/>
              <a:t>Optimisation : </a:t>
            </a:r>
            <a:r>
              <a:rPr lang="fr-FR"/>
              <a:t>performances de recherche, en volume, de charge </a:t>
            </a:r>
          </a:p>
          <a:p>
            <a:pPr lvl="0"/>
            <a:r>
              <a:rPr lang="fr-FR" b="1"/>
              <a:t>Partage : </a:t>
            </a:r>
            <a:r>
              <a:rPr lang="fr-FR"/>
              <a:t>gérer une multitude d’utilisateurs sur une seule et même BDD</a:t>
            </a:r>
          </a:p>
          <a:p>
            <a:pPr lvl="0"/>
            <a:r>
              <a:rPr lang="fr-FR" b="1"/>
              <a:t>Fiabilisé : </a:t>
            </a:r>
            <a:r>
              <a:rPr lang="fr-FR"/>
              <a:t>pas de panne, sinon prévention en cas de panne : BDD de secours </a:t>
            </a:r>
          </a:p>
          <a:p>
            <a:pPr lvl="0"/>
            <a:r>
              <a:rPr lang="fr-FR" b="1"/>
              <a:t>Sécurisé : </a:t>
            </a:r>
            <a:r>
              <a:rPr lang="fr-FR"/>
              <a:t>seuls les utilisateurs habilités peuvent accéder à la BDD</a:t>
            </a:r>
          </a:p>
          <a:p>
            <a:pPr lvl="0"/>
            <a:endParaRPr lang="fr-FR"/>
          </a:p>
          <a:p>
            <a:pPr lvl="0"/>
            <a:r>
              <a:rPr lang="fr-FR" b="1"/>
              <a:t>SQL : </a:t>
            </a:r>
            <a:r>
              <a:rPr lang="fr-FR"/>
              <a:t>Langage de communication avec une BDD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B7CB6D-0E3B-4E16-9DF5-9FEB41B85E4B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E6A3F35-2215-443F-86FE-32FD363DD50C}" type="slidenum">
              <a:t>5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DC2932A-D524-4E1E-84E6-B6F8730624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CA36373D-081D-4FC7-932F-955265878F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/>
              <a:t>SQL1 fournit l’ensemble des commandes de bases pour manipuler des bases de données relationnelles.</a:t>
            </a:r>
          </a:p>
          <a:p>
            <a:pPr lvl="0"/>
            <a:r>
              <a:rPr lang="fr-FR"/>
              <a:t>SQL2 précise certains points de la norme précédente tout en fournissant un meilleur support des opérations de l’algèbre relationnelle</a:t>
            </a:r>
          </a:p>
          <a:p>
            <a:pPr lvl="0"/>
            <a:r>
              <a:rPr lang="fr-FR"/>
              <a:t>SQL3 apporte des fonctionnalités nouvelles permettant de gérer notamment les bases de données orientées objets.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794555-FD6F-45E6-85AC-A3B79F5C80B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1BE094-8DE6-47CE-9BD6-14AC93387908}" type="slidenum">
              <a:t>6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F80C7B9-1C94-4180-A25A-C8E97497E0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D7E7D5B5-BD39-4CDE-99F9-7203A0C851D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Chaque éditeur développe son propre dialecte qui peut parfois s’éloigner de la norme.</a:t>
            </a:r>
          </a:p>
          <a:p>
            <a:pPr lvl="0"/>
            <a:endParaRPr lang="fr-FR"/>
          </a:p>
          <a:p>
            <a:pPr lvl="0"/>
            <a:r>
              <a:rPr lang="fr-FR" b="1"/>
              <a:t>Travailler sur la norme SQL2 : </a:t>
            </a:r>
            <a:r>
              <a:rPr lang="fr-FR"/>
              <a:t>garder des requêtes le plus portatives possibles d’une BDD à  une autre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DD4D11-917C-4C38-B00C-97609F7B7807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6B916E0-99D4-47CA-A902-7FC6BEA5B5ED}" type="slidenum">
              <a:t>7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CC6572D-0B6D-4EC7-89BD-B1702C9580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83D55C1-51E8-4B82-8B2E-EDE1F93EED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sz="3600" b="1"/>
              <a:t>Voir Support_cours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1CC8DA-7CEC-4A11-98A3-D5CE008D2887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CA9D4A8-3A03-4A14-B598-7C6C87188EBD}" type="slidenum">
              <a:t>8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0DD27938-E84F-4B22-8F29-5DAE2B3ED3B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9AB51CF-A87E-4DA9-8AE7-A3113A29CE93}" type="slidenum">
              <a:t>9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577E55BE-543D-40A8-ACCB-67DB1686E5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1FD6644E-0391-47EC-B221-18B3234CFD7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307941-FB74-46E4-8B9A-538801C48C6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B72AF0-1CF2-4B5D-BF2F-86AF4C6806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FD332D-FFB5-49DA-8417-ABAFD63C50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B82D4C-20FB-482B-B69C-69E4824A46D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41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D22A8F-2CBC-47C2-97EA-001CF942A19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1835B8-FAE8-49A4-B1F3-9E870C6124B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FFBFA1-6E3F-4165-8D2D-BF17B321F5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6FD34A-AC75-4244-B069-221E5722495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31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7FCFF80-95B8-481E-AE15-EEBD2444F67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80286" y="179386"/>
            <a:ext cx="2339977" cy="6578595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1285B06-0B26-4FCA-8DA6-9FBB989092C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360365" y="179386"/>
            <a:ext cx="6867528" cy="657859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E462C6-BF0B-4E38-B6F5-0EE3D2A695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02D15C1-E51E-41A1-B830-BD201F5F2D8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34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BBBBB8-6E67-4051-95F0-F91FE6C65D2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70095B-C634-46D5-B7E2-09B6667672F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D63510-9AC9-4A48-92DE-8C2D8C2215D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AC4CD2-4816-4C76-98B5-EA30B2B484E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29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F2D71E-2D53-4117-A8F5-385882BFBA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638483-A187-427D-A88E-D7387681AC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E6B8DD-178B-4F1B-9393-F53642B67E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431500-4984-4D1B-B703-2913CA61A6F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37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24D8D3-AEE4-418D-8CF8-4C750D210F5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69C4DC-1BA1-477A-BEB4-999EFE47C78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4603747" cy="513873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F5C09F-78C0-482D-9E95-79617D293E1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6516" y="1619246"/>
            <a:ext cx="4603747" cy="513873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28083E-BAE7-4C0B-A921-68BA100B473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2B1464-7B83-4FE0-8EF9-6678FBC977B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433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691A2-68CC-452B-98F3-C4E9C3C314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968C23-6975-472A-A9AC-0B8DACBC31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D5AD89-8FD3-49E3-9D1B-8F90CD2B4E2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DAD7392-F6BB-463A-8D73-7078A81B1AC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18DCD2A-466E-438B-A360-3E430CFF9DBE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0052D6-DD35-4A89-B740-0FEE3908D99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32BF50-2E95-402A-B221-4898EED2A8D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55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A0B5D1-1A2F-44C8-BA14-D3C6B5BA3CD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4FA2218-CB6A-405C-8992-55A9FFAEA9A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1D6B82-F1B0-476A-92FB-EAE0D481AAF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36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C132EEB-BEF5-4533-A4DB-D908B53162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92A5CF-B208-4EB1-9E58-E765CF90189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95581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862460-DF42-4DDD-A952-70DF374BA7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9AB2A8-66CB-4555-B507-161072E5B0C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416E2B1-9749-46A1-B5D8-85E4382CE53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541AAA-23DD-4E8E-B0A1-5C5A522910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54DC5B-37BB-4DE7-B431-E315B815064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1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36381-D8F6-4C38-B0DE-3EB095A70E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7B1D50-D3FF-41EC-9160-D6B5298F2D5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277A12-752B-4CD7-BE0D-6B9B813F2E3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C727BB-4793-4DE2-8DBD-5166A7387C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F01C5F-B6E8-4B63-9CC4-1CE531C24E8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38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AB82B97-9A70-419E-804A-A9DF3D039C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9999" y="179999"/>
            <a:ext cx="8460001" cy="125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2C3ACC-27EC-492D-90C8-22E63B0948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9999" y="1619996"/>
            <a:ext cx="9359999" cy="51382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F6100C-0CD0-4CE6-80C1-D5E50352128C}"/>
              </a:ext>
            </a:extLst>
          </p:cNvPr>
          <p:cNvSpPr/>
          <p:nvPr/>
        </p:nvSpPr>
        <p:spPr>
          <a:xfrm>
            <a:off x="-179999" y="7020004"/>
            <a:ext cx="10439997" cy="359999"/>
          </a:xfrm>
          <a:prstGeom prst="rect">
            <a:avLst/>
          </a:prstGeom>
          <a:noFill/>
          <a:ln w="18004" cap="flat">
            <a:solidFill>
              <a:srgbClr val="41719C"/>
            </a:solidFill>
            <a:prstDash val="solid"/>
            <a:miter/>
          </a:ln>
        </p:spPr>
        <p:txBody>
          <a:bodyPr vert="horz" wrap="square" lIns="8997" tIns="8997" rIns="8997" bIns="8997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F20000"/>
                </a:solidFill>
                <a:uFillTx/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2EC09E-01DD-47E4-9A7F-A64B43A0E3B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342BFA64-6133-4188-828F-139C90BA88D8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EAA01FEA-DC93-47A4-8EAC-E7D25507BE31}"/>
              </a:ext>
            </a:extLst>
          </p:cNvPr>
          <p:cNvSpPr/>
          <p:nvPr/>
        </p:nvSpPr>
        <p:spPr>
          <a:xfrm>
            <a:off x="0" y="1439997"/>
            <a:ext cx="10076761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 cap="flat">
            <a:solidFill>
              <a:srgbClr val="41719C"/>
            </a:solidFill>
            <a:prstDash val="solid"/>
            <a:miter/>
          </a:ln>
        </p:spPr>
        <p:txBody>
          <a:bodyPr vert="horz" wrap="square" lIns="17638" tIns="17638" rIns="17638" bIns="17638" anchor="ctr" anchorCtr="1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EDC625-692C-48EB-8FEC-DB0480F09D48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999"/>
            <a:ext cx="1081799" cy="1085036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4800" b="0" i="0" u="none" strike="noStrike" kern="1200" cap="none" spc="0" baseline="0">
          <a:solidFill>
            <a:srgbClr val="F20000"/>
          </a:solidFill>
          <a:effectLst>
            <a:outerShdw dist="17962" dir="2700000">
              <a:srgbClr val="000000"/>
            </a:outerShdw>
          </a:effectLst>
          <a:uFillTx/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1pPr>
      <a:lvl2pPr marL="0" marR="0" lvl="1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75000"/>
        <a:buFont typeface="StarSymbol"/>
        <a:buChar char="–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2pPr>
      <a:lvl3pPr marL="0" marR="0" lvl="2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3pPr>
      <a:lvl4pPr marL="0" marR="0" lvl="3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75000"/>
        <a:buFont typeface="StarSymbol"/>
        <a:buChar char="–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4pPr>
      <a:lvl5pPr marL="0" marR="0" lvl="4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5pPr>
      <a:lvl6pPr marL="0" marR="0" lvl="5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6pPr>
      <a:lvl7pPr marL="0" marR="0" lvl="6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7pPr>
      <a:lvl8pPr marL="0" marR="0" lvl="7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8pPr>
      <a:lvl9pPr marL="0" marR="0" lvl="8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tel:+3397237737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8F3D1613-F40E-465D-AFC4-4FCE1A6FB6C9}"/>
              </a:ext>
            </a:extLst>
          </p:cNvPr>
          <p:cNvSpPr/>
          <p:nvPr/>
        </p:nvSpPr>
        <p:spPr>
          <a:xfrm>
            <a:off x="0" y="7381878"/>
            <a:ext cx="240011" cy="177795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0AA25624-D095-45D1-AE29-2A2DDDD9D9A4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FA10AC3-3EEA-456D-A5C4-D558216C03DA}" type="slidenum">
              <a:t>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4" name="ZoneTexte 1">
            <a:extLst>
              <a:ext uri="{FF2B5EF4-FFF2-40B4-BE49-F238E27FC236}">
                <a16:creationId xmlns:a16="http://schemas.microsoft.com/office/drawing/2014/main" id="{5113C2BF-9319-4A91-9086-41D94AF96E0C}"/>
              </a:ext>
            </a:extLst>
          </p:cNvPr>
          <p:cNvSpPr txBox="1"/>
          <p:nvPr/>
        </p:nvSpPr>
        <p:spPr>
          <a:xfrm>
            <a:off x="4293638" y="2398150"/>
            <a:ext cx="2032722" cy="280078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ctr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1190"/>
              </a:spcBef>
              <a:spcAft>
                <a:spcPts val="59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6000" b="1" i="0" u="none" strike="noStrike" kern="1200" cap="none" spc="0" baseline="0" dirty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Times New Roman" pitchFamily="18"/>
                <a:cs typeface="Arial" pitchFamily="34"/>
              </a:rPr>
              <a:t>SQL</a:t>
            </a:r>
            <a:endParaRPr lang="fr-FR" sz="6000" b="1" i="0" u="none" strike="noStrike" kern="1200" cap="none" spc="0" baseline="0" dirty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Times New Roman" pitchFamily="18"/>
              <a:cs typeface="Arial" pitchFamily="34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1190"/>
              </a:spcBef>
              <a:spcAft>
                <a:spcPts val="59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200" b="1" i="0" u="none" strike="noStrike" kern="1200" cap="none" spc="0" baseline="0" dirty="0">
              <a:solidFill>
                <a:srgbClr val="00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Arial" pitchFamily="34"/>
              <a:cs typeface="Arial" pitchFamily="34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1190"/>
              </a:spcBef>
              <a:spcAft>
                <a:spcPts val="59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fr-FR" sz="1800" b="0" i="0" u="none" strike="noStrike" kern="1200" cap="none" spc="0" baseline="0" dirty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rial" pitchFamily="34"/>
                <a:ea typeface="Arial" pitchFamily="34"/>
                <a:cs typeface="Arial" pitchFamily="34"/>
              </a:rPr>
            </a:br>
            <a:r>
              <a:rPr lang="fr-FR" sz="1800" b="0" i="0" u="none" strike="noStrike" kern="1200" cap="none" spc="0" baseline="0" dirty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rial" pitchFamily="34"/>
                <a:ea typeface="Arial" pitchFamily="34"/>
                <a:cs typeface="Arial" pitchFamily="34"/>
              </a:rPr>
              <a:t>Thomas Aldaitz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1190"/>
              </a:spcBef>
              <a:spcAft>
                <a:spcPts val="59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 dirty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rial" pitchFamily="34"/>
                <a:ea typeface="Arial" pitchFamily="34"/>
                <a:cs typeface="Arial" pitchFamily="34"/>
              </a:rPr>
              <a:t>taldaitz@dawan.fr</a:t>
            </a:r>
            <a:endParaRPr lang="fr-FR" sz="1800" b="0" i="0" u="none" strike="noStrike" kern="1200" cap="none" spc="0" baseline="0" dirty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5" name="Connecteur droit 3">
            <a:extLst>
              <a:ext uri="{FF2B5EF4-FFF2-40B4-BE49-F238E27FC236}">
                <a16:creationId xmlns:a16="http://schemas.microsoft.com/office/drawing/2014/main" id="{C1EB7100-F799-4597-9C75-CCF97D2A17BD}"/>
              </a:ext>
            </a:extLst>
          </p:cNvPr>
          <p:cNvSpPr/>
          <p:nvPr/>
        </p:nvSpPr>
        <p:spPr>
          <a:xfrm>
            <a:off x="0" y="6119996"/>
            <a:ext cx="1007999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18004" cap="flat">
            <a:solidFill>
              <a:srgbClr val="000000"/>
            </a:solidFill>
            <a:prstDash val="solid"/>
            <a:round/>
          </a:ln>
          <a:effectLst>
            <a:outerShdw dist="152734" dir="2700000" algn="tl">
              <a:srgbClr val="808080">
                <a:alpha val="0"/>
              </a:srgbClr>
            </a:outerShdw>
          </a:effectLst>
        </p:spPr>
        <p:txBody>
          <a:bodyPr vert="horz" wrap="none" lIns="99002" tIns="54004" rIns="99002" bIns="54004" anchor="ctr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6" name="Connecteur droit 4">
            <a:extLst>
              <a:ext uri="{FF2B5EF4-FFF2-40B4-BE49-F238E27FC236}">
                <a16:creationId xmlns:a16="http://schemas.microsoft.com/office/drawing/2014/main" id="{E1BC7DA7-EB80-43D7-A280-B8A3F88E611E}"/>
              </a:ext>
            </a:extLst>
          </p:cNvPr>
          <p:cNvSpPr/>
          <p:nvPr/>
        </p:nvSpPr>
        <p:spPr>
          <a:xfrm>
            <a:off x="0" y="6299996"/>
            <a:ext cx="1007999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18004" cap="flat">
            <a:solidFill>
              <a:srgbClr val="000000"/>
            </a:solidFill>
            <a:prstDash val="solid"/>
            <a:round/>
          </a:ln>
          <a:effectLst>
            <a:outerShdw dist="152734" dir="2700000" algn="tl">
              <a:srgbClr val="808080">
                <a:alpha val="0"/>
              </a:srgbClr>
            </a:outerShdw>
          </a:effectLst>
        </p:spPr>
        <p:txBody>
          <a:bodyPr vert="horz" wrap="none" lIns="99002" tIns="54004" rIns="99002" bIns="54004" anchor="ctr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7" name="Connecteur droit 5">
            <a:extLst>
              <a:ext uri="{FF2B5EF4-FFF2-40B4-BE49-F238E27FC236}">
                <a16:creationId xmlns:a16="http://schemas.microsoft.com/office/drawing/2014/main" id="{8FA9F1C6-C7A6-4AF0-956B-919ED5B2D793}"/>
              </a:ext>
            </a:extLst>
          </p:cNvPr>
          <p:cNvSpPr/>
          <p:nvPr/>
        </p:nvSpPr>
        <p:spPr>
          <a:xfrm>
            <a:off x="215999" y="0"/>
            <a:ext cx="0" cy="756000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 cap="flat">
            <a:solidFill>
              <a:srgbClr val="000000"/>
            </a:solidFill>
            <a:prstDash val="solid"/>
            <a:round/>
          </a:ln>
          <a:effectLst>
            <a:outerShdw dist="152734" dir="2700000" algn="tl">
              <a:srgbClr val="808080">
                <a:alpha val="0"/>
              </a:srgbClr>
            </a:outerShdw>
          </a:effectLst>
        </p:spPr>
        <p:txBody>
          <a:bodyPr vert="horz" wrap="none" lIns="107999" tIns="63002" rIns="107999" bIns="63002" anchor="ctr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856428F-FEA0-4C34-8ADB-745DC6E2B4A4}"/>
              </a:ext>
            </a:extLst>
          </p:cNvPr>
          <p:cNvSpPr/>
          <p:nvPr/>
        </p:nvSpPr>
        <p:spPr>
          <a:xfrm>
            <a:off x="143999" y="1043997"/>
            <a:ext cx="3780001" cy="359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107999" tIns="63002" rIns="107999" bIns="63002" anchor="ctr" anchorCtr="1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999999"/>
                </a:solidFill>
                <a:uFillTx/>
                <a:latin typeface="Trebuchet MS" pitchFamily="34"/>
                <a:ea typeface="Trebuchet MS" pitchFamily="34"/>
                <a:cs typeface="Times New Roman" pitchFamily="18"/>
              </a:rPr>
              <a:t>Formation, Conseil, Ingénierie</a:t>
            </a:r>
          </a:p>
        </p:txBody>
      </p:sp>
      <p:sp>
        <p:nvSpPr>
          <p:cNvPr id="9" name="ZoneTexte 7">
            <a:extLst>
              <a:ext uri="{FF2B5EF4-FFF2-40B4-BE49-F238E27FC236}">
                <a16:creationId xmlns:a16="http://schemas.microsoft.com/office/drawing/2014/main" id="{BB68D4EA-77AD-4CE6-A652-AB505B04F41C}"/>
              </a:ext>
            </a:extLst>
          </p:cNvPr>
          <p:cNvSpPr txBox="1"/>
          <p:nvPr/>
        </p:nvSpPr>
        <p:spPr>
          <a:xfrm>
            <a:off x="2602702" y="5580766"/>
            <a:ext cx="5774591" cy="45890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ctr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Plus d'informations sur </a:t>
            </a:r>
            <a:r>
              <a:rPr lang="en-US" sz="1400" b="0" i="0" u="sng" strike="noStrike" kern="1200" cap="none" spc="0" baseline="0">
                <a:solidFill>
                  <a:srgbClr val="F2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http://www.dawan.fr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Contactez notre service commercial au </a:t>
            </a:r>
            <a:r>
              <a:rPr lang="fr-FR" sz="16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  <a:hlinkClick r:id="rId3"/>
              </a:rPr>
              <a:t>09.72.37.73.73</a:t>
            </a:r>
            <a:r>
              <a:rPr lang="fr-FR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 </a:t>
            </a: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(prix d'un appel local)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DCABCB2E-A51D-4C77-88A4-CE2603ED43F2}"/>
              </a:ext>
            </a:extLst>
          </p:cNvPr>
          <p:cNvSpPr/>
          <p:nvPr/>
        </p:nvSpPr>
        <p:spPr>
          <a:xfrm>
            <a:off x="0" y="7381878"/>
            <a:ext cx="2400144" cy="177795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8E78AF5C-7B53-426F-91F4-74AABC49FCA2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1BEB72E4-F99C-41BB-AD2D-46CC97D69D8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 dirty="0">
                <a:solidFill>
                  <a:srgbClr val="FF0000"/>
                </a:solidFill>
              </a:rPr>
              <a:t>Les types de données</a:t>
            </a:r>
          </a:p>
          <a:p>
            <a:pPr marL="457200" lvl="0" indent="-457200">
              <a:buClr>
                <a:srgbClr val="FF0000"/>
              </a:buClr>
            </a:pPr>
            <a:endParaRPr lang="fr-FR" sz="1200" dirty="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 dirty="0"/>
              <a:t>Numériques : 	</a:t>
            </a:r>
            <a:r>
              <a:rPr lang="fr-FR" sz="2800" dirty="0"/>
              <a:t>TINYINT</a:t>
            </a:r>
            <a:r>
              <a:rPr lang="fr-FR" sz="2800" dirty="0">
                <a:solidFill>
                  <a:srgbClr val="FF0000"/>
                </a:solidFill>
              </a:rPr>
              <a:t>/</a:t>
            </a:r>
            <a:r>
              <a:rPr lang="fr-FR" sz="2800" dirty="0"/>
              <a:t>SMALLINT</a:t>
            </a:r>
            <a:r>
              <a:rPr lang="fr-FR" sz="2800" dirty="0">
                <a:solidFill>
                  <a:srgbClr val="FF0000"/>
                </a:solidFill>
              </a:rPr>
              <a:t>/</a:t>
            </a:r>
            <a:r>
              <a:rPr lang="fr-FR" sz="2800" dirty="0"/>
              <a:t>INTEGER</a:t>
            </a:r>
          </a:p>
          <a:p>
            <a:pPr lvl="0">
              <a:buNone/>
            </a:pPr>
            <a:r>
              <a:rPr lang="fr-FR" dirty="0"/>
              <a:t>				</a:t>
            </a:r>
            <a:r>
              <a:rPr lang="fr-FR" sz="2800" dirty="0"/>
              <a:t>FLOAT</a:t>
            </a:r>
            <a:r>
              <a:rPr lang="fr-FR" sz="2800" dirty="0">
                <a:solidFill>
                  <a:srgbClr val="FF0000"/>
                </a:solidFill>
              </a:rPr>
              <a:t>/</a:t>
            </a:r>
            <a:r>
              <a:rPr lang="fr-FR" sz="2800" dirty="0"/>
              <a:t>DOUBLE </a:t>
            </a:r>
            <a:r>
              <a:rPr lang="fr-FR" sz="2400" dirty="0"/>
              <a:t>(UNSIGNED)</a:t>
            </a:r>
          </a:p>
          <a:p>
            <a:pPr lvl="0">
              <a:buNone/>
            </a:pPr>
            <a:endParaRPr lang="fr-FR" sz="2800" dirty="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 dirty="0"/>
              <a:t>Textuels :    	   </a:t>
            </a:r>
            <a:r>
              <a:rPr lang="fr-FR" sz="2800" dirty="0"/>
              <a:t>CHAR</a:t>
            </a:r>
            <a:r>
              <a:rPr lang="fr-FR" sz="2800" dirty="0">
                <a:solidFill>
                  <a:srgbClr val="FF0000"/>
                </a:solidFill>
              </a:rPr>
              <a:t>/</a:t>
            </a:r>
            <a:r>
              <a:rPr lang="fr-FR" sz="2800" dirty="0"/>
              <a:t>VARCHAR</a:t>
            </a:r>
            <a:r>
              <a:rPr lang="fr-FR" sz="2800" dirty="0">
                <a:solidFill>
                  <a:srgbClr val="FF0000"/>
                </a:solidFill>
              </a:rPr>
              <a:t>/</a:t>
            </a:r>
            <a:r>
              <a:rPr lang="fr-FR" sz="2800" dirty="0"/>
              <a:t>TEXT</a:t>
            </a:r>
            <a:r>
              <a:rPr lang="fr-FR" sz="2800" dirty="0">
                <a:solidFill>
                  <a:srgbClr val="FF0000"/>
                </a:solidFill>
              </a:rPr>
              <a:t>/</a:t>
            </a:r>
            <a:r>
              <a:rPr lang="fr-FR" sz="2800" dirty="0"/>
              <a:t>LONGTEXT</a:t>
            </a:r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 dirty="0"/>
              <a:t>Temporels :   </a:t>
            </a:r>
            <a:r>
              <a:rPr lang="fr-FR" sz="2800" dirty="0"/>
              <a:t>DATE</a:t>
            </a:r>
            <a:r>
              <a:rPr lang="fr-FR" sz="2800" dirty="0">
                <a:solidFill>
                  <a:srgbClr val="FF0000"/>
                </a:solidFill>
              </a:rPr>
              <a:t>/</a:t>
            </a:r>
            <a:r>
              <a:rPr lang="fr-FR" sz="2800" dirty="0"/>
              <a:t>TIME</a:t>
            </a:r>
            <a:r>
              <a:rPr lang="fr-FR" sz="2800" dirty="0">
                <a:solidFill>
                  <a:srgbClr val="FF0000"/>
                </a:solidFill>
              </a:rPr>
              <a:t>/</a:t>
            </a:r>
            <a:r>
              <a:rPr lang="fr-FR" sz="2800" dirty="0"/>
              <a:t>DATETIME</a:t>
            </a:r>
            <a:r>
              <a:rPr lang="fr-FR" sz="2800" dirty="0">
                <a:solidFill>
                  <a:srgbClr val="FF0000"/>
                </a:solidFill>
              </a:rPr>
              <a:t>/</a:t>
            </a:r>
            <a:r>
              <a:rPr lang="fr-FR" sz="2800" dirty="0"/>
              <a:t>TIMESTAMP</a:t>
            </a:r>
            <a:endParaRPr lang="fr-FR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250F9B78-86FA-4509-9013-A924B875CD14}"/>
              </a:ext>
            </a:extLst>
          </p:cNvPr>
          <p:cNvSpPr/>
          <p:nvPr/>
        </p:nvSpPr>
        <p:spPr>
          <a:xfrm>
            <a:off x="0" y="7381878"/>
            <a:ext cx="2640165" cy="177795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04D1C448-1FFA-45B2-973F-2A8EBF76AAF9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42BDBED6-8443-43D2-A00F-C2DE0F05585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Créations d’une table</a:t>
            </a:r>
          </a:p>
          <a:p>
            <a:pPr marL="457200" lvl="0" indent="-457200">
              <a:buClr>
                <a:srgbClr val="FF0000"/>
              </a:buClr>
            </a:pPr>
            <a:endParaRPr lang="fr-FR" sz="800"/>
          </a:p>
          <a:p>
            <a:pPr lvl="0">
              <a:buNone/>
            </a:pPr>
            <a:r>
              <a:rPr lang="fr-FR" sz="3600" b="1"/>
              <a:t>CREATE TABLE </a:t>
            </a:r>
            <a:r>
              <a:rPr lang="fr-FR" sz="3600"/>
              <a:t>[</a:t>
            </a:r>
            <a:r>
              <a:rPr lang="fr-FR" sz="3600" i="1"/>
              <a:t>nomTable</a:t>
            </a:r>
            <a:r>
              <a:rPr lang="fr-FR" sz="3600"/>
              <a:t>] </a:t>
            </a:r>
            <a:r>
              <a:rPr lang="fr-FR" sz="3600" b="1"/>
              <a:t>(</a:t>
            </a:r>
          </a:p>
          <a:p>
            <a:pPr lvl="1">
              <a:buNone/>
            </a:pPr>
            <a:r>
              <a:rPr lang="fr-FR" sz="3600"/>
              <a:t>	[</a:t>
            </a:r>
            <a:r>
              <a:rPr lang="fr-FR" sz="3600" i="1"/>
              <a:t>nomChamp</a:t>
            </a:r>
            <a:r>
              <a:rPr lang="fr-FR" sz="3600"/>
              <a:t>] [</a:t>
            </a:r>
            <a:r>
              <a:rPr lang="fr-FR" sz="3600" i="1"/>
              <a:t>type</a:t>
            </a:r>
            <a:r>
              <a:rPr lang="fr-FR" sz="3600"/>
              <a:t>] [NULL] [</a:t>
            </a:r>
            <a:r>
              <a:rPr lang="fr-FR" sz="3600" i="1"/>
              <a:t>options</a:t>
            </a:r>
            <a:r>
              <a:rPr lang="fr-FR" sz="3600"/>
              <a:t>],</a:t>
            </a:r>
          </a:p>
          <a:p>
            <a:pPr lvl="1">
              <a:buNone/>
            </a:pPr>
            <a:r>
              <a:rPr lang="fr-FR" sz="3600"/>
              <a:t>	PRIMARY KEY (nomChamp) </a:t>
            </a:r>
            <a:r>
              <a:rPr lang="fr-FR" sz="3600" b="1"/>
              <a:t>);</a:t>
            </a:r>
          </a:p>
          <a:p>
            <a:pPr lvl="1">
              <a:buNone/>
            </a:pPr>
            <a:endParaRPr lang="fr-FR" sz="200" b="1"/>
          </a:p>
          <a:p>
            <a:pPr lvl="1">
              <a:buNone/>
            </a:pPr>
            <a:r>
              <a:rPr lang="fr-FR" sz="3600" b="1"/>
              <a:t>NULL </a:t>
            </a:r>
            <a:r>
              <a:rPr lang="fr-FR" sz="3600"/>
              <a:t>: 	champ facultatif</a:t>
            </a:r>
          </a:p>
          <a:p>
            <a:pPr lvl="1">
              <a:buNone/>
            </a:pPr>
            <a:r>
              <a:rPr lang="fr-FR" sz="3600" i="1"/>
              <a:t>Options</a:t>
            </a:r>
            <a:r>
              <a:rPr lang="fr-FR" sz="3600"/>
              <a:t> : </a:t>
            </a:r>
            <a:r>
              <a:rPr lang="fr-FR"/>
              <a:t>AUTO_INCREMENT, DEFAULT,</a:t>
            </a:r>
          </a:p>
          <a:p>
            <a:pPr lvl="1">
              <a:buNone/>
            </a:pPr>
            <a:r>
              <a:rPr lang="fr-FR"/>
              <a:t>		 UNSIGNED, PRIMARY KEY, UNIQUE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731EC0-BEE4-4545-9CE1-B0072D82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7360" y="7092000"/>
            <a:ext cx="231264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buNone/>
              <a:tabLst/>
              <a:defRPr lang="fr-FR" sz="1400" kern="1200">
                <a:solidFill>
                  <a:schemeClr val="tx1"/>
                </a:solidFill>
                <a:latin typeface="Times New Roman" pitchFamily="18"/>
                <a:ea typeface="Arial Unicode MS" pitchFamily="2"/>
                <a:cs typeface="Tahoma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DACEA58B-206D-42DB-AA5D-0F2B33A491A3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A6E15DE-61E1-49C2-9EF2-376BEDE773B7}"/>
              </a:ext>
            </a:extLst>
          </p:cNvPr>
          <p:cNvSpPr txBox="1"/>
          <p:nvPr/>
        </p:nvSpPr>
        <p:spPr>
          <a:xfrm>
            <a:off x="540000" y="3085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 dirty="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Atelier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D88CD5-A413-4DD7-A7FB-DEF80157418D}"/>
              </a:ext>
            </a:extLst>
          </p:cNvPr>
          <p:cNvSpPr txBox="1"/>
          <p:nvPr/>
        </p:nvSpPr>
        <p:spPr>
          <a:xfrm>
            <a:off x="540000" y="5583145"/>
            <a:ext cx="9377464" cy="166801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lvl="0" indent="-342720"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</a:pP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Créer les tables PRODUIT, CATEGORIE, </a:t>
            </a:r>
          </a:p>
          <a:p>
            <a:pPr lvl="0">
              <a:spcBef>
                <a:spcPts val="550"/>
              </a:spcBef>
              <a:spcAft>
                <a:spcPts val="825"/>
              </a:spcAft>
              <a:buSzPct val="45000"/>
            </a:pP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ENTREPRISE, CLIENT 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5D6A470-D5D8-4862-8656-FF46550FE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6802"/>
            <a:ext cx="6362510" cy="353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32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9856C3BF-E30D-43BC-9217-C510EC70EBB5}"/>
              </a:ext>
            </a:extLst>
          </p:cNvPr>
          <p:cNvSpPr/>
          <p:nvPr/>
        </p:nvSpPr>
        <p:spPr>
          <a:xfrm>
            <a:off x="0" y="7381878"/>
            <a:ext cx="2880177" cy="177795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3DB1763B-43C0-46F9-A343-F087A750F2C3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97B882C5-AFC2-47AD-9F91-EEE3343D363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9050" y="1452991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 dirty="0">
                <a:solidFill>
                  <a:srgbClr val="FF0000"/>
                </a:solidFill>
              </a:rPr>
              <a:t>Modifications de structure de la table</a:t>
            </a:r>
            <a:endParaRPr lang="fr-FR" sz="800" dirty="0"/>
          </a:p>
          <a:p>
            <a:pPr lvl="0">
              <a:buNone/>
            </a:pPr>
            <a:r>
              <a:rPr lang="fr-FR" sz="3600" b="1" dirty="0"/>
              <a:t>ALTER TABLE </a:t>
            </a:r>
            <a:r>
              <a:rPr lang="fr-FR" sz="3600" dirty="0"/>
              <a:t>[</a:t>
            </a:r>
            <a:r>
              <a:rPr lang="fr-FR" sz="3600" i="1" dirty="0" err="1"/>
              <a:t>nomTable</a:t>
            </a:r>
            <a:r>
              <a:rPr lang="fr-FR" sz="3600" dirty="0"/>
              <a:t>] …</a:t>
            </a:r>
          </a:p>
          <a:p>
            <a:pPr lvl="1">
              <a:buNone/>
            </a:pPr>
            <a:r>
              <a:rPr lang="fr-FR" sz="3600" b="1" dirty="0"/>
              <a:t>  MODIFY</a:t>
            </a:r>
            <a:r>
              <a:rPr lang="fr-FR" sz="3600" dirty="0"/>
              <a:t> </a:t>
            </a:r>
            <a:r>
              <a:rPr lang="fr-FR" sz="2800" dirty="0"/>
              <a:t>[</a:t>
            </a:r>
            <a:r>
              <a:rPr lang="fr-FR" sz="2800" i="1" dirty="0" err="1"/>
              <a:t>nomChamp</a:t>
            </a:r>
            <a:r>
              <a:rPr lang="fr-FR" sz="2800" dirty="0"/>
              <a:t>] [type] [NULL] [</a:t>
            </a:r>
            <a:r>
              <a:rPr lang="fr-FR" sz="2800" i="1" dirty="0"/>
              <a:t>options</a:t>
            </a:r>
            <a:r>
              <a:rPr lang="fr-FR" sz="2800" dirty="0"/>
              <a:t>]</a:t>
            </a:r>
            <a:r>
              <a:rPr lang="fr-FR" sz="2800" b="1" dirty="0"/>
              <a:t>;</a:t>
            </a:r>
          </a:p>
          <a:p>
            <a:pPr lvl="0">
              <a:buNone/>
            </a:pPr>
            <a:r>
              <a:rPr lang="fr-FR" sz="3600" b="1" dirty="0"/>
              <a:t>  ADD COLUMN</a:t>
            </a:r>
            <a:r>
              <a:rPr lang="fr-FR" sz="2800" b="1" dirty="0"/>
              <a:t> </a:t>
            </a:r>
            <a:r>
              <a:rPr lang="fr-FR" sz="2800" dirty="0"/>
              <a:t>[</a:t>
            </a:r>
            <a:r>
              <a:rPr lang="fr-FR" sz="2800" i="1" dirty="0" err="1"/>
              <a:t>nomChamp</a:t>
            </a:r>
            <a:r>
              <a:rPr lang="fr-FR" sz="2800" dirty="0"/>
              <a:t>] [type] [NULL] [</a:t>
            </a:r>
            <a:r>
              <a:rPr lang="fr-FR" sz="2800" i="1" dirty="0"/>
              <a:t>options</a:t>
            </a:r>
            <a:r>
              <a:rPr lang="fr-FR" sz="2800" dirty="0"/>
              <a:t>]</a:t>
            </a:r>
            <a:r>
              <a:rPr lang="fr-FR" sz="2800" b="1" dirty="0"/>
              <a:t>;</a:t>
            </a:r>
          </a:p>
          <a:p>
            <a:pPr lvl="0">
              <a:buNone/>
            </a:pPr>
            <a:r>
              <a:rPr lang="fr-FR" sz="3600" b="1" dirty="0"/>
              <a:t>  DROP COLUMN </a:t>
            </a:r>
            <a:r>
              <a:rPr lang="fr-FR" sz="2800" dirty="0"/>
              <a:t>[</a:t>
            </a:r>
            <a:r>
              <a:rPr lang="fr-FR" sz="2800" i="1" dirty="0" err="1"/>
              <a:t>nomChamp</a:t>
            </a:r>
            <a:r>
              <a:rPr lang="fr-FR" sz="2800" dirty="0"/>
              <a:t>]</a:t>
            </a:r>
            <a:r>
              <a:rPr lang="fr-FR" sz="2800" b="1" dirty="0"/>
              <a:t>;</a:t>
            </a:r>
          </a:p>
          <a:p>
            <a:pPr lvl="0">
              <a:buNone/>
            </a:pPr>
            <a:endParaRPr lang="fr-FR" sz="2000" b="1" dirty="0"/>
          </a:p>
          <a:p>
            <a:pPr lvl="1">
              <a:buNone/>
            </a:pPr>
            <a:r>
              <a:rPr lang="fr-FR" sz="3600" b="1" dirty="0"/>
              <a:t>DROP TABLE </a:t>
            </a:r>
            <a:r>
              <a:rPr lang="fr-FR" sz="3600" dirty="0"/>
              <a:t>[</a:t>
            </a:r>
            <a:r>
              <a:rPr lang="fr-FR" sz="3600" i="1" dirty="0" err="1"/>
              <a:t>nomTable</a:t>
            </a:r>
            <a:r>
              <a:rPr lang="fr-FR" sz="3600" dirty="0"/>
              <a:t>]</a:t>
            </a:r>
            <a:r>
              <a:rPr lang="fr-FR" sz="3600" b="1" dirty="0"/>
              <a:t>;</a:t>
            </a:r>
          </a:p>
          <a:p>
            <a:pPr lvl="1">
              <a:buNone/>
            </a:pPr>
            <a:r>
              <a:rPr lang="fr-FR" sz="3600" b="1" dirty="0"/>
              <a:t>DESCRIBE </a:t>
            </a:r>
            <a:r>
              <a:rPr lang="fr-FR" sz="3600" dirty="0"/>
              <a:t>[</a:t>
            </a:r>
            <a:r>
              <a:rPr lang="fr-FR" sz="3600" i="1" dirty="0" err="1"/>
              <a:t>nomTable</a:t>
            </a:r>
            <a:r>
              <a:rPr lang="fr-FR" sz="3600" dirty="0"/>
              <a:t>];</a:t>
            </a:r>
          </a:p>
          <a:p>
            <a:pPr lvl="1">
              <a:buNone/>
            </a:pPr>
            <a:endParaRPr lang="fr-FR" sz="36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731EC0-BEE4-4545-9CE1-B0072D82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7360" y="7092000"/>
            <a:ext cx="231264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buNone/>
              <a:tabLst/>
              <a:defRPr lang="fr-FR" sz="1400" kern="1200">
                <a:solidFill>
                  <a:schemeClr val="tx1"/>
                </a:solidFill>
                <a:latin typeface="Times New Roman" pitchFamily="18"/>
                <a:ea typeface="Arial Unicode MS" pitchFamily="2"/>
                <a:cs typeface="Tahoma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DACEA58B-206D-42DB-AA5D-0F2B33A491A3}" type="slidenum">
              <a:rPr lang="fr-FR" smtClean="0"/>
              <a:pPr lvl="0"/>
              <a:t>14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A6E15DE-61E1-49C2-9EF2-376BEDE773B7}"/>
              </a:ext>
            </a:extLst>
          </p:cNvPr>
          <p:cNvSpPr txBox="1"/>
          <p:nvPr/>
        </p:nvSpPr>
        <p:spPr>
          <a:xfrm>
            <a:off x="540000" y="3085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 dirty="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Atelier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D88CD5-A413-4DD7-A7FB-DEF80157418D}"/>
              </a:ext>
            </a:extLst>
          </p:cNvPr>
          <p:cNvSpPr txBox="1"/>
          <p:nvPr/>
        </p:nvSpPr>
        <p:spPr>
          <a:xfrm>
            <a:off x="268140" y="3265855"/>
            <a:ext cx="9377464" cy="166801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lvl="0" indent="-342720"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</a:pP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Ajouter </a:t>
            </a:r>
            <a:r>
              <a:rPr lang="fr-FR" sz="2800" dirty="0" err="1">
                <a:latin typeface="Arial" pitchFamily="18"/>
                <a:ea typeface="MS Gothic" pitchFamily="2"/>
                <a:cs typeface="Tahoma" pitchFamily="2"/>
              </a:rPr>
              <a:t>desc_prod</a:t>
            </a: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 au PRODUIT</a:t>
            </a:r>
          </a:p>
          <a:p>
            <a:pPr marL="342720" lvl="0" indent="-342720"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</a:pP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Modifier la taille de la colonne </a:t>
            </a:r>
            <a:r>
              <a:rPr lang="fr-FR" sz="2800" dirty="0" err="1">
                <a:latin typeface="Arial" pitchFamily="18"/>
                <a:ea typeface="MS Gothic" pitchFamily="2"/>
                <a:cs typeface="Tahoma" pitchFamily="2"/>
              </a:rPr>
              <a:t>tel_client</a:t>
            </a: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 -&gt; 25</a:t>
            </a:r>
          </a:p>
          <a:p>
            <a:pPr marL="342720" lvl="0" indent="-342720"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</a:pP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Supprimer la colonne adresse3_ent d’ENTREPRISE</a:t>
            </a:r>
          </a:p>
          <a:p>
            <a:pPr marL="342720" lvl="0" indent="-342720"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</a:pPr>
            <a:endParaRPr lang="fr-FR" sz="2800" dirty="0"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74191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CB80B56B-3426-4AA1-B58C-0AB6F116CCBA}"/>
              </a:ext>
            </a:extLst>
          </p:cNvPr>
          <p:cNvSpPr/>
          <p:nvPr/>
        </p:nvSpPr>
        <p:spPr>
          <a:xfrm>
            <a:off x="0" y="7381878"/>
            <a:ext cx="3120188" cy="177795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A787B64E-458D-4B4B-83AE-4D474B2A0F8F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497A434D-8407-4179-B96F-8F11DBC7606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Insertion de données</a:t>
            </a:r>
          </a:p>
          <a:p>
            <a:pPr marL="457200" lvl="0" indent="-457200">
              <a:buClr>
                <a:srgbClr val="FF0000"/>
              </a:buClr>
            </a:pPr>
            <a:endParaRPr lang="fr-FR" sz="800"/>
          </a:p>
          <a:p>
            <a:pPr lvl="0">
              <a:buNone/>
            </a:pPr>
            <a:r>
              <a:rPr lang="fr-FR" sz="3600" b="1"/>
              <a:t>INSERT INTO </a:t>
            </a:r>
            <a:r>
              <a:rPr lang="fr-FR" sz="3600"/>
              <a:t>[</a:t>
            </a:r>
            <a:r>
              <a:rPr lang="fr-FR" sz="3600" i="1"/>
              <a:t>nomTable</a:t>
            </a:r>
            <a:r>
              <a:rPr lang="fr-FR" sz="3600"/>
              <a:t>] </a:t>
            </a:r>
            <a:r>
              <a:rPr lang="fr-FR" sz="3600" b="1"/>
              <a:t>(</a:t>
            </a:r>
            <a:r>
              <a:rPr lang="fr-FR" sz="3600" i="1"/>
              <a:t>champX</a:t>
            </a:r>
            <a:r>
              <a:rPr lang="fr-FR" sz="3600"/>
              <a:t>, …</a:t>
            </a:r>
            <a:r>
              <a:rPr lang="fr-FR" sz="3600" b="1"/>
              <a:t>)</a:t>
            </a:r>
            <a:endParaRPr lang="fr-FR" sz="3600"/>
          </a:p>
          <a:p>
            <a:pPr lvl="0">
              <a:buNone/>
            </a:pPr>
            <a:r>
              <a:rPr lang="fr-FR" sz="3600" b="1"/>
              <a:t>VALUES (</a:t>
            </a:r>
            <a:r>
              <a:rPr lang="fr-FR" sz="3600"/>
              <a:t> </a:t>
            </a:r>
            <a:r>
              <a:rPr lang="fr-FR" sz="3600" i="1"/>
              <a:t>valeurX</a:t>
            </a:r>
            <a:r>
              <a:rPr lang="fr-FR" sz="3600"/>
              <a:t>, …</a:t>
            </a:r>
            <a:r>
              <a:rPr lang="fr-FR" sz="3600" b="1"/>
              <a:t>);</a:t>
            </a:r>
          </a:p>
          <a:p>
            <a:pPr lvl="1">
              <a:buNone/>
            </a:pPr>
            <a:endParaRPr lang="fr-FR" sz="200" b="1"/>
          </a:p>
          <a:p>
            <a:pPr lvl="1">
              <a:buNone/>
            </a:pPr>
            <a:endParaRPr lang="fr-FR" sz="200" b="1"/>
          </a:p>
          <a:p>
            <a:pPr lvl="1">
              <a:buNone/>
            </a:pPr>
            <a:endParaRPr lang="fr-FR" sz="200" b="1"/>
          </a:p>
          <a:p>
            <a:pPr lvl="1">
              <a:buNone/>
            </a:pPr>
            <a:endParaRPr lang="fr-FR" sz="200" b="1"/>
          </a:p>
          <a:p>
            <a:pPr lvl="1">
              <a:buNone/>
            </a:pPr>
            <a:r>
              <a:rPr lang="fr-FR" sz="3600"/>
              <a:t>Insertion sur plusieurs lignes possible.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0EB14B0-EFE6-452A-A4B8-56DFFFA3E8BA}"/>
              </a:ext>
            </a:extLst>
          </p:cNvPr>
          <p:cNvSpPr/>
          <p:nvPr/>
        </p:nvSpPr>
        <p:spPr>
          <a:xfrm>
            <a:off x="0" y="7381878"/>
            <a:ext cx="3360209" cy="177795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84AB10E9-09A6-492C-93B5-4385E46F08D6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CC6195B9-CE72-4B42-A791-85CEF123E7F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Insertion de données</a:t>
            </a:r>
          </a:p>
          <a:p>
            <a:pPr marL="457200" lvl="0" indent="-457200">
              <a:buClr>
                <a:srgbClr val="FF0000"/>
              </a:buClr>
            </a:pPr>
            <a:endParaRPr lang="fr-FR" sz="800"/>
          </a:p>
          <a:p>
            <a:pPr lvl="0">
              <a:buNone/>
            </a:pPr>
            <a:r>
              <a:rPr lang="fr-FR" sz="3600" b="1"/>
              <a:t>Colonne muette :</a:t>
            </a:r>
          </a:p>
          <a:p>
            <a:pPr marL="342900" lvl="0" indent="-342900">
              <a:buClr>
                <a:srgbClr val="FF0000"/>
              </a:buClr>
            </a:pPr>
            <a:r>
              <a:rPr lang="fr-FR" sz="2400"/>
              <a:t>Colonne clé avec auto_increment &gt; numéro automatique inséré</a:t>
            </a:r>
          </a:p>
          <a:p>
            <a:pPr marL="342900" lvl="0" indent="-342900">
              <a:buClr>
                <a:srgbClr val="FF0000"/>
              </a:buClr>
            </a:pPr>
            <a:r>
              <a:rPr lang="fr-FR" sz="2400"/>
              <a:t>Colonne avec valeur par défaut &gt; valeur par défaut insérée</a:t>
            </a:r>
          </a:p>
          <a:p>
            <a:pPr marL="342900" lvl="0" indent="-342900">
              <a:buClr>
                <a:srgbClr val="FF0000"/>
              </a:buClr>
            </a:pPr>
            <a:r>
              <a:rPr lang="fr-FR" sz="2400"/>
              <a:t>Colonne </a:t>
            </a:r>
            <a:r>
              <a:rPr lang="fr-FR" sz="2400" i="1"/>
              <a:t>nullable </a:t>
            </a:r>
            <a:r>
              <a:rPr lang="fr-FR" sz="2400"/>
              <a:t>&gt; valeur NULL insérée</a:t>
            </a:r>
          </a:p>
          <a:p>
            <a:pPr marL="342900" lvl="0" indent="-342900">
              <a:buClr>
                <a:srgbClr val="FF0000"/>
              </a:buClr>
            </a:pPr>
            <a:r>
              <a:rPr lang="fr-FR" sz="2400"/>
              <a:t>Colonne sans valeur par défaut et non nullable</a:t>
            </a:r>
          </a:p>
          <a:p>
            <a:pPr lvl="0">
              <a:buNone/>
            </a:pPr>
            <a:r>
              <a:rPr lang="fr-FR" sz="2400"/>
              <a:t>	&gt; </a:t>
            </a:r>
            <a:r>
              <a:rPr lang="fr-FR" sz="2400">
                <a:solidFill>
                  <a:srgbClr val="FF0000"/>
                </a:solidFill>
              </a:rPr>
              <a:t>l'insertion de la ligne est refusée</a:t>
            </a:r>
            <a:endParaRPr lang="fr-FR"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731EC0-BEE4-4545-9CE1-B0072D82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7360" y="7092000"/>
            <a:ext cx="231264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buNone/>
              <a:tabLst/>
              <a:defRPr lang="fr-FR" sz="1400" kern="1200">
                <a:solidFill>
                  <a:schemeClr val="tx1"/>
                </a:solidFill>
                <a:latin typeface="Times New Roman" pitchFamily="18"/>
                <a:ea typeface="Arial Unicode MS" pitchFamily="2"/>
                <a:cs typeface="Tahoma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DACEA58B-206D-42DB-AA5D-0F2B33A491A3}" type="slidenum">
              <a:rPr lang="fr-FR" smtClean="0"/>
              <a:pPr lvl="0"/>
              <a:t>17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A6E15DE-61E1-49C2-9EF2-376BEDE773B7}"/>
              </a:ext>
            </a:extLst>
          </p:cNvPr>
          <p:cNvSpPr txBox="1"/>
          <p:nvPr/>
        </p:nvSpPr>
        <p:spPr>
          <a:xfrm>
            <a:off x="540000" y="3085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 dirty="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Atelier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D88CD5-A413-4DD7-A7FB-DEF80157418D}"/>
              </a:ext>
            </a:extLst>
          </p:cNvPr>
          <p:cNvSpPr txBox="1"/>
          <p:nvPr/>
        </p:nvSpPr>
        <p:spPr>
          <a:xfrm>
            <a:off x="351268" y="3265855"/>
            <a:ext cx="9377464" cy="166801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lvl="0" indent="-342720"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</a:pP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Remplir des données (au minimum 4 par tables </a:t>
            </a:r>
          </a:p>
          <a:p>
            <a:pPr lvl="0">
              <a:spcBef>
                <a:spcPts val="550"/>
              </a:spcBef>
              <a:spcAft>
                <a:spcPts val="825"/>
              </a:spcAft>
              <a:buSzPct val="45000"/>
            </a:pP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-2 Entreprises/Catégories-)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96196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E2EA9CA4-3BCE-4563-9B6B-58D13AA70270}"/>
              </a:ext>
            </a:extLst>
          </p:cNvPr>
          <p:cNvSpPr/>
          <p:nvPr/>
        </p:nvSpPr>
        <p:spPr>
          <a:xfrm>
            <a:off x="0" y="7381878"/>
            <a:ext cx="3600221" cy="177795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406E90AB-AE21-45DA-85D1-9E75EC14CDD6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440F74FF-75FA-468B-A37A-464D1B8B8E4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Modifier les données</a:t>
            </a:r>
          </a:p>
          <a:p>
            <a:pPr marL="457200" lvl="0" indent="-457200">
              <a:buClr>
                <a:srgbClr val="FF0000"/>
              </a:buClr>
            </a:pPr>
            <a:endParaRPr lang="fr-FR" sz="800"/>
          </a:p>
          <a:p>
            <a:pPr lvl="0">
              <a:buNone/>
            </a:pPr>
            <a:r>
              <a:rPr lang="fr-FR" sz="3600" b="1"/>
              <a:t>Modifier :</a:t>
            </a:r>
          </a:p>
          <a:p>
            <a:pPr lvl="0">
              <a:buNone/>
            </a:pPr>
            <a:endParaRPr lang="fr-FR" sz="1400" b="1"/>
          </a:p>
          <a:p>
            <a:pPr lvl="0">
              <a:buNone/>
            </a:pPr>
            <a:r>
              <a:rPr lang="fr-FR" b="1"/>
              <a:t>	UPDATE </a:t>
            </a:r>
            <a:r>
              <a:rPr lang="fr-FR" i="1"/>
              <a:t>nomTable</a:t>
            </a:r>
            <a:r>
              <a:rPr lang="fr-FR" b="1"/>
              <a:t> </a:t>
            </a:r>
          </a:p>
          <a:p>
            <a:pPr lvl="0">
              <a:buNone/>
            </a:pPr>
            <a:r>
              <a:rPr lang="fr-FR" b="1"/>
              <a:t>	SET </a:t>
            </a:r>
            <a:r>
              <a:rPr lang="fr-FR" i="1"/>
              <a:t>champX</a:t>
            </a:r>
            <a:r>
              <a:rPr lang="fr-FR" b="1"/>
              <a:t> = </a:t>
            </a:r>
            <a:r>
              <a:rPr lang="fr-FR" i="1"/>
              <a:t>valeurX</a:t>
            </a:r>
            <a:endParaRPr lang="fr-FR" b="1"/>
          </a:p>
          <a:p>
            <a:pPr lvl="0">
              <a:buNone/>
            </a:pPr>
            <a:r>
              <a:rPr lang="fr-FR" b="1"/>
              <a:t>	WHERE </a:t>
            </a:r>
            <a:r>
              <a:rPr lang="fr-FR"/>
              <a:t>id = 1</a:t>
            </a:r>
            <a:r>
              <a:rPr lang="fr-FR" b="1"/>
              <a:t>;</a:t>
            </a:r>
          </a:p>
          <a:p>
            <a:pPr lvl="0">
              <a:buNone/>
            </a:pPr>
            <a:endParaRPr lang="fr-FR" b="1"/>
          </a:p>
          <a:p>
            <a:pPr lvl="0">
              <a:buNone/>
            </a:pPr>
            <a:r>
              <a:rPr lang="fr-FR" b="1">
                <a:solidFill>
                  <a:srgbClr val="FF0000"/>
                </a:solidFill>
              </a:rPr>
              <a:t>Pas de condition : </a:t>
            </a:r>
            <a:r>
              <a:rPr lang="fr-FR">
                <a:solidFill>
                  <a:srgbClr val="FF0000"/>
                </a:solidFill>
              </a:rPr>
              <a:t>met à jour toute la table 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7F552242-03D5-4F7F-9839-909E6389A8ED}"/>
              </a:ext>
            </a:extLst>
          </p:cNvPr>
          <p:cNvSpPr/>
          <p:nvPr/>
        </p:nvSpPr>
        <p:spPr>
          <a:xfrm>
            <a:off x="0" y="7381878"/>
            <a:ext cx="3840242" cy="177795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A6DB2E29-B1C3-4E74-A694-B09BEDCACB28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BF82DAF3-32D7-4C67-91DD-8047927CF54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Suppression de données</a:t>
            </a:r>
          </a:p>
          <a:p>
            <a:pPr marL="457200" lvl="0" indent="-457200">
              <a:buClr>
                <a:srgbClr val="FF0000"/>
              </a:buClr>
            </a:pPr>
            <a:endParaRPr lang="fr-FR" sz="800"/>
          </a:p>
          <a:p>
            <a:pPr lvl="0">
              <a:buNone/>
            </a:pPr>
            <a:r>
              <a:rPr lang="fr-FR" sz="3600" b="1"/>
              <a:t>Supprimer :</a:t>
            </a:r>
            <a:endParaRPr lang="fr-FR" sz="1000" b="1"/>
          </a:p>
          <a:p>
            <a:pPr lvl="0">
              <a:buNone/>
            </a:pPr>
            <a:r>
              <a:rPr lang="fr-FR" b="1"/>
              <a:t>	DELETE FROM </a:t>
            </a:r>
            <a:r>
              <a:rPr lang="fr-FR" i="1"/>
              <a:t>nomTable</a:t>
            </a:r>
            <a:endParaRPr lang="fr-FR" b="1"/>
          </a:p>
          <a:p>
            <a:pPr lvl="0">
              <a:buNone/>
            </a:pPr>
            <a:r>
              <a:rPr lang="fr-FR" b="1"/>
              <a:t>	WHERE </a:t>
            </a:r>
            <a:r>
              <a:rPr lang="fr-FR"/>
              <a:t>id = 1</a:t>
            </a:r>
            <a:r>
              <a:rPr lang="fr-FR" b="1"/>
              <a:t>;</a:t>
            </a:r>
          </a:p>
          <a:p>
            <a:pPr lvl="0">
              <a:buNone/>
            </a:pPr>
            <a:endParaRPr lang="fr-FR" sz="1400" b="1"/>
          </a:p>
          <a:p>
            <a:pPr lvl="0">
              <a:buNone/>
            </a:pPr>
            <a:r>
              <a:rPr lang="fr-FR" b="1">
                <a:solidFill>
                  <a:srgbClr val="FF0000"/>
                </a:solidFill>
              </a:rPr>
              <a:t>Pas de condition : </a:t>
            </a:r>
            <a:r>
              <a:rPr lang="fr-FR">
                <a:solidFill>
                  <a:srgbClr val="FF0000"/>
                </a:solidFill>
              </a:rPr>
              <a:t>met à jour toute la table !</a:t>
            </a:r>
          </a:p>
          <a:p>
            <a:pPr lvl="0">
              <a:buNone/>
            </a:pPr>
            <a:r>
              <a:rPr lang="fr-FR" b="1"/>
              <a:t>Vider la table :</a:t>
            </a:r>
          </a:p>
          <a:p>
            <a:pPr lvl="0">
              <a:buNone/>
            </a:pPr>
            <a:r>
              <a:rPr lang="fr-FR" b="1"/>
              <a:t>	TRUNCATE TABLE </a:t>
            </a:r>
            <a:r>
              <a:rPr lang="fr-FR" i="1"/>
              <a:t>nomTable </a:t>
            </a:r>
            <a:r>
              <a:rPr lang="fr-FR" b="1"/>
              <a:t>;</a:t>
            </a:r>
          </a:p>
          <a:p>
            <a:pPr lvl="0">
              <a:buNone/>
            </a:pPr>
            <a:endParaRPr lang="fr-FR" sz="900" b="1"/>
          </a:p>
          <a:p>
            <a:pPr lvl="0">
              <a:buNone/>
            </a:pPr>
            <a:endParaRPr lang="fr-FR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BB0642EE-3158-4907-8319-09B381BF182D}"/>
              </a:ext>
            </a:extLst>
          </p:cNvPr>
          <p:cNvSpPr/>
          <p:nvPr/>
        </p:nvSpPr>
        <p:spPr>
          <a:xfrm>
            <a:off x="0" y="7381878"/>
            <a:ext cx="480032" cy="177795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45CC1172-028B-48B4-A8F7-2544A2AA3BAC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DE6423-55E4-4291-9304-F696BC3C0538}" type="slidenum">
              <a:t>2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4" name="Espace réservé du texte 1">
            <a:extLst>
              <a:ext uri="{FF2B5EF4-FFF2-40B4-BE49-F238E27FC236}">
                <a16:creationId xmlns:a16="http://schemas.microsoft.com/office/drawing/2014/main" id="{608DED42-A484-45B8-805A-8A5A2F27C48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9999" y="1799996"/>
            <a:ext cx="9359999" cy="4905600"/>
          </a:xfrm>
        </p:spPr>
        <p:txBody>
          <a:bodyPr anchor="ctr"/>
          <a:lstStyle/>
          <a:p>
            <a:pPr marL="457200" lvl="1" indent="-457200"/>
            <a:r>
              <a:rPr lang="fr-FR" sz="2800"/>
              <a:t>Découvrir SQL</a:t>
            </a:r>
          </a:p>
          <a:p>
            <a:pPr marL="457200" lvl="1" indent="-457200"/>
            <a:r>
              <a:rPr lang="fr-FR" sz="2800"/>
              <a:t>Savoir modéliser une Base de Données</a:t>
            </a:r>
          </a:p>
          <a:p>
            <a:pPr marL="457200" lvl="1" indent="-457200"/>
            <a:r>
              <a:rPr lang="fr-FR" sz="2800"/>
              <a:t>Être capable de créer les requêtes standards de sélection, d’enregistrement, de modification ou de suppression de données</a:t>
            </a:r>
          </a:p>
          <a:p>
            <a:pPr marL="457200" lvl="1" indent="-457200"/>
            <a:r>
              <a:rPr lang="fr-FR" sz="2800"/>
              <a:t>Savoir relier des tables entre elles</a:t>
            </a:r>
          </a:p>
        </p:txBody>
      </p:sp>
      <p:sp>
        <p:nvSpPr>
          <p:cNvPr id="5" name="Forme libre 2">
            <a:extLst>
              <a:ext uri="{FF2B5EF4-FFF2-40B4-BE49-F238E27FC236}">
                <a16:creationId xmlns:a16="http://schemas.microsoft.com/office/drawing/2014/main" id="{689F82E4-AFBC-4819-A2D0-672CE02DFF3C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Objectifs</a:t>
            </a:r>
          </a:p>
        </p:txBody>
      </p:sp>
      <p:pic>
        <p:nvPicPr>
          <p:cNvPr id="6" name="Image 4">
            <a:hlinkClick r:id="rId3" action="ppaction://hlinksldjump"/>
            <a:extLst>
              <a:ext uri="{FF2B5EF4-FFF2-40B4-BE49-F238E27FC236}">
                <a16:creationId xmlns:a16="http://schemas.microsoft.com/office/drawing/2014/main" id="{988CD029-7838-4299-A693-D7871BE8135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182880" y="6048179"/>
            <a:ext cx="537118" cy="97307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731EC0-BEE4-4545-9CE1-B0072D82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7360" y="7092000"/>
            <a:ext cx="231264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buNone/>
              <a:tabLst/>
              <a:defRPr lang="fr-FR" sz="1400" kern="1200">
                <a:solidFill>
                  <a:schemeClr val="tx1"/>
                </a:solidFill>
                <a:latin typeface="Times New Roman" pitchFamily="18"/>
                <a:ea typeface="Arial Unicode MS" pitchFamily="2"/>
                <a:cs typeface="Tahoma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DACEA58B-206D-42DB-AA5D-0F2B33A491A3}" type="slidenum">
              <a:rPr lang="fr-FR" smtClean="0"/>
              <a:pPr lvl="0"/>
              <a:t>20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A6E15DE-61E1-49C2-9EF2-376BEDE773B7}"/>
              </a:ext>
            </a:extLst>
          </p:cNvPr>
          <p:cNvSpPr txBox="1"/>
          <p:nvPr/>
        </p:nvSpPr>
        <p:spPr>
          <a:xfrm>
            <a:off x="540000" y="3085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 dirty="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Atelier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D88CD5-A413-4DD7-A7FB-DEF80157418D}"/>
              </a:ext>
            </a:extLst>
          </p:cNvPr>
          <p:cNvSpPr txBox="1"/>
          <p:nvPr/>
        </p:nvSpPr>
        <p:spPr>
          <a:xfrm>
            <a:off x="351268" y="3265855"/>
            <a:ext cx="9377464" cy="166801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Nouvelles requêtes</a:t>
            </a: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18859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DC1CD901-C0FE-4D9D-BA42-134E9A622F18}"/>
              </a:ext>
            </a:extLst>
          </p:cNvPr>
          <p:cNvSpPr/>
          <p:nvPr/>
        </p:nvSpPr>
        <p:spPr>
          <a:xfrm>
            <a:off x="0" y="7381878"/>
            <a:ext cx="4080253" cy="177795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CAC7444D-4860-4B72-8F86-C254780F94D8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B687EC12-120E-4E99-BAF0-F31598369AB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Accéder aux données</a:t>
            </a:r>
          </a:p>
          <a:p>
            <a:pPr marL="457200" lvl="0" indent="-457200">
              <a:buClr>
                <a:srgbClr val="FF0000"/>
              </a:buClr>
            </a:pPr>
            <a:endParaRPr lang="fr-FR" sz="800"/>
          </a:p>
          <a:p>
            <a:pPr lvl="0">
              <a:buNone/>
            </a:pPr>
            <a:r>
              <a:rPr lang="fr-FR" sz="3600" b="1"/>
              <a:t>Sélectionner :</a:t>
            </a:r>
          </a:p>
          <a:p>
            <a:pPr lvl="0">
              <a:buNone/>
            </a:pPr>
            <a:endParaRPr lang="fr-FR" sz="800" b="1"/>
          </a:p>
          <a:p>
            <a:pPr lvl="0">
              <a:buNone/>
            </a:pPr>
            <a:r>
              <a:rPr lang="fr-FR" b="1"/>
              <a:t>	SELECT </a:t>
            </a:r>
            <a:r>
              <a:rPr lang="fr-FR"/>
              <a:t>*</a:t>
            </a:r>
            <a:r>
              <a:rPr lang="fr-FR" b="1"/>
              <a:t> FROM </a:t>
            </a:r>
            <a:r>
              <a:rPr lang="fr-FR" i="1"/>
              <a:t>nomTable</a:t>
            </a:r>
            <a:r>
              <a:rPr lang="fr-FR" b="1"/>
              <a:t>;</a:t>
            </a:r>
          </a:p>
          <a:p>
            <a:pPr lvl="0">
              <a:buNone/>
            </a:pPr>
            <a:endParaRPr lang="fr-FR" sz="1100" b="1"/>
          </a:p>
          <a:p>
            <a:pPr lvl="0">
              <a:buNone/>
            </a:pPr>
            <a:r>
              <a:rPr lang="fr-FR" sz="3600" b="1"/>
              <a:t>Alias de colonne :</a:t>
            </a:r>
          </a:p>
          <a:p>
            <a:pPr lvl="0">
              <a:buNone/>
            </a:pPr>
            <a:endParaRPr lang="fr-FR" sz="800" b="1"/>
          </a:p>
          <a:p>
            <a:pPr lvl="0">
              <a:buNone/>
            </a:pPr>
            <a:r>
              <a:rPr lang="fr-FR" b="1"/>
              <a:t>	SELECT </a:t>
            </a:r>
            <a:r>
              <a:rPr lang="fr-FR"/>
              <a:t>prix_ht, prix_ht</a:t>
            </a:r>
            <a:r>
              <a:rPr lang="fr-FR" i="1"/>
              <a:t>*1.20 </a:t>
            </a:r>
            <a:r>
              <a:rPr lang="fr-FR" b="1"/>
              <a:t>AS</a:t>
            </a:r>
            <a:r>
              <a:rPr lang="fr-FR" i="1"/>
              <a:t> </a:t>
            </a:r>
            <a:r>
              <a:rPr lang="fr-FR"/>
              <a:t>prix_ttc</a:t>
            </a:r>
          </a:p>
          <a:p>
            <a:pPr lvl="0">
              <a:buNone/>
            </a:pPr>
            <a:r>
              <a:rPr lang="fr-FR" b="1"/>
              <a:t>	FROM </a:t>
            </a:r>
            <a:r>
              <a:rPr lang="fr-FR" i="1"/>
              <a:t>nomTable </a:t>
            </a:r>
            <a:r>
              <a:rPr lang="fr-FR" b="1"/>
              <a:t>;</a:t>
            </a:r>
          </a:p>
          <a:p>
            <a:pPr lvl="0">
              <a:buNone/>
            </a:pPr>
            <a:endParaRPr lang="fr-FR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8DD1E44E-06EE-4F14-B7EC-0CA0FA336067}"/>
              </a:ext>
            </a:extLst>
          </p:cNvPr>
          <p:cNvSpPr/>
          <p:nvPr/>
        </p:nvSpPr>
        <p:spPr>
          <a:xfrm>
            <a:off x="0" y="7381878"/>
            <a:ext cx="4320265" cy="177795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33850917-43D3-47E2-95F8-E3F2BB46525C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1880DF49-C502-4C34-BD7F-32950DD6B38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 dirty="0">
                <a:solidFill>
                  <a:srgbClr val="FF0000"/>
                </a:solidFill>
              </a:rPr>
              <a:t>Accéder aux données</a:t>
            </a:r>
          </a:p>
          <a:p>
            <a:pPr lvl="0">
              <a:buNone/>
            </a:pPr>
            <a:endParaRPr lang="fr-FR" sz="700" b="1" dirty="0"/>
          </a:p>
          <a:p>
            <a:pPr lvl="0">
              <a:buNone/>
            </a:pPr>
            <a:r>
              <a:rPr lang="fr-FR" sz="3600" b="1" dirty="0"/>
              <a:t>Clause WHERE :</a:t>
            </a:r>
          </a:p>
          <a:p>
            <a:pPr lvl="0">
              <a:buNone/>
            </a:pPr>
            <a:endParaRPr lang="fr-FR" sz="800" b="1" dirty="0"/>
          </a:p>
          <a:p>
            <a:pPr lvl="0">
              <a:buNone/>
            </a:pPr>
            <a:r>
              <a:rPr lang="fr-FR" b="1" dirty="0"/>
              <a:t>	SELECT </a:t>
            </a:r>
            <a:r>
              <a:rPr lang="fr-FR" i="1" dirty="0" err="1"/>
              <a:t>champX</a:t>
            </a:r>
            <a:r>
              <a:rPr lang="fr-FR" i="1" dirty="0"/>
              <a:t>, </a:t>
            </a:r>
            <a:r>
              <a:rPr lang="fr-FR" i="1" dirty="0" err="1"/>
              <a:t>champY</a:t>
            </a:r>
            <a:r>
              <a:rPr lang="fr-FR" b="1" dirty="0"/>
              <a:t> FROM </a:t>
            </a:r>
            <a:r>
              <a:rPr lang="fr-FR" i="1" dirty="0" err="1"/>
              <a:t>nomTable</a:t>
            </a:r>
            <a:endParaRPr lang="fr-FR" b="1" dirty="0"/>
          </a:p>
          <a:p>
            <a:pPr lvl="0">
              <a:buNone/>
            </a:pPr>
            <a:r>
              <a:rPr lang="fr-FR" b="1" dirty="0"/>
              <a:t>	WHERE </a:t>
            </a:r>
            <a:r>
              <a:rPr lang="fr-FR" i="1" dirty="0"/>
              <a:t>condition1</a:t>
            </a:r>
          </a:p>
          <a:p>
            <a:pPr lvl="0">
              <a:buNone/>
            </a:pPr>
            <a:r>
              <a:rPr lang="fr-FR" b="1" dirty="0"/>
              <a:t>	AND </a:t>
            </a:r>
            <a:r>
              <a:rPr lang="fr-FR" i="1" dirty="0"/>
              <a:t>condition2</a:t>
            </a:r>
            <a:r>
              <a:rPr lang="fr-FR" dirty="0"/>
              <a:t>… </a:t>
            </a:r>
            <a:r>
              <a:rPr lang="fr-FR" b="1" dirty="0"/>
              <a:t>;</a:t>
            </a:r>
          </a:p>
          <a:p>
            <a:pPr lvl="0">
              <a:buNone/>
            </a:pPr>
            <a:endParaRPr lang="fr-FR" b="1" dirty="0"/>
          </a:p>
          <a:p>
            <a:pPr lvl="0">
              <a:buNone/>
            </a:pPr>
            <a:r>
              <a:rPr lang="fr-FR" b="1" dirty="0"/>
              <a:t>Comparaison : </a:t>
            </a:r>
            <a:r>
              <a:rPr lang="fr-FR" sz="2800" dirty="0"/>
              <a:t>=</a:t>
            </a:r>
            <a:r>
              <a:rPr lang="fr-FR" sz="2800" b="1" dirty="0"/>
              <a:t>, </a:t>
            </a:r>
            <a:r>
              <a:rPr lang="fr-FR" sz="2800" dirty="0"/>
              <a:t>&lt;</a:t>
            </a:r>
            <a:r>
              <a:rPr lang="fr-FR" sz="2800" b="1" dirty="0"/>
              <a:t>, </a:t>
            </a:r>
            <a:r>
              <a:rPr lang="fr-FR" sz="2800" dirty="0"/>
              <a:t>&lt;=</a:t>
            </a:r>
            <a:r>
              <a:rPr lang="fr-FR" sz="2800" b="1" dirty="0"/>
              <a:t>, </a:t>
            </a:r>
            <a:r>
              <a:rPr lang="fr-FR" sz="2800" dirty="0"/>
              <a:t>&gt;</a:t>
            </a:r>
            <a:r>
              <a:rPr lang="fr-FR" sz="2800" b="1" dirty="0"/>
              <a:t>, </a:t>
            </a:r>
            <a:r>
              <a:rPr lang="fr-FR" sz="2800" dirty="0"/>
              <a:t>&gt;=</a:t>
            </a:r>
            <a:r>
              <a:rPr lang="fr-FR" sz="2800" b="1" dirty="0"/>
              <a:t>, </a:t>
            </a:r>
            <a:r>
              <a:rPr lang="fr-FR" sz="2800" dirty="0"/>
              <a:t>&lt;&gt; </a:t>
            </a:r>
            <a:r>
              <a:rPr lang="fr-FR" sz="2800" dirty="0">
                <a:solidFill>
                  <a:srgbClr val="FF0000"/>
                </a:solidFill>
              </a:rPr>
              <a:t>/</a:t>
            </a:r>
            <a:r>
              <a:rPr lang="fr-FR" sz="2800" dirty="0"/>
              <a:t> !=, LIKE, BETWEEN</a:t>
            </a:r>
            <a:endParaRPr lang="fr-F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F91F89AB-36EF-4DAD-8B2B-5910B6DA2024}"/>
              </a:ext>
            </a:extLst>
          </p:cNvPr>
          <p:cNvSpPr/>
          <p:nvPr/>
        </p:nvSpPr>
        <p:spPr>
          <a:xfrm>
            <a:off x="0" y="7381878"/>
            <a:ext cx="4560286" cy="177795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C27CF646-7F39-4F96-A0CF-2C67E1BCD0EB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F5EEC10E-0735-4AFE-A485-497CF53C5A3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Accéder aux données</a:t>
            </a:r>
          </a:p>
          <a:p>
            <a:pPr lvl="0">
              <a:buNone/>
            </a:pPr>
            <a:endParaRPr lang="fr-FR" sz="700" b="1"/>
          </a:p>
          <a:p>
            <a:pPr lvl="0">
              <a:buNone/>
            </a:pPr>
            <a:r>
              <a:rPr lang="fr-FR" sz="3600" b="1"/>
              <a:t>Clause ORDER BY :</a:t>
            </a:r>
          </a:p>
          <a:p>
            <a:pPr lvl="0">
              <a:buNone/>
            </a:pPr>
            <a:endParaRPr lang="fr-FR" sz="800" b="1"/>
          </a:p>
          <a:p>
            <a:pPr lvl="0">
              <a:buNone/>
            </a:pPr>
            <a:r>
              <a:rPr lang="fr-FR"/>
              <a:t>	Organiser les résultats </a:t>
            </a:r>
            <a:r>
              <a:rPr lang="fr-FR" sz="2800"/>
              <a:t>(alphabétique, numérique)</a:t>
            </a:r>
            <a:endParaRPr lang="fr-FR"/>
          </a:p>
          <a:p>
            <a:pPr lvl="0">
              <a:buNone/>
            </a:pPr>
            <a:endParaRPr lang="fr-FR" b="1"/>
          </a:p>
          <a:p>
            <a:pPr lvl="0">
              <a:buNone/>
            </a:pPr>
            <a:r>
              <a:rPr lang="fr-FR" b="1"/>
              <a:t>Clause LIMIT :</a:t>
            </a:r>
          </a:p>
          <a:p>
            <a:pPr lvl="0">
              <a:buNone/>
            </a:pPr>
            <a:endParaRPr lang="fr-FR" sz="700" b="1"/>
          </a:p>
          <a:p>
            <a:pPr lvl="0">
              <a:buNone/>
            </a:pPr>
            <a:r>
              <a:rPr lang="fr-FR" b="1"/>
              <a:t>	</a:t>
            </a:r>
            <a:r>
              <a:rPr lang="fr-FR"/>
              <a:t>Limiter le nombre de résultats.</a:t>
            </a:r>
          </a:p>
          <a:p>
            <a:pPr lvl="0">
              <a:buNone/>
            </a:pPr>
            <a:endParaRPr lang="fr-F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731EC0-BEE4-4545-9CE1-B0072D82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7360" y="7092000"/>
            <a:ext cx="231264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buNone/>
              <a:tabLst/>
              <a:defRPr lang="fr-FR" sz="1400" kern="1200">
                <a:solidFill>
                  <a:schemeClr val="tx1"/>
                </a:solidFill>
                <a:latin typeface="Times New Roman" pitchFamily="18"/>
                <a:ea typeface="Arial Unicode MS" pitchFamily="2"/>
                <a:cs typeface="Tahoma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DACEA58B-206D-42DB-AA5D-0F2B33A491A3}" type="slidenum">
              <a:rPr lang="fr-FR" smtClean="0"/>
              <a:pPr lvl="0"/>
              <a:t>24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A6E15DE-61E1-49C2-9EF2-376BEDE773B7}"/>
              </a:ext>
            </a:extLst>
          </p:cNvPr>
          <p:cNvSpPr txBox="1"/>
          <p:nvPr/>
        </p:nvSpPr>
        <p:spPr>
          <a:xfrm>
            <a:off x="540000" y="3085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 dirty="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Atelier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D88CD5-A413-4DD7-A7FB-DEF80157418D}"/>
              </a:ext>
            </a:extLst>
          </p:cNvPr>
          <p:cNvSpPr txBox="1"/>
          <p:nvPr/>
        </p:nvSpPr>
        <p:spPr>
          <a:xfrm>
            <a:off x="351268" y="3265855"/>
            <a:ext cx="9377464" cy="166801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Nouvelles requêtes</a:t>
            </a: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64533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3C4A4620-0218-4EC9-94DA-B21372C847DC}"/>
              </a:ext>
            </a:extLst>
          </p:cNvPr>
          <p:cNvSpPr/>
          <p:nvPr/>
        </p:nvSpPr>
        <p:spPr>
          <a:xfrm>
            <a:off x="0" y="7381878"/>
            <a:ext cx="4800298" cy="177795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208573C3-67EC-4F7F-9C83-83C96AFF3011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C0F421A5-E82C-40C2-9C0C-64E9AC6D34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199275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L’agrégation</a:t>
            </a:r>
          </a:p>
          <a:p>
            <a:pPr lvl="0">
              <a:buNone/>
            </a:pPr>
            <a:endParaRPr lang="fr-FR" sz="700" b="1"/>
          </a:p>
          <a:p>
            <a:pPr marL="457200" lvl="0" indent="-457200">
              <a:buClr>
                <a:srgbClr val="FF0000"/>
              </a:buClr>
            </a:pPr>
            <a:r>
              <a:rPr lang="fr-FR" sz="2400" b="1"/>
              <a:t>SUM </a:t>
            </a:r>
            <a:r>
              <a:rPr lang="fr-FR" sz="2400"/>
              <a:t>	calcul la somme de la colonne</a:t>
            </a:r>
            <a:endParaRPr lang="fr-FR" sz="2400" b="1"/>
          </a:p>
          <a:p>
            <a:pPr marL="457200" lvl="0" indent="-457200">
              <a:buClr>
                <a:srgbClr val="FF0000"/>
              </a:buClr>
            </a:pPr>
            <a:r>
              <a:rPr lang="fr-FR" sz="2400" b="1"/>
              <a:t>AVG</a:t>
            </a:r>
            <a:r>
              <a:rPr lang="fr-FR" sz="2400"/>
              <a:t>  	calcul la moyenne de la colonne</a:t>
            </a:r>
          </a:p>
          <a:p>
            <a:pPr marL="457200" lvl="0" indent="-457200">
              <a:buClr>
                <a:srgbClr val="FF0000"/>
              </a:buClr>
            </a:pPr>
            <a:r>
              <a:rPr lang="fr-FR" sz="2400" b="1"/>
              <a:t>MAX</a:t>
            </a:r>
            <a:r>
              <a:rPr lang="fr-FR" sz="2400"/>
              <a:t> 	calcul le maximum de la colonne</a:t>
            </a:r>
          </a:p>
          <a:p>
            <a:pPr marL="457200" lvl="0" indent="-457200">
              <a:buClr>
                <a:srgbClr val="FF0000"/>
              </a:buClr>
            </a:pPr>
            <a:r>
              <a:rPr lang="fr-FR" sz="2400" b="1"/>
              <a:t>MIN</a:t>
            </a:r>
            <a:r>
              <a:rPr lang="fr-FR" sz="2400"/>
              <a:t>  	calcul le minimum de la colonne</a:t>
            </a:r>
          </a:p>
          <a:p>
            <a:pPr marL="457200" lvl="0" indent="-457200">
              <a:buClr>
                <a:srgbClr val="FF0000"/>
              </a:buClr>
            </a:pPr>
            <a:r>
              <a:rPr lang="fr-FR" sz="2400" b="1"/>
              <a:t>COUNT</a:t>
            </a:r>
            <a:r>
              <a:rPr lang="fr-FR" sz="2400"/>
              <a:t>	dénombre les éléments</a:t>
            </a:r>
          </a:p>
          <a:p>
            <a:pPr marL="457200" lvl="0" indent="-457200">
              <a:buClr>
                <a:srgbClr val="FF0000"/>
              </a:buClr>
            </a:pPr>
            <a:endParaRPr lang="fr-FR" sz="2400"/>
          </a:p>
          <a:p>
            <a:pPr marL="457200" lvl="0" indent="-457200">
              <a:buClr>
                <a:srgbClr val="FF0000"/>
              </a:buClr>
            </a:pPr>
            <a:endParaRPr lang="fr-FR" sz="2400"/>
          </a:p>
          <a:p>
            <a:pPr lvl="0" algn="ctr">
              <a:buNone/>
            </a:pPr>
            <a:r>
              <a:rPr lang="fr-FR" sz="2400" i="1">
                <a:solidFill>
                  <a:srgbClr val="FF0000"/>
                </a:solidFill>
              </a:rPr>
              <a:t>Uniquement dans le SELECT</a:t>
            </a:r>
          </a:p>
          <a:p>
            <a:pPr lvl="0">
              <a:buNone/>
            </a:pPr>
            <a:endParaRPr lang="fr-FR" sz="2400"/>
          </a:p>
          <a:p>
            <a:pPr lvl="0">
              <a:buNone/>
            </a:pPr>
            <a:endParaRPr lang="fr-FR" sz="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2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5F823197-E940-4CEE-AED7-C572A6E0D9D5}"/>
              </a:ext>
            </a:extLst>
          </p:cNvPr>
          <p:cNvSpPr/>
          <p:nvPr/>
        </p:nvSpPr>
        <p:spPr>
          <a:xfrm>
            <a:off x="0" y="7381878"/>
            <a:ext cx="5040309" cy="177795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1D84D259-33D8-4946-9A58-24231975B24B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317031E6-EDF3-43A8-964A-0B70859D9EC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199275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Autres fonctions</a:t>
            </a:r>
          </a:p>
          <a:p>
            <a:pPr lvl="0">
              <a:buNone/>
            </a:pPr>
            <a:endParaRPr lang="fr-FR" sz="700" b="1"/>
          </a:p>
          <a:p>
            <a:pPr marL="457200" lvl="0" indent="-457200">
              <a:buClr>
                <a:srgbClr val="FF0000"/>
              </a:buClr>
            </a:pPr>
            <a:endParaRPr lang="fr-FR" sz="2400"/>
          </a:p>
          <a:p>
            <a:pPr marL="457200" lvl="0" indent="-457200">
              <a:buClr>
                <a:srgbClr val="FF0000"/>
              </a:buClr>
            </a:pPr>
            <a:endParaRPr lang="fr-FR" sz="2400"/>
          </a:p>
          <a:p>
            <a:pPr lvl="0" algn="ctr">
              <a:buNone/>
            </a:pPr>
            <a:r>
              <a:rPr lang="fr-FR" sz="2400" i="1">
                <a:solidFill>
                  <a:srgbClr val="FF0000"/>
                </a:solidFill>
              </a:rPr>
              <a:t>Uniquement dans le SELECT</a:t>
            </a:r>
          </a:p>
          <a:p>
            <a:pPr lvl="0">
              <a:buNone/>
            </a:pPr>
            <a:endParaRPr lang="fr-FR" sz="2400"/>
          </a:p>
          <a:p>
            <a:pPr lvl="0">
              <a:buNone/>
            </a:pPr>
            <a:endParaRPr lang="fr-FR" sz="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9C3A1F47-F743-4D68-AC1C-1B0342E6F6DE}"/>
              </a:ext>
            </a:extLst>
          </p:cNvPr>
          <p:cNvSpPr/>
          <p:nvPr/>
        </p:nvSpPr>
        <p:spPr>
          <a:xfrm>
            <a:off x="0" y="7381878"/>
            <a:ext cx="5280330" cy="177795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07B7FEED-42B6-40DC-9E70-C072FCD3B915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4B6CB90C-7E42-49EE-94FD-CE9C4E3CCC3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59898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Le regroupement</a:t>
            </a:r>
          </a:p>
          <a:p>
            <a:pPr lvl="0">
              <a:buNone/>
            </a:pPr>
            <a:endParaRPr lang="fr-FR" sz="700" b="1"/>
          </a:p>
          <a:p>
            <a:pPr lvl="0">
              <a:buNone/>
            </a:pPr>
            <a:r>
              <a:rPr lang="fr-FR" b="1"/>
              <a:t>Clause GROUP BY :</a:t>
            </a:r>
          </a:p>
          <a:p>
            <a:pPr lvl="0">
              <a:buNone/>
            </a:pPr>
            <a:endParaRPr lang="fr-FR" sz="1800" b="1"/>
          </a:p>
          <a:p>
            <a:pPr lvl="0">
              <a:buNone/>
            </a:pPr>
            <a:r>
              <a:rPr lang="fr-FR" sz="2800" b="1"/>
              <a:t>	</a:t>
            </a:r>
            <a:r>
              <a:rPr lang="fr-FR" sz="2800"/>
              <a:t>Regrouper les calculs par valeur d’une colonne</a:t>
            </a:r>
          </a:p>
          <a:p>
            <a:pPr lvl="0">
              <a:buNone/>
            </a:pPr>
            <a:endParaRPr lang="fr-FR" sz="2800"/>
          </a:p>
          <a:p>
            <a:pPr lvl="0">
              <a:buNone/>
            </a:pPr>
            <a:r>
              <a:rPr lang="fr-FR" sz="2800" b="1"/>
              <a:t>	SELECT</a:t>
            </a:r>
            <a:r>
              <a:rPr lang="fr-FR" sz="2800"/>
              <a:t> id_genre, </a:t>
            </a:r>
            <a:r>
              <a:rPr lang="fr-FR" sz="2800" b="1"/>
              <a:t>COUNT</a:t>
            </a:r>
            <a:r>
              <a:rPr lang="fr-FR" sz="2800"/>
              <a:t>(id_livre) </a:t>
            </a:r>
          </a:p>
          <a:p>
            <a:pPr lvl="0">
              <a:buNone/>
            </a:pPr>
            <a:r>
              <a:rPr lang="fr-FR" sz="2800" b="1"/>
              <a:t>	FROM</a:t>
            </a:r>
            <a:r>
              <a:rPr lang="fr-FR" sz="2800"/>
              <a:t> livre </a:t>
            </a:r>
          </a:p>
          <a:p>
            <a:pPr lvl="0">
              <a:buNone/>
            </a:pPr>
            <a:r>
              <a:rPr lang="fr-FR" sz="2800" b="1"/>
              <a:t>	GROUP</a:t>
            </a:r>
            <a:r>
              <a:rPr lang="fr-FR" sz="2800"/>
              <a:t> </a:t>
            </a:r>
            <a:r>
              <a:rPr lang="fr-FR" sz="2800" b="1"/>
              <a:t>BY</a:t>
            </a:r>
            <a:r>
              <a:rPr lang="fr-FR" sz="2800"/>
              <a:t> id_genre </a:t>
            </a:r>
            <a:r>
              <a:rPr lang="fr-FR" sz="2800" b="1"/>
              <a:t>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D972BA46-4D6B-4793-845E-EA34A3D11DDD}"/>
              </a:ext>
            </a:extLst>
          </p:cNvPr>
          <p:cNvSpPr/>
          <p:nvPr/>
        </p:nvSpPr>
        <p:spPr>
          <a:xfrm>
            <a:off x="0" y="7381878"/>
            <a:ext cx="5520342" cy="177795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DAFFA85A-93F7-4044-A1A5-25BDD5065D8F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63652C12-59C8-4A28-9A55-F6060C107BC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59898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L’ordre des mots clés SQL</a:t>
            </a:r>
          </a:p>
          <a:p>
            <a:pPr lvl="0">
              <a:buNone/>
            </a:pPr>
            <a:endParaRPr lang="fr-FR" sz="700" b="1"/>
          </a:p>
          <a:p>
            <a:pPr lvl="0" algn="l">
              <a:buNone/>
            </a:pPr>
            <a:r>
              <a:rPr lang="fr-FR" sz="1800"/>
              <a:t>	SELECT…</a:t>
            </a:r>
          </a:p>
          <a:p>
            <a:pPr lvl="0" algn="l">
              <a:buNone/>
            </a:pPr>
            <a:r>
              <a:rPr lang="fr-FR" sz="1800"/>
              <a:t>	FROM…</a:t>
            </a:r>
          </a:p>
          <a:p>
            <a:pPr lvl="0" algn="l">
              <a:buNone/>
            </a:pPr>
            <a:r>
              <a:rPr lang="fr-FR" sz="1800"/>
              <a:t>	JOIN…</a:t>
            </a:r>
          </a:p>
          <a:p>
            <a:pPr lvl="0" algn="l">
              <a:buNone/>
            </a:pPr>
            <a:r>
              <a:rPr lang="fr-FR" sz="1800"/>
              <a:t>	WHERE…</a:t>
            </a:r>
          </a:p>
          <a:p>
            <a:pPr lvl="0" algn="l">
              <a:buNone/>
            </a:pPr>
            <a:r>
              <a:rPr lang="fr-FR" sz="1800"/>
              <a:t>	AND/OR…</a:t>
            </a:r>
          </a:p>
          <a:p>
            <a:pPr lvl="0" algn="l">
              <a:buNone/>
            </a:pPr>
            <a:endParaRPr lang="fr-FR" sz="1000"/>
          </a:p>
          <a:p>
            <a:pPr lvl="0" algn="l">
              <a:buNone/>
            </a:pPr>
            <a:r>
              <a:rPr lang="fr-FR" sz="1800"/>
              <a:t>	GROUP BY…</a:t>
            </a:r>
          </a:p>
          <a:p>
            <a:pPr lvl="0" algn="l">
              <a:buNone/>
            </a:pPr>
            <a:r>
              <a:rPr lang="fr-FR" sz="1800"/>
              <a:t>	HAVING…</a:t>
            </a:r>
          </a:p>
          <a:p>
            <a:pPr lvl="0" algn="l">
              <a:buNone/>
            </a:pPr>
            <a:r>
              <a:rPr lang="fr-FR" sz="1800"/>
              <a:t>	ORDER BY…</a:t>
            </a:r>
          </a:p>
          <a:p>
            <a:pPr lvl="0" algn="l">
              <a:buNone/>
            </a:pPr>
            <a:r>
              <a:rPr lang="fr-FR" sz="1800"/>
              <a:t>	LIMIT…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731EC0-BEE4-4545-9CE1-B0072D82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7360" y="7092000"/>
            <a:ext cx="231264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buNone/>
              <a:tabLst/>
              <a:defRPr lang="fr-FR" sz="1400" kern="1200">
                <a:solidFill>
                  <a:schemeClr val="tx1"/>
                </a:solidFill>
                <a:latin typeface="Times New Roman" pitchFamily="18"/>
                <a:ea typeface="Arial Unicode MS" pitchFamily="2"/>
                <a:cs typeface="Tahoma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DACEA58B-206D-42DB-AA5D-0F2B33A491A3}" type="slidenum">
              <a:rPr lang="fr-FR" smtClean="0"/>
              <a:pPr lvl="0"/>
              <a:t>29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A6E15DE-61E1-49C2-9EF2-376BEDE773B7}"/>
              </a:ext>
            </a:extLst>
          </p:cNvPr>
          <p:cNvSpPr txBox="1"/>
          <p:nvPr/>
        </p:nvSpPr>
        <p:spPr>
          <a:xfrm>
            <a:off x="540000" y="3085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 dirty="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Atelier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D88CD5-A413-4DD7-A7FB-DEF80157418D}"/>
              </a:ext>
            </a:extLst>
          </p:cNvPr>
          <p:cNvSpPr txBox="1"/>
          <p:nvPr/>
        </p:nvSpPr>
        <p:spPr>
          <a:xfrm>
            <a:off x="351268" y="3265855"/>
            <a:ext cx="9377464" cy="166801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Nouvelles requêtes</a:t>
            </a:r>
          </a:p>
        </p:txBody>
      </p:sp>
    </p:spTree>
    <p:extLst>
      <p:ext uri="{BB962C8B-B14F-4D97-AF65-F5344CB8AC3E}">
        <p14:creationId xmlns:p14="http://schemas.microsoft.com/office/powerpoint/2010/main" val="293139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CCCE9E86-4C7F-4D12-95E6-9411023BACEF}"/>
              </a:ext>
            </a:extLst>
          </p:cNvPr>
          <p:cNvSpPr/>
          <p:nvPr/>
        </p:nvSpPr>
        <p:spPr>
          <a:xfrm>
            <a:off x="0" y="7381878"/>
            <a:ext cx="720044" cy="177795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7AE830E1-45A8-451C-B4D8-E963F2EC48F1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719DE9-C668-4310-AB43-A4C9B94E3D76}" type="slidenum">
              <a:t>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4" name="Espace réservé du texte 1">
            <a:extLst>
              <a:ext uri="{FF2B5EF4-FFF2-40B4-BE49-F238E27FC236}">
                <a16:creationId xmlns:a16="http://schemas.microsoft.com/office/drawing/2014/main" id="{E6B1C365-9F83-4A56-9EC5-F5A2D3A3298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9999" y="1799996"/>
            <a:ext cx="9359999" cy="4905600"/>
          </a:xfrm>
        </p:spPr>
        <p:txBody>
          <a:bodyPr anchor="ctr"/>
          <a:lstStyle/>
          <a:p>
            <a:pPr marL="457200" lvl="1" indent="-457200"/>
            <a:r>
              <a:rPr lang="fr-FR" sz="2800"/>
              <a:t>Introduction</a:t>
            </a:r>
          </a:p>
          <a:p>
            <a:pPr marL="457200" lvl="1" indent="-457200"/>
            <a:r>
              <a:rPr lang="fr-FR" sz="2800"/>
              <a:t>Commandes simples</a:t>
            </a:r>
          </a:p>
          <a:p>
            <a:pPr marL="457200" lvl="1" indent="-457200"/>
            <a:r>
              <a:rPr lang="fr-FR" sz="2800"/>
              <a:t>Présentation des SGBDr</a:t>
            </a:r>
          </a:p>
          <a:p>
            <a:pPr marL="457200" lvl="1" indent="-457200"/>
            <a:r>
              <a:rPr lang="fr-FR" sz="2800"/>
              <a:t>Utilisation avancée</a:t>
            </a:r>
          </a:p>
        </p:txBody>
      </p:sp>
      <p:sp>
        <p:nvSpPr>
          <p:cNvPr id="5" name="Forme libre 2">
            <a:extLst>
              <a:ext uri="{FF2B5EF4-FFF2-40B4-BE49-F238E27FC236}">
                <a16:creationId xmlns:a16="http://schemas.microsoft.com/office/drawing/2014/main" id="{5028100D-FD79-45F9-B919-25ACE3416772}"/>
              </a:ext>
            </a:extLst>
          </p:cNvPr>
          <p:cNvSpPr/>
          <p:nvPr/>
        </p:nvSpPr>
        <p:spPr>
          <a:xfrm>
            <a:off x="-111236" y="310676"/>
            <a:ext cx="10119957" cy="90936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Plan de l'intervention</a:t>
            </a:r>
          </a:p>
        </p:txBody>
      </p:sp>
      <p:pic>
        <p:nvPicPr>
          <p:cNvPr id="6" name="Image 4">
            <a:hlinkClick r:id="rId3" action="ppaction://hlinksldjump"/>
            <a:extLst>
              <a:ext uri="{FF2B5EF4-FFF2-40B4-BE49-F238E27FC236}">
                <a16:creationId xmlns:a16="http://schemas.microsoft.com/office/drawing/2014/main" id="{ECB286A8-EA9A-4D1B-9302-80DDFBBEF47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182880" y="6048179"/>
            <a:ext cx="537118" cy="97307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501DE29B-E30F-4033-8DE9-B9C519EBD6E5}"/>
              </a:ext>
            </a:extLst>
          </p:cNvPr>
          <p:cNvSpPr/>
          <p:nvPr/>
        </p:nvSpPr>
        <p:spPr>
          <a:xfrm>
            <a:off x="0" y="7381878"/>
            <a:ext cx="5760354" cy="177795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06F9F6DB-73E7-41FF-9BC3-494132A23E37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67D0CE-8194-490E-A9FD-AA3D3D753FB0}" type="slidenum">
              <a:t>30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4" name="Sous-titre 1">
            <a:extLst>
              <a:ext uri="{FF2B5EF4-FFF2-40B4-BE49-F238E27FC236}">
                <a16:creationId xmlns:a16="http://schemas.microsoft.com/office/drawing/2014/main" id="{DDFAFA92-1934-496B-80A5-7C64D09924E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59999" y="3130402"/>
            <a:ext cx="8460001" cy="677104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30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latin typeface="Trebuchet MS" pitchFamily="34"/>
              </a:rPr>
              <a:t>Commandes avancées</a:t>
            </a:r>
          </a:p>
        </p:txBody>
      </p:sp>
      <p:sp>
        <p:nvSpPr>
          <p:cNvPr id="5" name="Espace réservé du contenu 7">
            <a:extLst>
              <a:ext uri="{FF2B5EF4-FFF2-40B4-BE49-F238E27FC236}">
                <a16:creationId xmlns:a16="http://schemas.microsoft.com/office/drawing/2014/main" id="{F13A81D3-F63C-457C-A209-56BDCE870818}"/>
              </a:ext>
            </a:extLst>
          </p:cNvPr>
          <p:cNvSpPr txBox="1"/>
          <p:nvPr/>
        </p:nvSpPr>
        <p:spPr>
          <a:xfrm>
            <a:off x="360365" y="4516578"/>
            <a:ext cx="9379384" cy="22414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3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Les Jointures : Requêtes multi-tables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3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UPDATE avec jointures</a:t>
            </a:r>
            <a:endParaRPr lang="fr-FR" sz="2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11A447A3-7BD4-4E28-9CF0-68933F626DB2}"/>
              </a:ext>
            </a:extLst>
          </p:cNvPr>
          <p:cNvSpPr/>
          <p:nvPr/>
        </p:nvSpPr>
        <p:spPr>
          <a:xfrm>
            <a:off x="0" y="7381878"/>
            <a:ext cx="6000375" cy="177795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5B2B5710-E06F-4AC9-B29C-8BDE9F74A00E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Commandes avancées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FA143150-C44D-4C29-AA49-C9FE2E8AEC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59898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Jointures : Requêtes multi-tables</a:t>
            </a:r>
          </a:p>
          <a:p>
            <a:pPr lvl="0">
              <a:buNone/>
            </a:pPr>
            <a:endParaRPr lang="fr-FR" sz="700" b="1"/>
          </a:p>
          <a:p>
            <a:pPr lvl="0">
              <a:buNone/>
            </a:pPr>
            <a:r>
              <a:rPr lang="fr-FR" b="1"/>
              <a:t>Les Jointures :</a:t>
            </a:r>
          </a:p>
          <a:p>
            <a:pPr marL="571500" lvl="0" indent="-571500">
              <a:buClr>
                <a:srgbClr val="FF0000"/>
              </a:buClr>
            </a:pPr>
            <a:r>
              <a:rPr lang="fr-FR" sz="3600" b="1"/>
              <a:t>INNER JOIN</a:t>
            </a:r>
          </a:p>
          <a:p>
            <a:pPr lvl="0">
              <a:buNone/>
            </a:pPr>
            <a:endParaRPr lang="fr-FR" sz="3600" b="1"/>
          </a:p>
          <a:p>
            <a:pPr lvl="0" algn="l">
              <a:buNone/>
            </a:pPr>
            <a:r>
              <a:rPr lang="fr-FR" sz="3600" b="1">
                <a:solidFill>
                  <a:srgbClr val="373737"/>
                </a:solidFill>
                <a:latin typeface="Courier 10 Pitch"/>
              </a:rPr>
              <a:t>SELECT</a:t>
            </a:r>
            <a:r>
              <a:rPr lang="fr-FR" sz="3600">
                <a:solidFill>
                  <a:srgbClr val="373737"/>
                </a:solidFill>
                <a:latin typeface="Courier 10 Pitch"/>
              </a:rPr>
              <a:t> * </a:t>
            </a:r>
            <a:r>
              <a:rPr lang="fr-FR" sz="3600" b="1">
                <a:solidFill>
                  <a:srgbClr val="373737"/>
                </a:solidFill>
                <a:latin typeface="Courier 10 Pitch"/>
              </a:rPr>
              <a:t>FROM</a:t>
            </a:r>
            <a:r>
              <a:rPr lang="fr-FR" sz="3600">
                <a:solidFill>
                  <a:srgbClr val="373737"/>
                </a:solidFill>
                <a:latin typeface="Courier 10 Pitch"/>
              </a:rPr>
              <a:t> </a:t>
            </a:r>
            <a:r>
              <a:rPr lang="fr-FR" sz="3600" i="1">
                <a:solidFill>
                  <a:srgbClr val="373737"/>
                </a:solidFill>
                <a:latin typeface="Courier 10 Pitch"/>
              </a:rPr>
              <a:t>A</a:t>
            </a:r>
            <a:r>
              <a:rPr lang="fr-FR" sz="3600">
                <a:solidFill>
                  <a:srgbClr val="373737"/>
                </a:solidFill>
                <a:latin typeface="Courier 10 Pitch"/>
              </a:rPr>
              <a:t> </a:t>
            </a:r>
          </a:p>
          <a:p>
            <a:pPr lvl="0" algn="l">
              <a:buNone/>
            </a:pPr>
            <a:r>
              <a:rPr lang="fr-FR" sz="3600" b="1">
                <a:solidFill>
                  <a:srgbClr val="373737"/>
                </a:solidFill>
                <a:latin typeface="Courier 10 Pitch"/>
              </a:rPr>
              <a:t>INNER</a:t>
            </a:r>
            <a:r>
              <a:rPr lang="fr-FR" sz="3600">
                <a:solidFill>
                  <a:srgbClr val="373737"/>
                </a:solidFill>
                <a:latin typeface="Courier 10 Pitch"/>
              </a:rPr>
              <a:t> </a:t>
            </a:r>
            <a:r>
              <a:rPr lang="fr-FR" sz="3600" b="1">
                <a:solidFill>
                  <a:srgbClr val="373737"/>
                </a:solidFill>
                <a:latin typeface="Courier 10 Pitch"/>
              </a:rPr>
              <a:t>JOIN</a:t>
            </a:r>
            <a:r>
              <a:rPr lang="fr-FR" sz="3600">
                <a:solidFill>
                  <a:srgbClr val="373737"/>
                </a:solidFill>
                <a:latin typeface="Courier 10 Pitch"/>
              </a:rPr>
              <a:t> </a:t>
            </a:r>
            <a:r>
              <a:rPr lang="fr-FR" sz="3600" i="1">
                <a:solidFill>
                  <a:srgbClr val="373737"/>
                </a:solidFill>
                <a:latin typeface="Courier 10 Pitch"/>
              </a:rPr>
              <a:t>B</a:t>
            </a:r>
            <a:r>
              <a:rPr lang="fr-FR" sz="3600">
                <a:solidFill>
                  <a:srgbClr val="373737"/>
                </a:solidFill>
                <a:latin typeface="Courier 10 Pitch"/>
              </a:rPr>
              <a:t> </a:t>
            </a:r>
            <a:r>
              <a:rPr lang="fr-FR" sz="3600" b="1">
                <a:solidFill>
                  <a:srgbClr val="373737"/>
                </a:solidFill>
                <a:latin typeface="Courier 10 Pitch"/>
              </a:rPr>
              <a:t>ON</a:t>
            </a:r>
            <a:r>
              <a:rPr lang="fr-FR" sz="3600">
                <a:solidFill>
                  <a:srgbClr val="373737"/>
                </a:solidFill>
                <a:latin typeface="Courier 10 Pitch"/>
              </a:rPr>
              <a:t> </a:t>
            </a:r>
            <a:r>
              <a:rPr lang="fr-FR" sz="3600" i="1">
                <a:solidFill>
                  <a:srgbClr val="373737"/>
                </a:solidFill>
                <a:latin typeface="Courier 10 Pitch"/>
              </a:rPr>
              <a:t>A</a:t>
            </a:r>
            <a:r>
              <a:rPr lang="fr-FR" sz="3600">
                <a:solidFill>
                  <a:srgbClr val="373737"/>
                </a:solidFill>
                <a:latin typeface="Courier 10 Pitch"/>
              </a:rPr>
              <a:t>.key = </a:t>
            </a:r>
            <a:r>
              <a:rPr lang="fr-FR" sz="3600" i="1">
                <a:solidFill>
                  <a:srgbClr val="373737"/>
                </a:solidFill>
                <a:latin typeface="Courier 10 Pitch"/>
              </a:rPr>
              <a:t>B</a:t>
            </a:r>
            <a:r>
              <a:rPr lang="fr-FR" sz="3600">
                <a:solidFill>
                  <a:srgbClr val="373737"/>
                </a:solidFill>
                <a:latin typeface="Courier 10 Pitch"/>
              </a:rPr>
              <a:t>.key</a:t>
            </a:r>
            <a:r>
              <a:rPr lang="fr-FR" sz="800"/>
              <a:t> </a:t>
            </a:r>
            <a:endParaRPr lang="fr-FR" sz="7200">
              <a:latin typeface="Arial" pitchFamily="34"/>
            </a:endParaRPr>
          </a:p>
          <a:p>
            <a:pPr lvl="0">
              <a:buNone/>
            </a:pPr>
            <a:endParaRPr lang="fr-FR" sz="3600" b="1"/>
          </a:p>
        </p:txBody>
      </p:sp>
      <p:pic>
        <p:nvPicPr>
          <p:cNvPr id="5" name="Picture 2" descr="Intersection de 2 ensembles">
            <a:extLst>
              <a:ext uri="{FF2B5EF4-FFF2-40B4-BE49-F238E27FC236}">
                <a16:creationId xmlns:a16="http://schemas.microsoft.com/office/drawing/2014/main" id="{68729541-C4DD-4223-9A16-ED125FCCB6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777060" y="3076352"/>
            <a:ext cx="2857500" cy="170497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4F0AB263-F2EC-40C7-AE58-AD30F7AE5359}"/>
              </a:ext>
            </a:extLst>
          </p:cNvPr>
          <p:cNvSpPr/>
          <p:nvPr/>
        </p:nvSpPr>
        <p:spPr>
          <a:xfrm>
            <a:off x="0" y="7381878"/>
            <a:ext cx="6240386" cy="177795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BFDD3C54-DEC7-4B2E-B27A-93F929BE7DA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59898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Jointures : Requêtes multi-tables</a:t>
            </a:r>
          </a:p>
          <a:p>
            <a:pPr marL="571500" lvl="0" indent="-571500">
              <a:buClr>
                <a:srgbClr val="FF0000"/>
              </a:buClr>
            </a:pPr>
            <a:r>
              <a:rPr lang="fr-FR" sz="3600" b="1"/>
              <a:t>LEFT JOIN</a:t>
            </a:r>
          </a:p>
          <a:p>
            <a:pPr lvl="0">
              <a:buNone/>
            </a:pPr>
            <a:endParaRPr lang="fr-FR" sz="1400" b="1"/>
          </a:p>
          <a:p>
            <a:pPr lvl="0" algn="l">
              <a:buNone/>
            </a:pPr>
            <a:r>
              <a:rPr lang="fr-FR" sz="2800" b="1">
                <a:solidFill>
                  <a:srgbClr val="373737"/>
                </a:solidFill>
                <a:latin typeface="Courier 10 Pitch"/>
              </a:rPr>
              <a:t>SELECT</a:t>
            </a:r>
            <a:r>
              <a:rPr lang="fr-FR" sz="2800">
                <a:solidFill>
                  <a:srgbClr val="373737"/>
                </a:solidFill>
                <a:latin typeface="Courier 10 Pitch"/>
              </a:rPr>
              <a:t> * </a:t>
            </a:r>
            <a:r>
              <a:rPr lang="fr-FR" sz="2800" b="1">
                <a:solidFill>
                  <a:srgbClr val="373737"/>
                </a:solidFill>
                <a:latin typeface="Courier 10 Pitch"/>
              </a:rPr>
              <a:t>FROM</a:t>
            </a:r>
            <a:r>
              <a:rPr lang="fr-FR" sz="2800">
                <a:solidFill>
                  <a:srgbClr val="373737"/>
                </a:solidFill>
                <a:latin typeface="Courier 10 Pitch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/>
              </a:rPr>
              <a:t>A</a:t>
            </a:r>
            <a:r>
              <a:rPr lang="fr-FR" sz="2800">
                <a:solidFill>
                  <a:srgbClr val="373737"/>
                </a:solidFill>
                <a:latin typeface="Courier 10 Pitch"/>
              </a:rPr>
              <a:t> </a:t>
            </a:r>
          </a:p>
          <a:p>
            <a:pPr lvl="0" algn="l">
              <a:buNone/>
            </a:pPr>
            <a:r>
              <a:rPr lang="fr-FR" sz="2800" b="1">
                <a:solidFill>
                  <a:srgbClr val="373737"/>
                </a:solidFill>
                <a:latin typeface="Courier 10 Pitch"/>
              </a:rPr>
              <a:t>LEFT</a:t>
            </a:r>
            <a:r>
              <a:rPr lang="fr-FR" sz="2800">
                <a:solidFill>
                  <a:srgbClr val="373737"/>
                </a:solidFill>
                <a:latin typeface="Courier 10 Pitch"/>
              </a:rPr>
              <a:t> </a:t>
            </a:r>
            <a:r>
              <a:rPr lang="fr-FR" sz="2800" b="1">
                <a:solidFill>
                  <a:srgbClr val="373737"/>
                </a:solidFill>
                <a:latin typeface="Courier 10 Pitch"/>
              </a:rPr>
              <a:t>JOIN</a:t>
            </a:r>
            <a:r>
              <a:rPr lang="fr-FR" sz="2800">
                <a:solidFill>
                  <a:srgbClr val="373737"/>
                </a:solidFill>
                <a:latin typeface="Courier 10 Pitch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/>
              </a:rPr>
              <a:t> </a:t>
            </a:r>
            <a:r>
              <a:rPr lang="fr-FR" sz="2800" b="1">
                <a:solidFill>
                  <a:srgbClr val="373737"/>
                </a:solidFill>
                <a:latin typeface="Courier 10 Pitch"/>
              </a:rPr>
              <a:t>ON</a:t>
            </a:r>
            <a:r>
              <a:rPr lang="fr-FR" sz="2800">
                <a:solidFill>
                  <a:srgbClr val="373737"/>
                </a:solidFill>
                <a:latin typeface="Courier 10 Pitch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/>
              </a:rPr>
              <a:t>A</a:t>
            </a:r>
            <a:r>
              <a:rPr lang="fr-FR" sz="2800">
                <a:solidFill>
                  <a:srgbClr val="373737"/>
                </a:solidFill>
                <a:latin typeface="Courier 10 Pitch"/>
              </a:rPr>
              <a:t>.key = </a:t>
            </a:r>
            <a:r>
              <a:rPr lang="fr-FR" sz="2800" i="1">
                <a:solidFill>
                  <a:srgbClr val="373737"/>
                </a:solidFill>
                <a:latin typeface="Courier 10 Pitch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/>
              </a:rPr>
              <a:t>.key</a:t>
            </a:r>
            <a:r>
              <a:rPr lang="fr-FR" sz="2800" b="1">
                <a:solidFill>
                  <a:srgbClr val="373737"/>
                </a:solidFill>
                <a:latin typeface="Courier 10 Pitch"/>
              </a:rPr>
              <a:t> ;</a:t>
            </a:r>
            <a:r>
              <a:rPr lang="fr-FR" sz="700"/>
              <a:t> </a:t>
            </a:r>
            <a:endParaRPr lang="fr-FR" sz="6600">
              <a:latin typeface="Arial" pitchFamily="34"/>
            </a:endParaRPr>
          </a:p>
          <a:p>
            <a:pPr lvl="0">
              <a:buNone/>
            </a:pPr>
            <a:endParaRPr lang="fr-FR" sz="2800" b="1"/>
          </a:p>
          <a:p>
            <a:pPr lvl="0" algn="l">
              <a:buNone/>
            </a:pPr>
            <a:r>
              <a:rPr lang="fr-FR" sz="2800" b="1">
                <a:solidFill>
                  <a:srgbClr val="373737"/>
                </a:solidFill>
                <a:latin typeface="Courier 10 Pitch"/>
              </a:rPr>
              <a:t>SELECT</a:t>
            </a:r>
            <a:r>
              <a:rPr lang="fr-FR" sz="2800">
                <a:solidFill>
                  <a:srgbClr val="373737"/>
                </a:solidFill>
                <a:latin typeface="Courier 10 Pitch"/>
              </a:rPr>
              <a:t> * </a:t>
            </a:r>
            <a:r>
              <a:rPr lang="fr-FR" sz="2800" b="1">
                <a:solidFill>
                  <a:srgbClr val="373737"/>
                </a:solidFill>
                <a:latin typeface="Courier 10 Pitch"/>
              </a:rPr>
              <a:t>FROM</a:t>
            </a:r>
            <a:r>
              <a:rPr lang="fr-FR" sz="2800">
                <a:solidFill>
                  <a:srgbClr val="373737"/>
                </a:solidFill>
                <a:latin typeface="Courier 10 Pitch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/>
              </a:rPr>
              <a:t>A</a:t>
            </a:r>
            <a:r>
              <a:rPr lang="fr-FR" sz="2800">
                <a:solidFill>
                  <a:srgbClr val="373737"/>
                </a:solidFill>
                <a:latin typeface="Courier 10 Pitch"/>
              </a:rPr>
              <a:t> </a:t>
            </a:r>
          </a:p>
          <a:p>
            <a:pPr lvl="0" algn="l">
              <a:buNone/>
            </a:pPr>
            <a:r>
              <a:rPr lang="fr-FR" sz="2800" b="1">
                <a:solidFill>
                  <a:srgbClr val="373737"/>
                </a:solidFill>
                <a:latin typeface="Courier 10 Pitch"/>
              </a:rPr>
              <a:t>LEFT</a:t>
            </a:r>
            <a:r>
              <a:rPr lang="fr-FR" sz="2800">
                <a:solidFill>
                  <a:srgbClr val="373737"/>
                </a:solidFill>
                <a:latin typeface="Courier 10 Pitch"/>
              </a:rPr>
              <a:t> </a:t>
            </a:r>
            <a:r>
              <a:rPr lang="fr-FR" sz="2800" b="1">
                <a:solidFill>
                  <a:srgbClr val="373737"/>
                </a:solidFill>
                <a:latin typeface="Courier 10 Pitch"/>
              </a:rPr>
              <a:t>JOIN</a:t>
            </a:r>
            <a:r>
              <a:rPr lang="fr-FR" sz="2800">
                <a:solidFill>
                  <a:srgbClr val="373737"/>
                </a:solidFill>
                <a:latin typeface="Courier 10 Pitch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/>
              </a:rPr>
              <a:t> </a:t>
            </a:r>
            <a:r>
              <a:rPr lang="fr-FR" sz="2800" b="1">
                <a:solidFill>
                  <a:srgbClr val="373737"/>
                </a:solidFill>
                <a:latin typeface="Courier 10 Pitch"/>
              </a:rPr>
              <a:t>ON</a:t>
            </a:r>
            <a:r>
              <a:rPr lang="fr-FR" sz="2800">
                <a:solidFill>
                  <a:srgbClr val="373737"/>
                </a:solidFill>
                <a:latin typeface="Courier 10 Pitch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/>
              </a:rPr>
              <a:t>A</a:t>
            </a:r>
            <a:r>
              <a:rPr lang="fr-FR" sz="2800">
                <a:solidFill>
                  <a:srgbClr val="373737"/>
                </a:solidFill>
                <a:latin typeface="Courier 10 Pitch"/>
              </a:rPr>
              <a:t>.key = </a:t>
            </a:r>
            <a:r>
              <a:rPr lang="fr-FR" sz="2800" i="1">
                <a:solidFill>
                  <a:srgbClr val="373737"/>
                </a:solidFill>
                <a:latin typeface="Courier 10 Pitch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/>
              </a:rPr>
              <a:t>.key</a:t>
            </a:r>
          </a:p>
          <a:p>
            <a:pPr lvl="0" algn="l">
              <a:buNone/>
            </a:pPr>
            <a:r>
              <a:rPr lang="fr-FR" sz="2800" b="1">
                <a:solidFill>
                  <a:srgbClr val="373737"/>
                </a:solidFill>
                <a:latin typeface="Courier 10 Pitch"/>
              </a:rPr>
              <a:t>WHERE </a:t>
            </a:r>
            <a:r>
              <a:rPr lang="fr-FR" sz="2800" i="1">
                <a:solidFill>
                  <a:srgbClr val="373737"/>
                </a:solidFill>
                <a:latin typeface="Courier 10 Pitch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/>
              </a:rPr>
              <a:t>.key</a:t>
            </a:r>
            <a:r>
              <a:rPr lang="fr-FR" sz="2800" b="1">
                <a:solidFill>
                  <a:srgbClr val="373737"/>
                </a:solidFill>
                <a:latin typeface="Courier 10 Pitch"/>
              </a:rPr>
              <a:t> IS NULL ;</a:t>
            </a:r>
            <a:endParaRPr lang="fr-FR" sz="2800" b="1"/>
          </a:p>
        </p:txBody>
      </p:sp>
      <p:pic>
        <p:nvPicPr>
          <p:cNvPr id="4" name="Picture 2" descr="Jointure gauche (LEFT JOINT)">
            <a:extLst>
              <a:ext uri="{FF2B5EF4-FFF2-40B4-BE49-F238E27FC236}">
                <a16:creationId xmlns:a16="http://schemas.microsoft.com/office/drawing/2014/main" id="{40EB8245-BEA9-45AE-AA44-D6C41E135E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62764" y="2789148"/>
            <a:ext cx="2857500" cy="170497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 descr="Jointure gauche (LEFT JOINT sans l'intersection B)">
            <a:extLst>
              <a:ext uri="{FF2B5EF4-FFF2-40B4-BE49-F238E27FC236}">
                <a16:creationId xmlns:a16="http://schemas.microsoft.com/office/drawing/2014/main" id="{543B4480-6726-4E0C-8122-816FC5EB58A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862764" y="5053001"/>
            <a:ext cx="2857500" cy="170497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Forme libre 5">
            <a:extLst>
              <a:ext uri="{FF2B5EF4-FFF2-40B4-BE49-F238E27FC236}">
                <a16:creationId xmlns:a16="http://schemas.microsoft.com/office/drawing/2014/main" id="{2B6E3D46-3A53-4B35-A6A3-68C331DEA9CB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Commandes avancées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71C491AE-FF44-4BB9-A3F4-E282F6016D4C}"/>
              </a:ext>
            </a:extLst>
          </p:cNvPr>
          <p:cNvSpPr/>
          <p:nvPr/>
        </p:nvSpPr>
        <p:spPr>
          <a:xfrm>
            <a:off x="0" y="7381878"/>
            <a:ext cx="6480398" cy="177795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E595415B-7204-4127-92FE-EF5DD95DF6F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59898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Jointures : Requêtes multi-tables</a:t>
            </a:r>
          </a:p>
          <a:p>
            <a:pPr marL="571500" lvl="0" indent="-571500">
              <a:buClr>
                <a:srgbClr val="FF0000"/>
              </a:buClr>
            </a:pPr>
            <a:r>
              <a:rPr lang="fr-FR" sz="3600" b="1"/>
              <a:t>RIGHT JOIN</a:t>
            </a:r>
          </a:p>
          <a:p>
            <a:pPr lvl="0">
              <a:buNone/>
            </a:pPr>
            <a:endParaRPr lang="fr-FR" sz="1400" b="1"/>
          </a:p>
          <a:p>
            <a:pPr lvl="0" algn="l">
              <a:buNone/>
            </a:pPr>
            <a:r>
              <a:rPr lang="fr-FR" sz="2800" b="1">
                <a:solidFill>
                  <a:srgbClr val="373737"/>
                </a:solidFill>
                <a:latin typeface="Courier 10 Pitch"/>
              </a:rPr>
              <a:t>SELECT</a:t>
            </a:r>
            <a:r>
              <a:rPr lang="fr-FR" sz="2800">
                <a:solidFill>
                  <a:srgbClr val="373737"/>
                </a:solidFill>
                <a:latin typeface="Courier 10 Pitch"/>
              </a:rPr>
              <a:t> * </a:t>
            </a:r>
            <a:r>
              <a:rPr lang="fr-FR" sz="2800" b="1">
                <a:solidFill>
                  <a:srgbClr val="373737"/>
                </a:solidFill>
                <a:latin typeface="Courier 10 Pitch"/>
              </a:rPr>
              <a:t>FROM</a:t>
            </a:r>
            <a:r>
              <a:rPr lang="fr-FR" sz="2800">
                <a:solidFill>
                  <a:srgbClr val="373737"/>
                </a:solidFill>
                <a:latin typeface="Courier 10 Pitch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/>
              </a:rPr>
              <a:t>A</a:t>
            </a:r>
            <a:r>
              <a:rPr lang="fr-FR" sz="2800">
                <a:solidFill>
                  <a:srgbClr val="373737"/>
                </a:solidFill>
                <a:latin typeface="Courier 10 Pitch"/>
              </a:rPr>
              <a:t> </a:t>
            </a:r>
          </a:p>
          <a:p>
            <a:pPr lvl="0" algn="l">
              <a:buNone/>
            </a:pPr>
            <a:r>
              <a:rPr lang="fr-FR" sz="2800" b="1">
                <a:solidFill>
                  <a:srgbClr val="373737"/>
                </a:solidFill>
                <a:latin typeface="Courier 10 Pitch"/>
              </a:rPr>
              <a:t>RIGHT JOIN</a:t>
            </a:r>
            <a:r>
              <a:rPr lang="fr-FR" sz="2800">
                <a:solidFill>
                  <a:srgbClr val="373737"/>
                </a:solidFill>
                <a:latin typeface="Courier 10 Pitch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/>
              </a:rPr>
              <a:t> </a:t>
            </a:r>
            <a:r>
              <a:rPr lang="fr-FR" sz="2800" b="1">
                <a:solidFill>
                  <a:srgbClr val="373737"/>
                </a:solidFill>
                <a:latin typeface="Courier 10 Pitch"/>
              </a:rPr>
              <a:t>ON</a:t>
            </a:r>
            <a:r>
              <a:rPr lang="fr-FR" sz="2800">
                <a:solidFill>
                  <a:srgbClr val="373737"/>
                </a:solidFill>
                <a:latin typeface="Courier 10 Pitch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/>
              </a:rPr>
              <a:t>A</a:t>
            </a:r>
            <a:r>
              <a:rPr lang="fr-FR" sz="2800">
                <a:solidFill>
                  <a:srgbClr val="373737"/>
                </a:solidFill>
                <a:latin typeface="Courier 10 Pitch"/>
              </a:rPr>
              <a:t>.key = </a:t>
            </a:r>
            <a:r>
              <a:rPr lang="fr-FR" sz="2800" i="1">
                <a:solidFill>
                  <a:srgbClr val="373737"/>
                </a:solidFill>
                <a:latin typeface="Courier 10 Pitch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/>
              </a:rPr>
              <a:t>.key</a:t>
            </a:r>
            <a:r>
              <a:rPr lang="fr-FR" sz="2800" b="1">
                <a:solidFill>
                  <a:srgbClr val="373737"/>
                </a:solidFill>
                <a:latin typeface="Courier 10 Pitch"/>
              </a:rPr>
              <a:t> ;</a:t>
            </a:r>
            <a:r>
              <a:rPr lang="fr-FR" sz="700"/>
              <a:t> </a:t>
            </a:r>
            <a:endParaRPr lang="fr-FR" sz="6600">
              <a:latin typeface="Arial" pitchFamily="34"/>
            </a:endParaRPr>
          </a:p>
          <a:p>
            <a:pPr lvl="0">
              <a:buNone/>
            </a:pPr>
            <a:endParaRPr lang="fr-FR" sz="2800" b="1"/>
          </a:p>
          <a:p>
            <a:pPr lvl="0" algn="l">
              <a:buNone/>
            </a:pPr>
            <a:r>
              <a:rPr lang="fr-FR" sz="2800" b="1">
                <a:solidFill>
                  <a:srgbClr val="373737"/>
                </a:solidFill>
                <a:latin typeface="Courier 10 Pitch"/>
              </a:rPr>
              <a:t>SELECT</a:t>
            </a:r>
            <a:r>
              <a:rPr lang="fr-FR" sz="2800">
                <a:solidFill>
                  <a:srgbClr val="373737"/>
                </a:solidFill>
                <a:latin typeface="Courier 10 Pitch"/>
              </a:rPr>
              <a:t> * </a:t>
            </a:r>
            <a:r>
              <a:rPr lang="fr-FR" sz="2800" b="1">
                <a:solidFill>
                  <a:srgbClr val="373737"/>
                </a:solidFill>
                <a:latin typeface="Courier 10 Pitch"/>
              </a:rPr>
              <a:t>FROM</a:t>
            </a:r>
            <a:r>
              <a:rPr lang="fr-FR" sz="2800">
                <a:solidFill>
                  <a:srgbClr val="373737"/>
                </a:solidFill>
                <a:latin typeface="Courier 10 Pitch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/>
              </a:rPr>
              <a:t>A</a:t>
            </a:r>
            <a:r>
              <a:rPr lang="fr-FR" sz="2800">
                <a:solidFill>
                  <a:srgbClr val="373737"/>
                </a:solidFill>
                <a:latin typeface="Courier 10 Pitch"/>
              </a:rPr>
              <a:t> </a:t>
            </a:r>
          </a:p>
          <a:p>
            <a:pPr lvl="0" algn="l">
              <a:buNone/>
            </a:pPr>
            <a:r>
              <a:rPr lang="fr-FR" sz="2800" b="1">
                <a:solidFill>
                  <a:srgbClr val="373737"/>
                </a:solidFill>
                <a:latin typeface="Courier 10 Pitch"/>
              </a:rPr>
              <a:t>RIGHT JOIN</a:t>
            </a:r>
            <a:r>
              <a:rPr lang="fr-FR" sz="2800">
                <a:solidFill>
                  <a:srgbClr val="373737"/>
                </a:solidFill>
                <a:latin typeface="Courier 10 Pitch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/>
              </a:rPr>
              <a:t> </a:t>
            </a:r>
            <a:r>
              <a:rPr lang="fr-FR" sz="2800" b="1">
                <a:solidFill>
                  <a:srgbClr val="373737"/>
                </a:solidFill>
                <a:latin typeface="Courier 10 Pitch"/>
              </a:rPr>
              <a:t>ON</a:t>
            </a:r>
            <a:r>
              <a:rPr lang="fr-FR" sz="2800">
                <a:solidFill>
                  <a:srgbClr val="373737"/>
                </a:solidFill>
                <a:latin typeface="Courier 10 Pitch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/>
              </a:rPr>
              <a:t>A</a:t>
            </a:r>
            <a:r>
              <a:rPr lang="fr-FR" sz="2800">
                <a:solidFill>
                  <a:srgbClr val="373737"/>
                </a:solidFill>
                <a:latin typeface="Courier 10 Pitch"/>
              </a:rPr>
              <a:t>.key = </a:t>
            </a:r>
            <a:r>
              <a:rPr lang="fr-FR" sz="2800" i="1">
                <a:solidFill>
                  <a:srgbClr val="373737"/>
                </a:solidFill>
                <a:latin typeface="Courier 10 Pitch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/>
              </a:rPr>
              <a:t>.key</a:t>
            </a:r>
          </a:p>
          <a:p>
            <a:pPr lvl="0" algn="l">
              <a:buNone/>
            </a:pPr>
            <a:r>
              <a:rPr lang="fr-FR" sz="2800" b="1">
                <a:solidFill>
                  <a:srgbClr val="373737"/>
                </a:solidFill>
                <a:latin typeface="Courier 10 Pitch"/>
              </a:rPr>
              <a:t>WHERE </a:t>
            </a:r>
            <a:r>
              <a:rPr lang="fr-FR" sz="2800" i="1">
                <a:solidFill>
                  <a:srgbClr val="373737"/>
                </a:solidFill>
                <a:latin typeface="Courier 10 Pitch"/>
              </a:rPr>
              <a:t>A</a:t>
            </a:r>
            <a:r>
              <a:rPr lang="fr-FR" sz="2800">
                <a:solidFill>
                  <a:srgbClr val="373737"/>
                </a:solidFill>
                <a:latin typeface="Courier 10 Pitch"/>
              </a:rPr>
              <a:t>.key</a:t>
            </a:r>
            <a:r>
              <a:rPr lang="fr-FR" sz="2800" b="1">
                <a:solidFill>
                  <a:srgbClr val="373737"/>
                </a:solidFill>
                <a:latin typeface="Courier 10 Pitch"/>
              </a:rPr>
              <a:t> IS NULL ;</a:t>
            </a:r>
            <a:endParaRPr lang="fr-FR" sz="2800" b="1"/>
          </a:p>
        </p:txBody>
      </p:sp>
      <p:pic>
        <p:nvPicPr>
          <p:cNvPr id="4" name="Picture 2" descr="Jointure gauche (LEFT JOINT)">
            <a:extLst>
              <a:ext uri="{FF2B5EF4-FFF2-40B4-BE49-F238E27FC236}">
                <a16:creationId xmlns:a16="http://schemas.microsoft.com/office/drawing/2014/main" id="{18C971C1-F6D1-4116-837D-C9317E2201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62764" y="2789148"/>
            <a:ext cx="2857500" cy="170497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 descr="Jointure gauche (LEFT JOINT sans l'intersection B)">
            <a:extLst>
              <a:ext uri="{FF2B5EF4-FFF2-40B4-BE49-F238E27FC236}">
                <a16:creationId xmlns:a16="http://schemas.microsoft.com/office/drawing/2014/main" id="{15626856-0CD4-4C25-B8EC-FDC47337FF7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862764" y="5053001"/>
            <a:ext cx="2857500" cy="170497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2" descr="Jointure droite (RIGHT JOINT)">
            <a:extLst>
              <a:ext uri="{FF2B5EF4-FFF2-40B4-BE49-F238E27FC236}">
                <a16:creationId xmlns:a16="http://schemas.microsoft.com/office/drawing/2014/main" id="{FFB2B4AF-CD60-4560-B9A4-9725AA98336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862764" y="2789148"/>
            <a:ext cx="2857500" cy="170497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4" descr="Jointure droite (RIGHT JOINT sans l'intersection A)">
            <a:extLst>
              <a:ext uri="{FF2B5EF4-FFF2-40B4-BE49-F238E27FC236}">
                <a16:creationId xmlns:a16="http://schemas.microsoft.com/office/drawing/2014/main" id="{095E8765-B257-4609-A4D6-6C8CBD3C71A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862764" y="5053001"/>
            <a:ext cx="2857500" cy="170497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Forme libre 7">
            <a:extLst>
              <a:ext uri="{FF2B5EF4-FFF2-40B4-BE49-F238E27FC236}">
                <a16:creationId xmlns:a16="http://schemas.microsoft.com/office/drawing/2014/main" id="{074F70BB-B8EB-4127-AD2C-A221BB56D5E5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Commandes avancées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26EEFE7D-E67F-412B-A064-EFF79A19E4A9}"/>
              </a:ext>
            </a:extLst>
          </p:cNvPr>
          <p:cNvSpPr/>
          <p:nvPr/>
        </p:nvSpPr>
        <p:spPr>
          <a:xfrm>
            <a:off x="0" y="7381878"/>
            <a:ext cx="6720419" cy="177795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32C9411E-5745-41A6-B56F-7ABDBD8B09D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59898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Jointures : Requêtes multi-tables</a:t>
            </a:r>
          </a:p>
          <a:p>
            <a:pPr lvl="0">
              <a:buNone/>
            </a:pPr>
            <a:endParaRPr lang="fr-FR" sz="700" b="1"/>
          </a:p>
          <a:p>
            <a:pPr lvl="0">
              <a:buNone/>
            </a:pPr>
            <a:endParaRPr lang="fr-FR" b="1"/>
          </a:p>
          <a:p>
            <a:pPr marL="571500" lvl="0" indent="-571500">
              <a:buClr>
                <a:srgbClr val="FF0000"/>
              </a:buClr>
            </a:pPr>
            <a:r>
              <a:rPr lang="fr-FR" sz="3600" b="1"/>
              <a:t>FULL JOIN</a:t>
            </a:r>
          </a:p>
          <a:p>
            <a:pPr lvl="0">
              <a:buNone/>
            </a:pPr>
            <a:endParaRPr lang="fr-FR" sz="3600" b="1"/>
          </a:p>
          <a:p>
            <a:pPr lvl="0" algn="l">
              <a:buNone/>
            </a:pPr>
            <a:r>
              <a:rPr lang="fr-FR" sz="3600" b="1">
                <a:solidFill>
                  <a:srgbClr val="373737"/>
                </a:solidFill>
                <a:latin typeface="Courier 10 Pitch"/>
              </a:rPr>
              <a:t>SELECT</a:t>
            </a:r>
            <a:r>
              <a:rPr lang="fr-FR" sz="3600">
                <a:solidFill>
                  <a:srgbClr val="373737"/>
                </a:solidFill>
                <a:latin typeface="Courier 10 Pitch"/>
              </a:rPr>
              <a:t> * </a:t>
            </a:r>
            <a:r>
              <a:rPr lang="fr-FR" sz="3600" b="1">
                <a:solidFill>
                  <a:srgbClr val="373737"/>
                </a:solidFill>
                <a:latin typeface="Courier 10 Pitch"/>
              </a:rPr>
              <a:t>FROM</a:t>
            </a:r>
            <a:r>
              <a:rPr lang="fr-FR" sz="3600">
                <a:solidFill>
                  <a:srgbClr val="373737"/>
                </a:solidFill>
                <a:latin typeface="Courier 10 Pitch"/>
              </a:rPr>
              <a:t> </a:t>
            </a:r>
            <a:r>
              <a:rPr lang="fr-FR" sz="3600" i="1">
                <a:solidFill>
                  <a:srgbClr val="373737"/>
                </a:solidFill>
                <a:latin typeface="Courier 10 Pitch"/>
              </a:rPr>
              <a:t>A</a:t>
            </a:r>
            <a:r>
              <a:rPr lang="fr-FR" sz="3600">
                <a:solidFill>
                  <a:srgbClr val="373737"/>
                </a:solidFill>
                <a:latin typeface="Courier 10 Pitch"/>
              </a:rPr>
              <a:t> </a:t>
            </a:r>
          </a:p>
          <a:p>
            <a:pPr lvl="0" algn="l">
              <a:buNone/>
            </a:pPr>
            <a:r>
              <a:rPr lang="fr-FR" sz="3600" b="1">
                <a:solidFill>
                  <a:srgbClr val="373737"/>
                </a:solidFill>
                <a:latin typeface="Courier 10 Pitch"/>
              </a:rPr>
              <a:t>FULL JOIN</a:t>
            </a:r>
            <a:r>
              <a:rPr lang="fr-FR" sz="3600">
                <a:solidFill>
                  <a:srgbClr val="373737"/>
                </a:solidFill>
                <a:latin typeface="Courier 10 Pitch"/>
              </a:rPr>
              <a:t> </a:t>
            </a:r>
            <a:r>
              <a:rPr lang="fr-FR" sz="3600" i="1">
                <a:solidFill>
                  <a:srgbClr val="373737"/>
                </a:solidFill>
                <a:latin typeface="Courier 10 Pitch"/>
              </a:rPr>
              <a:t>B</a:t>
            </a:r>
            <a:r>
              <a:rPr lang="fr-FR" sz="3600">
                <a:solidFill>
                  <a:srgbClr val="373737"/>
                </a:solidFill>
                <a:latin typeface="Courier 10 Pitch"/>
              </a:rPr>
              <a:t> </a:t>
            </a:r>
            <a:r>
              <a:rPr lang="fr-FR" sz="3600" b="1">
                <a:solidFill>
                  <a:srgbClr val="373737"/>
                </a:solidFill>
                <a:latin typeface="Courier 10 Pitch"/>
              </a:rPr>
              <a:t>ON</a:t>
            </a:r>
            <a:r>
              <a:rPr lang="fr-FR" sz="3600">
                <a:solidFill>
                  <a:srgbClr val="373737"/>
                </a:solidFill>
                <a:latin typeface="Courier 10 Pitch"/>
              </a:rPr>
              <a:t> </a:t>
            </a:r>
            <a:r>
              <a:rPr lang="fr-FR" sz="3600" i="1">
                <a:solidFill>
                  <a:srgbClr val="373737"/>
                </a:solidFill>
                <a:latin typeface="Courier 10 Pitch"/>
              </a:rPr>
              <a:t>A</a:t>
            </a:r>
            <a:r>
              <a:rPr lang="fr-FR" sz="3600">
                <a:solidFill>
                  <a:srgbClr val="373737"/>
                </a:solidFill>
                <a:latin typeface="Courier 10 Pitch"/>
              </a:rPr>
              <a:t>.key = </a:t>
            </a:r>
            <a:r>
              <a:rPr lang="fr-FR" sz="3600" i="1">
                <a:solidFill>
                  <a:srgbClr val="373737"/>
                </a:solidFill>
                <a:latin typeface="Courier 10 Pitch"/>
              </a:rPr>
              <a:t>B</a:t>
            </a:r>
            <a:r>
              <a:rPr lang="fr-FR" sz="3600">
                <a:solidFill>
                  <a:srgbClr val="373737"/>
                </a:solidFill>
                <a:latin typeface="Courier 10 Pitch"/>
              </a:rPr>
              <a:t>.key</a:t>
            </a:r>
            <a:r>
              <a:rPr lang="fr-FR" sz="800"/>
              <a:t> </a:t>
            </a:r>
            <a:endParaRPr lang="fr-FR" sz="7200">
              <a:latin typeface="Arial" pitchFamily="34"/>
            </a:endParaRPr>
          </a:p>
          <a:p>
            <a:pPr lvl="0">
              <a:buNone/>
            </a:pPr>
            <a:endParaRPr lang="fr-FR" sz="3600" b="1"/>
          </a:p>
        </p:txBody>
      </p:sp>
      <p:pic>
        <p:nvPicPr>
          <p:cNvPr id="4" name="Picture 2" descr="Intersection de 2 ensembles">
            <a:extLst>
              <a:ext uri="{FF2B5EF4-FFF2-40B4-BE49-F238E27FC236}">
                <a16:creationId xmlns:a16="http://schemas.microsoft.com/office/drawing/2014/main" id="{28896B94-1548-43BD-9915-CDE464AC2D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777060" y="3076352"/>
            <a:ext cx="2857500" cy="170497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2" descr="Union de 2 ensembles">
            <a:extLst>
              <a:ext uri="{FF2B5EF4-FFF2-40B4-BE49-F238E27FC236}">
                <a16:creationId xmlns:a16="http://schemas.microsoft.com/office/drawing/2014/main" id="{6C6BB1E7-58A7-4DA2-844A-3BC88C00650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777060" y="3101407"/>
            <a:ext cx="2857500" cy="170497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Forme libre 5">
            <a:extLst>
              <a:ext uri="{FF2B5EF4-FFF2-40B4-BE49-F238E27FC236}">
                <a16:creationId xmlns:a16="http://schemas.microsoft.com/office/drawing/2014/main" id="{F401635D-3F38-443E-B322-44A3739A78FE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Commandes avancées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50E6D3DA-B254-4109-ADE7-6D1F1924F2DB}"/>
              </a:ext>
            </a:extLst>
          </p:cNvPr>
          <p:cNvSpPr/>
          <p:nvPr/>
        </p:nvSpPr>
        <p:spPr>
          <a:xfrm>
            <a:off x="0" y="7381878"/>
            <a:ext cx="6960431" cy="177795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E2C7F0DB-F981-40F5-82C0-1B1F6D47B46E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B3F61D8-7D9D-45BA-81EA-EB9D54B536B6}" type="slidenum">
              <a:t>35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4" name="Sous-titre 1">
            <a:extLst>
              <a:ext uri="{FF2B5EF4-FFF2-40B4-BE49-F238E27FC236}">
                <a16:creationId xmlns:a16="http://schemas.microsoft.com/office/drawing/2014/main" id="{25BBD295-9FAE-40E7-82C7-BB34B985A6C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59999" y="3130402"/>
            <a:ext cx="8460001" cy="677104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30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latin typeface="Trebuchet MS" pitchFamily="34"/>
              </a:rPr>
              <a:t>Présentation des SGBDr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5EB4C7AB-87F3-460F-80C3-748991F12351}"/>
              </a:ext>
            </a:extLst>
          </p:cNvPr>
          <p:cNvSpPr/>
          <p:nvPr/>
        </p:nvSpPr>
        <p:spPr>
          <a:xfrm>
            <a:off x="0" y="7381878"/>
            <a:ext cx="7200442" cy="177795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A327A771-EC1A-4CBC-A79B-D87B532352ED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"/>
                <a:cs typeface=""/>
              </a:rPr>
              <a:t>Présentation des SGBDr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635A15B5-44D4-43E4-9FFA-C43D9637B8F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59898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Bases de Données Relationnelles</a:t>
            </a:r>
          </a:p>
          <a:p>
            <a:pPr lvl="0">
              <a:buNone/>
            </a:pPr>
            <a:endParaRPr lang="fr-FR" sz="700" b="1"/>
          </a:p>
          <a:p>
            <a:pPr marL="571500" lvl="0" indent="-571500">
              <a:buClr>
                <a:srgbClr val="FF0000"/>
              </a:buClr>
            </a:pPr>
            <a:r>
              <a:rPr lang="fr-FR" sz="3600" b="1"/>
              <a:t>Base de Données avec relations :</a:t>
            </a:r>
          </a:p>
          <a:p>
            <a:pPr lvl="3">
              <a:buNone/>
            </a:pPr>
            <a:r>
              <a:rPr lang="fr-FR" sz="3600" b="1"/>
              <a:t>	</a:t>
            </a:r>
          </a:p>
          <a:p>
            <a:pPr marL="720720" lvl="3" algn="just">
              <a:buNone/>
            </a:pPr>
            <a:r>
              <a:rPr lang="fr-FR" sz="2800" i="1"/>
              <a:t>Une table est liée à une seconde table, ou plus, par une relation de </a:t>
            </a:r>
            <a:r>
              <a:rPr lang="fr-FR" sz="2800" b="1" i="1"/>
              <a:t>clé étrangère</a:t>
            </a:r>
            <a:r>
              <a:rPr lang="fr-FR" sz="2800" i="1"/>
              <a:t>, suivant des contraintes strictes dites « d’intégrité référentielle ».</a:t>
            </a:r>
            <a:endParaRPr lang="fr-FR" sz="3600" i="1"/>
          </a:p>
          <a:p>
            <a:pPr lvl="0">
              <a:buNone/>
            </a:pPr>
            <a:endParaRPr lang="fr-FR" sz="3600" b="1"/>
          </a:p>
          <a:p>
            <a:pPr lvl="0">
              <a:buNone/>
            </a:pPr>
            <a:endParaRPr lang="fr-FR" sz="3600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F033E71D-5C37-4E13-870B-B97F580A8CC5}"/>
              </a:ext>
            </a:extLst>
          </p:cNvPr>
          <p:cNvSpPr/>
          <p:nvPr/>
        </p:nvSpPr>
        <p:spPr>
          <a:xfrm>
            <a:off x="0" y="7381878"/>
            <a:ext cx="7440463" cy="177795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D430AB77-0A5D-487B-8EF2-0AB3BE9F17B9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"/>
                <a:cs typeface=""/>
              </a:rPr>
              <a:t>Présentation des SGBDr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5CB9475A-079D-4414-B7DC-582B0E4C2B8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31947"/>
            <a:ext cx="9648355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Contraintes d’intégrité référentielle</a:t>
            </a:r>
          </a:p>
          <a:p>
            <a:pPr lvl="0">
              <a:buNone/>
            </a:pPr>
            <a:endParaRPr lang="fr-FR" sz="700" b="1"/>
          </a:p>
          <a:p>
            <a:pPr lvl="0">
              <a:buNone/>
            </a:pPr>
            <a:r>
              <a:rPr lang="fr-FR" b="1"/>
              <a:t>Définition des clés :</a:t>
            </a:r>
          </a:p>
          <a:p>
            <a:pPr lvl="0">
              <a:buNone/>
            </a:pPr>
            <a:endParaRPr lang="fr-FR" b="1"/>
          </a:p>
          <a:p>
            <a:pPr lvl="0">
              <a:buNone/>
            </a:pPr>
            <a:r>
              <a:rPr lang="fr-FR" sz="2000" b="1" i="1"/>
              <a:t>ALTER TABLE </a:t>
            </a:r>
            <a:r>
              <a:rPr lang="fr-FR" sz="2000" i="1"/>
              <a:t>[nomTable1] </a:t>
            </a:r>
            <a:r>
              <a:rPr lang="fr-FR" sz="2000" b="1" i="1"/>
              <a:t>ADD</a:t>
            </a:r>
            <a:r>
              <a:rPr lang="fr-FR" sz="2000" i="1"/>
              <a:t> </a:t>
            </a:r>
            <a:r>
              <a:rPr lang="fr-FR" sz="2000" b="1" i="1"/>
              <a:t>INDEX</a:t>
            </a:r>
            <a:r>
              <a:rPr lang="fr-FR" sz="2000" i="1"/>
              <a:t> (id_table1)</a:t>
            </a:r>
            <a:r>
              <a:rPr lang="fr-FR" sz="2000" b="1" i="1"/>
              <a:t>;   </a:t>
            </a:r>
            <a:r>
              <a:rPr lang="fr-FR" sz="2000" i="1"/>
              <a:t>/*   Uniquement MySQL  */</a:t>
            </a:r>
          </a:p>
          <a:p>
            <a:pPr lvl="0">
              <a:buNone/>
            </a:pPr>
            <a:r>
              <a:rPr lang="fr-FR" b="1"/>
              <a:t>ALTER TABLE </a:t>
            </a:r>
            <a:r>
              <a:rPr lang="fr-FR"/>
              <a:t>[</a:t>
            </a:r>
            <a:r>
              <a:rPr lang="fr-FR" i="1"/>
              <a:t>nomTable1</a:t>
            </a:r>
            <a:r>
              <a:rPr lang="fr-FR"/>
              <a:t>]</a:t>
            </a:r>
          </a:p>
          <a:p>
            <a:pPr lvl="0">
              <a:buNone/>
            </a:pPr>
            <a:r>
              <a:rPr lang="fr-FR" b="1"/>
              <a:t>ADD CONSTRAINT </a:t>
            </a:r>
            <a:r>
              <a:rPr lang="fr-FR" i="1"/>
              <a:t>nomDeLaConstrainte</a:t>
            </a:r>
            <a:r>
              <a:rPr lang="fr-FR" b="1"/>
              <a:t> </a:t>
            </a:r>
          </a:p>
          <a:p>
            <a:pPr lvl="0">
              <a:buNone/>
            </a:pPr>
            <a:r>
              <a:rPr lang="fr-FR" b="1"/>
              <a:t>FOREIGN KEY </a:t>
            </a:r>
            <a:r>
              <a:rPr lang="fr-FR" i="1"/>
              <a:t>nomTable1 </a:t>
            </a:r>
            <a:r>
              <a:rPr lang="fr-FR" b="1"/>
              <a:t>(</a:t>
            </a:r>
            <a:r>
              <a:rPr lang="fr-FR" i="1"/>
              <a:t>id_table1</a:t>
            </a:r>
            <a:r>
              <a:rPr lang="fr-FR" b="1"/>
              <a:t>)</a:t>
            </a:r>
          </a:p>
          <a:p>
            <a:pPr lvl="0">
              <a:buNone/>
            </a:pPr>
            <a:r>
              <a:rPr lang="fr-FR" b="1"/>
              <a:t>REFERENCES </a:t>
            </a:r>
            <a:r>
              <a:rPr lang="fr-FR"/>
              <a:t>[</a:t>
            </a:r>
            <a:r>
              <a:rPr lang="fr-FR" i="1"/>
              <a:t>nomTable2</a:t>
            </a:r>
            <a:r>
              <a:rPr lang="fr-FR"/>
              <a:t>] </a:t>
            </a:r>
            <a:r>
              <a:rPr lang="fr-FR" b="1"/>
              <a:t>(</a:t>
            </a:r>
            <a:r>
              <a:rPr lang="fr-FR" i="1"/>
              <a:t>id_table2</a:t>
            </a:r>
            <a:r>
              <a:rPr lang="fr-FR" b="1"/>
              <a:t>) ;</a:t>
            </a:r>
          </a:p>
          <a:p>
            <a:pPr lvl="0">
              <a:buNone/>
            </a:pPr>
            <a:endParaRPr lang="fr-FR"/>
          </a:p>
          <a:p>
            <a:pPr lvl="0">
              <a:buNone/>
            </a:pPr>
            <a:endParaRPr lang="fr-FR" b="1"/>
          </a:p>
          <a:p>
            <a:pPr lvl="0">
              <a:buNone/>
            </a:pPr>
            <a:endParaRPr lang="fr-FR" sz="3600"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C04AF91-D069-44A1-8E49-E2C19BE49AA0}"/>
              </a:ext>
            </a:extLst>
          </p:cNvPr>
          <p:cNvSpPr/>
          <p:nvPr/>
        </p:nvSpPr>
        <p:spPr>
          <a:xfrm>
            <a:off x="0" y="7381878"/>
            <a:ext cx="7680475" cy="177795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8A16D8B1-A66A-4C29-B625-CD638FF38E26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"/>
                <a:cs typeface=""/>
              </a:rPr>
              <a:t>Présentation des SGBDr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5FEC9CCB-A61E-4FE1-86AE-C4389152686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648355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Contraintes d’intégrité référentielle</a:t>
            </a:r>
          </a:p>
          <a:p>
            <a:pPr lvl="0">
              <a:buNone/>
            </a:pPr>
            <a:endParaRPr lang="fr-FR" sz="700" b="1"/>
          </a:p>
          <a:p>
            <a:pPr lvl="0">
              <a:buNone/>
            </a:pPr>
            <a:r>
              <a:rPr lang="fr-FR" b="1"/>
              <a:t>Définition des actions en chaîne :</a:t>
            </a:r>
          </a:p>
          <a:p>
            <a:pPr lvl="0">
              <a:buNone/>
            </a:pPr>
            <a:endParaRPr lang="fr-FR" sz="1400" b="1"/>
          </a:p>
          <a:p>
            <a:pPr lvl="0">
              <a:buNone/>
            </a:pPr>
            <a:r>
              <a:rPr lang="fr-FR" b="1"/>
              <a:t>… ON UPDATE [</a:t>
            </a:r>
            <a:r>
              <a:rPr lang="fr-FR" i="1"/>
              <a:t>value</a:t>
            </a:r>
            <a:r>
              <a:rPr lang="fr-FR" b="1"/>
              <a:t>] ON DELETE [</a:t>
            </a:r>
            <a:r>
              <a:rPr lang="fr-FR" i="1"/>
              <a:t>value</a:t>
            </a:r>
            <a:r>
              <a:rPr lang="fr-FR" b="1"/>
              <a:t>]</a:t>
            </a:r>
          </a:p>
          <a:p>
            <a:pPr lvl="0">
              <a:buNone/>
            </a:pPr>
            <a:endParaRPr lang="fr-FR" sz="2000" b="1"/>
          </a:p>
          <a:p>
            <a:pPr lvl="0">
              <a:buNone/>
            </a:pPr>
            <a:endParaRPr lang="fr-FR" sz="2000" b="1"/>
          </a:p>
          <a:p>
            <a:pPr lvl="0">
              <a:buNone/>
            </a:pPr>
            <a:r>
              <a:rPr lang="fr-FR"/>
              <a:t>CASCADE </a:t>
            </a:r>
            <a:r>
              <a:rPr lang="fr-FR">
                <a:solidFill>
                  <a:srgbClr val="FF0000"/>
                </a:solidFill>
              </a:rPr>
              <a:t>/</a:t>
            </a:r>
            <a:r>
              <a:rPr lang="fr-FR"/>
              <a:t> SET NULL </a:t>
            </a:r>
            <a:r>
              <a:rPr lang="fr-FR">
                <a:solidFill>
                  <a:srgbClr val="FF0000"/>
                </a:solidFill>
              </a:rPr>
              <a:t>/</a:t>
            </a:r>
            <a:r>
              <a:rPr lang="fr-FR"/>
              <a:t> 	SET DEFAULT </a:t>
            </a:r>
            <a:r>
              <a:rPr lang="fr-FR">
                <a:solidFill>
                  <a:srgbClr val="FF0000"/>
                </a:solidFill>
              </a:rPr>
              <a:t>/ </a:t>
            </a:r>
            <a:r>
              <a:rPr lang="fr-FR"/>
              <a:t>RESTRICT</a:t>
            </a:r>
          </a:p>
          <a:p>
            <a:pPr lvl="0">
              <a:buNone/>
            </a:pPr>
            <a:endParaRPr lang="fr-FR"/>
          </a:p>
          <a:p>
            <a:pPr lvl="0">
              <a:buNone/>
            </a:pPr>
            <a:endParaRPr lang="fr-FR" b="1"/>
          </a:p>
          <a:p>
            <a:pPr lvl="0">
              <a:buNone/>
            </a:pPr>
            <a:endParaRPr lang="fr-FR" sz="3600"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9A482094-7FC6-4E29-817E-09CD3DF2BAAA}"/>
              </a:ext>
            </a:extLst>
          </p:cNvPr>
          <p:cNvSpPr/>
          <p:nvPr/>
        </p:nvSpPr>
        <p:spPr>
          <a:xfrm>
            <a:off x="0" y="7381878"/>
            <a:ext cx="7920487" cy="177795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7279E37D-9C67-4E82-A63F-89E8AEC24EA5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"/>
                <a:cs typeface=""/>
              </a:rPr>
              <a:t>Présentation des SGBDr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98ACA603-9A71-47DF-893B-27DF37E5930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648355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Utilisation des relations</a:t>
            </a:r>
          </a:p>
          <a:p>
            <a:pPr lvl="0">
              <a:buNone/>
            </a:pPr>
            <a:endParaRPr lang="fr-FR" sz="700" b="1"/>
          </a:p>
          <a:p>
            <a:pPr lvl="0">
              <a:buNone/>
            </a:pPr>
            <a:r>
              <a:rPr lang="fr-FR" b="1"/>
              <a:t>Sélection de données sur plusieurs tables</a:t>
            </a:r>
          </a:p>
          <a:p>
            <a:pPr lvl="0">
              <a:buNone/>
            </a:pPr>
            <a:endParaRPr lang="fr-FR" sz="700"/>
          </a:p>
          <a:p>
            <a:pPr lvl="0">
              <a:buNone/>
            </a:pPr>
            <a:r>
              <a:rPr lang="fr-FR"/>
              <a:t>SELECT * </a:t>
            </a:r>
          </a:p>
          <a:p>
            <a:pPr lvl="0">
              <a:buNone/>
            </a:pPr>
            <a:r>
              <a:rPr lang="fr-FR"/>
              <a:t>FROM tableA, tableB, tableC</a:t>
            </a:r>
          </a:p>
          <a:p>
            <a:pPr lvl="0">
              <a:buNone/>
            </a:pPr>
            <a:r>
              <a:rPr lang="fr-FR"/>
              <a:t>WHERE tableA.id_tabB = tableB.id</a:t>
            </a:r>
          </a:p>
          <a:p>
            <a:pPr lvl="0">
              <a:buNone/>
            </a:pPr>
            <a:r>
              <a:rPr lang="fr-FR"/>
              <a:t>AND tableA.id_tabC = tableC.id;</a:t>
            </a:r>
          </a:p>
          <a:p>
            <a:pPr lvl="0">
              <a:buNone/>
            </a:pPr>
            <a:endParaRPr lang="fr-FR" sz="1000"/>
          </a:p>
          <a:p>
            <a:pPr lvl="0" algn="ctr">
              <a:buNone/>
            </a:pPr>
            <a:r>
              <a:rPr lang="fr-FR" i="1">
                <a:solidFill>
                  <a:srgbClr val="7F7F7F"/>
                </a:solidFill>
              </a:rPr>
              <a:t>  Requête INNER JOIN</a:t>
            </a:r>
          </a:p>
          <a:p>
            <a:pPr lvl="0">
              <a:buNone/>
            </a:pPr>
            <a:endParaRPr lang="fr-FR" b="1"/>
          </a:p>
          <a:p>
            <a:pPr lvl="0">
              <a:buNone/>
            </a:pPr>
            <a:endParaRPr lang="fr-FR" sz="36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680CCAEF-5CC8-483C-B94D-FA9A509E9A05}"/>
              </a:ext>
            </a:extLst>
          </p:cNvPr>
          <p:cNvSpPr/>
          <p:nvPr/>
        </p:nvSpPr>
        <p:spPr>
          <a:xfrm>
            <a:off x="0" y="7381878"/>
            <a:ext cx="960055" cy="177795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988E79DE-69E2-49FD-AC05-E961B9E18677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30CB0CB-4900-4B6E-8210-06FCAC75223A}" type="slidenum">
              <a:t>4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4" name="Sous-titre 1">
            <a:extLst>
              <a:ext uri="{FF2B5EF4-FFF2-40B4-BE49-F238E27FC236}">
                <a16:creationId xmlns:a16="http://schemas.microsoft.com/office/drawing/2014/main" id="{A8A2CE30-1D33-4514-9A5F-9C803E1B918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59999" y="179999"/>
            <a:ext cx="8460001" cy="6577919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30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latin typeface="Trebuchet MS" pitchFamily="34"/>
              </a:rPr>
              <a:t>Introduction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74D11B28-ADE7-4CC9-80A1-59A94A4B056D}"/>
              </a:ext>
            </a:extLst>
          </p:cNvPr>
          <p:cNvSpPr/>
          <p:nvPr/>
        </p:nvSpPr>
        <p:spPr>
          <a:xfrm>
            <a:off x="0" y="7381878"/>
            <a:ext cx="8160507" cy="177795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AEAED671-2361-43FA-BDFE-81F438F4B8D0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000E79B-50B6-40C8-BFE5-C2C618F39BD8}" type="slidenum">
              <a:t>40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4" name="Sous-titre 1">
            <a:extLst>
              <a:ext uri="{FF2B5EF4-FFF2-40B4-BE49-F238E27FC236}">
                <a16:creationId xmlns:a16="http://schemas.microsoft.com/office/drawing/2014/main" id="{51EB417E-AC91-4FB8-8B08-92DBFA7F729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59999" y="3130402"/>
            <a:ext cx="8460001" cy="677104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30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latin typeface="Trebuchet MS" pitchFamily="34"/>
              </a:rPr>
              <a:t>Utilisation avancée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DC6B3227-4C4E-4D5A-873D-8C9D53CB56C8}"/>
              </a:ext>
            </a:extLst>
          </p:cNvPr>
          <p:cNvSpPr/>
          <p:nvPr/>
        </p:nvSpPr>
        <p:spPr>
          <a:xfrm>
            <a:off x="0" y="7381878"/>
            <a:ext cx="8400519" cy="177795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B2DFFD1E-F58A-4475-AA2F-BFC4D0BA32D2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"/>
                <a:cs typeface=""/>
              </a:rPr>
              <a:t>Utilisation avancée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3087E1D6-FAF3-4A5B-BB79-62FF4455AB2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648355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Les requêtes imbriquées</a:t>
            </a:r>
          </a:p>
          <a:p>
            <a:pPr lvl="0">
              <a:buNone/>
            </a:pPr>
            <a:endParaRPr lang="fr-FR" sz="700" b="1"/>
          </a:p>
          <a:p>
            <a:pPr lvl="0">
              <a:buNone/>
            </a:pPr>
            <a:r>
              <a:rPr lang="fr-FR" b="1"/>
              <a:t>Traiter une requête en fonction d’une autre :</a:t>
            </a:r>
          </a:p>
          <a:p>
            <a:pPr lvl="0">
              <a:buNone/>
            </a:pPr>
            <a:endParaRPr lang="fr-FR" sz="1400" b="1"/>
          </a:p>
          <a:p>
            <a:pPr lvl="0">
              <a:buNone/>
            </a:pPr>
            <a:r>
              <a:rPr lang="fr-FR"/>
              <a:t>	</a:t>
            </a:r>
            <a:r>
              <a:rPr lang="fr-FR" b="1"/>
              <a:t>SELECT</a:t>
            </a:r>
            <a:r>
              <a:rPr lang="fr-FR"/>
              <a:t> * </a:t>
            </a:r>
            <a:r>
              <a:rPr lang="fr-FR" b="1"/>
              <a:t>FROM</a:t>
            </a:r>
            <a:r>
              <a:rPr lang="fr-FR"/>
              <a:t> genre</a:t>
            </a:r>
          </a:p>
          <a:p>
            <a:pPr lvl="0">
              <a:buNone/>
            </a:pPr>
            <a:r>
              <a:rPr lang="fr-FR"/>
              <a:t>	</a:t>
            </a:r>
            <a:r>
              <a:rPr lang="fr-FR" b="1"/>
              <a:t>WHERE</a:t>
            </a:r>
            <a:r>
              <a:rPr lang="fr-FR"/>
              <a:t> id_genre </a:t>
            </a:r>
            <a:r>
              <a:rPr lang="fr-FR" b="1"/>
              <a:t>[NOT]</a:t>
            </a:r>
            <a:r>
              <a:rPr lang="fr-FR"/>
              <a:t> </a:t>
            </a:r>
            <a:r>
              <a:rPr lang="fr-FR" b="1"/>
              <a:t>IN</a:t>
            </a:r>
            <a:r>
              <a:rPr lang="fr-FR"/>
              <a:t> </a:t>
            </a:r>
            <a:r>
              <a:rPr lang="fr-FR" b="1"/>
              <a:t>(</a:t>
            </a:r>
          </a:p>
          <a:p>
            <a:pPr lvl="0">
              <a:buNone/>
            </a:pPr>
            <a:r>
              <a:rPr lang="fr-FR"/>
              <a:t>		</a:t>
            </a:r>
            <a:r>
              <a:rPr lang="fr-FR" b="1"/>
              <a:t>SELECT DISTINCT </a:t>
            </a:r>
            <a:r>
              <a:rPr lang="fr-FR"/>
              <a:t>id_genre</a:t>
            </a:r>
          </a:p>
          <a:p>
            <a:pPr lvl="0">
              <a:buNone/>
            </a:pPr>
            <a:r>
              <a:rPr lang="fr-FR" b="1"/>
              <a:t>		FROM </a:t>
            </a:r>
            <a:r>
              <a:rPr lang="fr-FR"/>
              <a:t>livre</a:t>
            </a:r>
            <a:r>
              <a:rPr lang="fr-FR" b="1"/>
              <a:t> </a:t>
            </a:r>
          </a:p>
          <a:p>
            <a:pPr lvl="0">
              <a:buNone/>
            </a:pPr>
            <a:r>
              <a:rPr lang="fr-FR" b="1"/>
              <a:t>	) ;</a:t>
            </a:r>
          </a:p>
          <a:p>
            <a:pPr lvl="0">
              <a:buNone/>
            </a:pPr>
            <a:endParaRPr lang="fr-FR" b="1"/>
          </a:p>
          <a:p>
            <a:pPr lvl="0">
              <a:buNone/>
            </a:pPr>
            <a:endParaRPr lang="fr-FR" sz="3600" b="1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A0A5C73-F17A-42FC-B347-C720BA0E374A}"/>
              </a:ext>
            </a:extLst>
          </p:cNvPr>
          <p:cNvSpPr/>
          <p:nvPr/>
        </p:nvSpPr>
        <p:spPr>
          <a:xfrm>
            <a:off x="2061030" y="4862285"/>
            <a:ext cx="5544455" cy="1451427"/>
          </a:xfrm>
          <a:prstGeom prst="rect">
            <a:avLst/>
          </a:prstGeom>
          <a:noFill/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B2CD668-5D91-4A2E-A831-08FF164F40C8}"/>
              </a:ext>
            </a:extLst>
          </p:cNvPr>
          <p:cNvSpPr/>
          <p:nvPr/>
        </p:nvSpPr>
        <p:spPr>
          <a:xfrm>
            <a:off x="1103086" y="3585033"/>
            <a:ext cx="6734629" cy="3323770"/>
          </a:xfrm>
          <a:prstGeom prst="rect">
            <a:avLst/>
          </a:prstGeom>
          <a:noFill/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5AC95B8A-FFBE-421A-8EB0-046F27D450CE}"/>
              </a:ext>
            </a:extLst>
          </p:cNvPr>
          <p:cNvSpPr/>
          <p:nvPr/>
        </p:nvSpPr>
        <p:spPr>
          <a:xfrm>
            <a:off x="0" y="7381878"/>
            <a:ext cx="8640531" cy="177795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97892B3D-D37B-4522-AEF3-D71D79AA14AF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"/>
                <a:cs typeface=""/>
              </a:rPr>
              <a:t>Utilisation avancée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830B1B78-C146-46C8-800A-8C3C340EC01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648355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Les vues : créer / utiliser</a:t>
            </a:r>
          </a:p>
          <a:p>
            <a:pPr lvl="0">
              <a:buNone/>
            </a:pPr>
            <a:endParaRPr lang="fr-FR" sz="700" b="1"/>
          </a:p>
          <a:p>
            <a:pPr lvl="0">
              <a:buNone/>
            </a:pPr>
            <a:r>
              <a:rPr lang="fr-FR" b="1"/>
              <a:t>Requêtes</a:t>
            </a:r>
            <a:r>
              <a:rPr lang="fr-FR"/>
              <a:t> </a:t>
            </a:r>
            <a:r>
              <a:rPr lang="fr-FR" b="1"/>
              <a:t>préenregistrées</a:t>
            </a:r>
            <a:r>
              <a:rPr lang="fr-FR"/>
              <a:t> sur la base de données, que l'on qualifie aussi de </a:t>
            </a:r>
            <a:r>
              <a:rPr lang="fr-FR" b="1"/>
              <a:t>tables</a:t>
            </a:r>
            <a:r>
              <a:rPr lang="fr-FR"/>
              <a:t> </a:t>
            </a:r>
            <a:r>
              <a:rPr lang="fr-FR" b="1"/>
              <a:t>virtuelles</a:t>
            </a:r>
            <a:r>
              <a:rPr lang="fr-FR"/>
              <a:t>.</a:t>
            </a:r>
          </a:p>
          <a:p>
            <a:pPr lvl="0">
              <a:buNone/>
            </a:pPr>
            <a:endParaRPr lang="fr-FR" sz="1800" b="1"/>
          </a:p>
          <a:p>
            <a:pPr lvl="0">
              <a:buNone/>
            </a:pPr>
            <a:r>
              <a:rPr lang="fr-FR" b="1"/>
              <a:t>	CREATE VIEW </a:t>
            </a:r>
            <a:r>
              <a:rPr lang="fr-FR" i="1"/>
              <a:t>view_nomDeLaVue</a:t>
            </a:r>
            <a:r>
              <a:rPr lang="fr-FR"/>
              <a:t> </a:t>
            </a:r>
            <a:r>
              <a:rPr lang="fr-FR" b="1"/>
              <a:t>AS</a:t>
            </a:r>
          </a:p>
          <a:p>
            <a:pPr lvl="0">
              <a:buNone/>
            </a:pPr>
            <a:r>
              <a:rPr lang="fr-FR" b="1"/>
              <a:t>	SELECT …. ;</a:t>
            </a:r>
          </a:p>
          <a:p>
            <a:pPr lvl="0">
              <a:buNone/>
            </a:pPr>
            <a:endParaRPr lang="fr-FR" sz="3600" b="1"/>
          </a:p>
          <a:p>
            <a:pPr lvl="0">
              <a:buNone/>
            </a:pPr>
            <a:r>
              <a:rPr lang="fr-FR" b="1"/>
              <a:t>	SELECT * FROM </a:t>
            </a:r>
            <a:r>
              <a:rPr lang="fr-FR" i="1"/>
              <a:t>nomDeLaVue</a:t>
            </a:r>
            <a:r>
              <a:rPr lang="fr-FR"/>
              <a:t> </a:t>
            </a:r>
            <a:r>
              <a:rPr lang="fr-FR" b="1"/>
              <a:t>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F2671A10-5F1B-4E10-8137-09E3EB0BAFE7}"/>
              </a:ext>
            </a:extLst>
          </p:cNvPr>
          <p:cNvSpPr/>
          <p:nvPr/>
        </p:nvSpPr>
        <p:spPr>
          <a:xfrm>
            <a:off x="0" y="7381878"/>
            <a:ext cx="8880552" cy="177795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38141704-4461-4F41-B291-3A5BB2BE2024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"/>
                <a:cs typeface=""/>
              </a:rPr>
              <a:t>Utilisation avancée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8E3FB636-D058-4137-81F8-D7981C1AC98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648355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Les vues : modifier / supprimer</a:t>
            </a:r>
          </a:p>
          <a:p>
            <a:pPr lvl="0">
              <a:buNone/>
            </a:pPr>
            <a:endParaRPr lang="fr-FR" sz="700" b="1"/>
          </a:p>
          <a:p>
            <a:pPr marL="571500" lvl="0" indent="-571500">
              <a:buClr>
                <a:srgbClr val="FF0000"/>
              </a:buClr>
            </a:pPr>
            <a:r>
              <a:rPr lang="fr-FR" b="1"/>
              <a:t>Modifier :</a:t>
            </a:r>
          </a:p>
          <a:p>
            <a:pPr lvl="0">
              <a:buNone/>
            </a:pPr>
            <a:r>
              <a:rPr lang="fr-FR" b="1"/>
              <a:t>	ALTER VIEW </a:t>
            </a:r>
            <a:r>
              <a:rPr lang="fr-FR" i="1"/>
              <a:t>nomDeLaVue</a:t>
            </a:r>
            <a:r>
              <a:rPr lang="fr-FR"/>
              <a:t> </a:t>
            </a:r>
            <a:r>
              <a:rPr lang="fr-FR" b="1"/>
              <a:t>AS</a:t>
            </a:r>
          </a:p>
          <a:p>
            <a:pPr lvl="0">
              <a:buNone/>
            </a:pPr>
            <a:r>
              <a:rPr lang="fr-FR" b="1"/>
              <a:t>	SELECT …. ;</a:t>
            </a:r>
          </a:p>
          <a:p>
            <a:pPr lvl="0">
              <a:buNone/>
            </a:pPr>
            <a:endParaRPr lang="fr-FR" b="1"/>
          </a:p>
          <a:p>
            <a:pPr marL="457200" lvl="0" indent="-457200">
              <a:buClr>
                <a:srgbClr val="FF0000"/>
              </a:buClr>
            </a:pPr>
            <a:r>
              <a:rPr lang="fr-FR" b="1"/>
              <a:t>Supprimer :</a:t>
            </a:r>
          </a:p>
          <a:p>
            <a:pPr lvl="0">
              <a:buNone/>
            </a:pPr>
            <a:r>
              <a:rPr lang="fr-FR" b="1"/>
              <a:t>	DROP VIEW </a:t>
            </a:r>
            <a:r>
              <a:rPr lang="fr-FR" i="1"/>
              <a:t>nomDeLaVue </a:t>
            </a:r>
            <a:r>
              <a:rPr lang="fr-FR" b="1"/>
              <a:t>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E1865AB6-F374-463D-A2C0-E0577D1B4969}"/>
              </a:ext>
            </a:extLst>
          </p:cNvPr>
          <p:cNvSpPr/>
          <p:nvPr/>
        </p:nvSpPr>
        <p:spPr>
          <a:xfrm>
            <a:off x="0" y="7381878"/>
            <a:ext cx="9120563" cy="177795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18D66C3E-6ABE-427E-858C-ED88735D14EA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"/>
                <a:cs typeface=""/>
              </a:rPr>
              <a:t>Utilisation avancée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C72DE067-A83E-4761-9AE9-68BF02EE3D2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648355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Les vues : limites</a:t>
            </a:r>
          </a:p>
          <a:p>
            <a:pPr lvl="0">
              <a:buNone/>
            </a:pPr>
            <a:endParaRPr lang="fr-FR" sz="700" b="1"/>
          </a:p>
          <a:p>
            <a:pPr marL="457200" lvl="0" indent="-457200">
              <a:buClr>
                <a:srgbClr val="FF0000"/>
              </a:buClr>
            </a:pPr>
            <a:endParaRPr lang="fr-FR" sz="1100" b="1"/>
          </a:p>
          <a:p>
            <a:pPr marL="457200" lvl="0" indent="-457200">
              <a:buClr>
                <a:srgbClr val="FF0000"/>
              </a:buClr>
            </a:pPr>
            <a:r>
              <a:rPr lang="fr-FR" b="1"/>
              <a:t>Toujours une requête de sélection</a:t>
            </a:r>
          </a:p>
          <a:p>
            <a:pPr marL="457200" lvl="0" indent="-457200">
              <a:buClr>
                <a:srgbClr val="FF0000"/>
              </a:buClr>
            </a:pPr>
            <a:endParaRPr lang="fr-FR" sz="1200" b="1"/>
          </a:p>
          <a:p>
            <a:pPr marL="457200" lvl="0" indent="-457200">
              <a:buClr>
                <a:srgbClr val="FF0000"/>
              </a:buClr>
            </a:pPr>
            <a:r>
              <a:rPr lang="fr-FR" b="1"/>
              <a:t>Une vue : une requête (possibilité d’imbriquer)</a:t>
            </a:r>
          </a:p>
          <a:p>
            <a:pPr marL="457200" lvl="0" indent="-457200">
              <a:buClr>
                <a:srgbClr val="FF0000"/>
              </a:buClr>
            </a:pPr>
            <a:endParaRPr lang="fr-FR" b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DDA90595-2259-4AB5-B22D-3D7B50715C77}"/>
              </a:ext>
            </a:extLst>
          </p:cNvPr>
          <p:cNvSpPr/>
          <p:nvPr/>
        </p:nvSpPr>
        <p:spPr>
          <a:xfrm>
            <a:off x="0" y="7381878"/>
            <a:ext cx="9360584" cy="177795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8CD100FC-7B3A-4917-B54A-7462D786F70C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"/>
                <a:cs typeface=""/>
              </a:rPr>
              <a:t>Utilisation avancée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CA3C1B0F-76C7-4CE7-828B-48B0BD13CFF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283967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Les procédures stockées (</a:t>
            </a:r>
            <a:r>
              <a:rPr lang="fr-FR" i="1">
                <a:solidFill>
                  <a:srgbClr val="FF0000"/>
                </a:solidFill>
              </a:rPr>
              <a:t>approche</a:t>
            </a:r>
            <a:r>
              <a:rPr lang="fr-FR">
                <a:solidFill>
                  <a:srgbClr val="FF0000"/>
                </a:solidFill>
              </a:rPr>
              <a:t>)</a:t>
            </a:r>
          </a:p>
          <a:p>
            <a:pPr lvl="0">
              <a:buNone/>
            </a:pPr>
            <a:endParaRPr lang="fr-FR" sz="700" b="1"/>
          </a:p>
          <a:p>
            <a:pPr marL="457200" lvl="0" indent="-457200">
              <a:buClr>
                <a:srgbClr val="FF0000"/>
              </a:buClr>
            </a:pPr>
            <a:endParaRPr lang="fr-FR" sz="1100" b="1"/>
          </a:p>
          <a:p>
            <a:pPr marL="457200" lvl="0" indent="-457200" algn="just">
              <a:buClr>
                <a:srgbClr val="FF0000"/>
              </a:buClr>
            </a:pPr>
            <a:r>
              <a:rPr lang="fr-FR" b="1" i="1"/>
              <a:t>Ensemble d’instruction de manipulation de données (INSERT, UPDATE, DELETE) qui peuvent être exécutés par un simple appel.</a:t>
            </a:r>
          </a:p>
          <a:p>
            <a:pPr marL="457200" lvl="0" indent="-457200">
              <a:buClr>
                <a:srgbClr val="FF0000"/>
              </a:buClr>
            </a:pPr>
            <a:endParaRPr lang="fr-FR" b="1"/>
          </a:p>
          <a:p>
            <a:pPr lvl="0">
              <a:buNone/>
            </a:pPr>
            <a:r>
              <a:rPr lang="fr-FR" i="1"/>
              <a:t>L’appel diffère d’un SGBD à l’autre :</a:t>
            </a:r>
          </a:p>
          <a:p>
            <a:pPr lvl="0">
              <a:buNone/>
            </a:pPr>
            <a:r>
              <a:rPr lang="fr-FR" i="1"/>
              <a:t> (EXEC –SQL Server, CALL -MySQL, ...)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B840D8D3-6EB4-4B67-A7C7-E7FB0D3250DA}"/>
              </a:ext>
            </a:extLst>
          </p:cNvPr>
          <p:cNvSpPr/>
          <p:nvPr/>
        </p:nvSpPr>
        <p:spPr>
          <a:xfrm>
            <a:off x="0" y="7381878"/>
            <a:ext cx="9600596" cy="177795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C037D7A6-CBAF-4837-926B-5BB3FF7F3132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"/>
                <a:cs typeface=""/>
              </a:rPr>
              <a:t>Utilisation avancée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12285DF2-C794-4FA8-80D2-A24942C6FC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283967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Les procédures stockées (</a:t>
            </a:r>
            <a:r>
              <a:rPr lang="fr-FR" i="1">
                <a:solidFill>
                  <a:srgbClr val="FF0000"/>
                </a:solidFill>
              </a:rPr>
              <a:t>approche</a:t>
            </a:r>
            <a:r>
              <a:rPr lang="fr-FR">
                <a:solidFill>
                  <a:srgbClr val="FF0000"/>
                </a:solidFill>
              </a:rPr>
              <a:t>)</a:t>
            </a:r>
          </a:p>
          <a:p>
            <a:pPr lvl="0">
              <a:buNone/>
            </a:pPr>
            <a:endParaRPr lang="fr-FR" sz="700" b="1"/>
          </a:p>
          <a:p>
            <a:pPr marL="457200" lvl="0" indent="-457200">
              <a:buClr>
                <a:srgbClr val="FF0000"/>
              </a:buClr>
            </a:pPr>
            <a:endParaRPr lang="fr-FR" sz="1100" b="1"/>
          </a:p>
          <a:p>
            <a:pPr marL="457200" lvl="0" indent="-457200" algn="just">
              <a:buClr>
                <a:srgbClr val="FF0000"/>
              </a:buClr>
            </a:pPr>
            <a:r>
              <a:rPr lang="fr-FR" b="1"/>
              <a:t>Exemple de procédure stockée :</a:t>
            </a:r>
          </a:p>
          <a:p>
            <a:pPr lvl="0" algn="just">
              <a:buNone/>
            </a:pPr>
            <a:endParaRPr lang="fr-FR" b="1"/>
          </a:p>
          <a:p>
            <a:pPr lvl="0" algn="just">
              <a:buNone/>
            </a:pPr>
            <a:r>
              <a:rPr lang="fr-FR" b="1"/>
              <a:t>CREATE PROCEDURE </a:t>
            </a:r>
            <a:r>
              <a:rPr lang="fr-FR"/>
              <a:t>nomProcedure()</a:t>
            </a:r>
            <a:endParaRPr lang="fr-FR" b="1"/>
          </a:p>
          <a:p>
            <a:pPr lvl="0" algn="just">
              <a:buNone/>
            </a:pPr>
            <a:r>
              <a:rPr lang="fr-FR" b="1"/>
              <a:t>BEGIN</a:t>
            </a:r>
          </a:p>
          <a:p>
            <a:pPr lvl="0" algn="just">
              <a:buNone/>
            </a:pPr>
            <a:r>
              <a:rPr lang="fr-FR" b="1"/>
              <a:t>	</a:t>
            </a:r>
            <a:r>
              <a:rPr lang="fr-FR" i="1"/>
              <a:t>...Requête SQL</a:t>
            </a:r>
          </a:p>
          <a:p>
            <a:pPr lvl="0" algn="just">
              <a:buNone/>
            </a:pPr>
            <a:r>
              <a:rPr lang="fr-FR" b="1"/>
              <a:t>END;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EED2A318-C94D-4557-A64C-0949C9DBEDC4}"/>
              </a:ext>
            </a:extLst>
          </p:cNvPr>
          <p:cNvSpPr/>
          <p:nvPr/>
        </p:nvSpPr>
        <p:spPr>
          <a:xfrm>
            <a:off x="0" y="7381878"/>
            <a:ext cx="9840608" cy="177795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C1436767-1E92-4C41-ACEA-324CA36A13CE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"/>
                <a:cs typeface=""/>
              </a:rPr>
              <a:t>Utilisation avancée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ADCEC534-563E-4882-9D63-23C08F3D99E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648355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Les optimisations et évolution</a:t>
            </a:r>
          </a:p>
          <a:p>
            <a:pPr lvl="0">
              <a:buNone/>
            </a:pPr>
            <a:endParaRPr lang="fr-FR" sz="700" b="1"/>
          </a:p>
          <a:p>
            <a:pPr marL="457200" lvl="0" indent="-457200">
              <a:buClr>
                <a:srgbClr val="FF0000"/>
              </a:buClr>
            </a:pPr>
            <a:endParaRPr lang="fr-FR" sz="1100" b="1"/>
          </a:p>
          <a:p>
            <a:pPr marL="457200" lvl="0" indent="-457200">
              <a:buClr>
                <a:srgbClr val="FF0000"/>
              </a:buClr>
            </a:pPr>
            <a:r>
              <a:rPr lang="fr-FR" b="1"/>
              <a:t>Vérifier la granularité des données</a:t>
            </a:r>
          </a:p>
          <a:p>
            <a:pPr marL="457200" lvl="0" indent="-457200">
              <a:buClr>
                <a:srgbClr val="FF0000"/>
              </a:buClr>
            </a:pPr>
            <a:endParaRPr lang="fr-FR" b="1"/>
          </a:p>
          <a:p>
            <a:pPr marL="457200" lvl="0" indent="-457200">
              <a:buClr>
                <a:srgbClr val="FF0000"/>
              </a:buClr>
            </a:pPr>
            <a:r>
              <a:rPr lang="fr-FR" b="1"/>
              <a:t>Vérifier la charges des requêtes</a:t>
            </a:r>
          </a:p>
          <a:p>
            <a:pPr marL="457200" lvl="0" indent="-457200">
              <a:buClr>
                <a:srgbClr val="FF0000"/>
              </a:buClr>
            </a:pPr>
            <a:endParaRPr lang="fr-FR" b="1"/>
          </a:p>
          <a:p>
            <a:pPr marL="457200" lvl="0" indent="-457200">
              <a:buClr>
                <a:srgbClr val="FF0000"/>
              </a:buClr>
            </a:pPr>
            <a:r>
              <a:rPr lang="fr-FR" b="1"/>
              <a:t>Sauvegarder les données ? Archiver ?</a:t>
            </a:r>
          </a:p>
          <a:p>
            <a:pPr marL="457200" lvl="0" indent="-457200">
              <a:buClr>
                <a:srgbClr val="FF0000"/>
              </a:buClr>
            </a:pPr>
            <a:endParaRPr lang="fr-FR" b="1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DBFB1B79-5212-4165-B540-9B94077E518C}"/>
              </a:ext>
            </a:extLst>
          </p:cNvPr>
          <p:cNvSpPr/>
          <p:nvPr/>
        </p:nvSpPr>
        <p:spPr>
          <a:xfrm>
            <a:off x="0" y="7381878"/>
            <a:ext cx="10080629" cy="177795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4E4F0DB9-9BBD-4A84-9849-75EA0550628C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176CBB5-08F9-400A-83B8-044F68212E53}" type="slidenum">
              <a:t>48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4" name="Connecteur droit 1">
            <a:extLst>
              <a:ext uri="{FF2B5EF4-FFF2-40B4-BE49-F238E27FC236}">
                <a16:creationId xmlns:a16="http://schemas.microsoft.com/office/drawing/2014/main" id="{E56EABA0-2248-4261-B801-4BA6078F896E}"/>
              </a:ext>
            </a:extLst>
          </p:cNvPr>
          <p:cNvSpPr/>
          <p:nvPr/>
        </p:nvSpPr>
        <p:spPr>
          <a:xfrm>
            <a:off x="0" y="6119996"/>
            <a:ext cx="1007999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18004" cap="flat">
            <a:solidFill>
              <a:srgbClr val="000000"/>
            </a:solidFill>
            <a:prstDash val="solid"/>
            <a:round/>
          </a:ln>
          <a:effectLst>
            <a:outerShdw dist="152734" dir="2700000" algn="tl">
              <a:srgbClr val="808080">
                <a:alpha val="0"/>
              </a:srgbClr>
            </a:outerShdw>
          </a:effectLst>
        </p:spPr>
        <p:txBody>
          <a:bodyPr vert="horz" wrap="none" lIns="99002" tIns="54004" rIns="99002" bIns="54004" anchor="ctr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Connecteur droit 2">
            <a:extLst>
              <a:ext uri="{FF2B5EF4-FFF2-40B4-BE49-F238E27FC236}">
                <a16:creationId xmlns:a16="http://schemas.microsoft.com/office/drawing/2014/main" id="{D0E4CCA7-C301-4743-9518-4280471F5453}"/>
              </a:ext>
            </a:extLst>
          </p:cNvPr>
          <p:cNvSpPr/>
          <p:nvPr/>
        </p:nvSpPr>
        <p:spPr>
          <a:xfrm>
            <a:off x="0" y="6299996"/>
            <a:ext cx="1007999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18004" cap="flat">
            <a:solidFill>
              <a:srgbClr val="000000"/>
            </a:solidFill>
            <a:prstDash val="solid"/>
            <a:round/>
          </a:ln>
          <a:effectLst>
            <a:outerShdw dist="152734" dir="2700000" algn="tl">
              <a:srgbClr val="808080">
                <a:alpha val="0"/>
              </a:srgbClr>
            </a:outerShdw>
          </a:effectLst>
        </p:spPr>
        <p:txBody>
          <a:bodyPr vert="horz" wrap="none" lIns="99002" tIns="54004" rIns="99002" bIns="54004" anchor="ctr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045C2FE-6CAB-411F-9435-2F267B732AF5}"/>
              </a:ext>
            </a:extLst>
          </p:cNvPr>
          <p:cNvSpPr/>
          <p:nvPr/>
        </p:nvSpPr>
        <p:spPr>
          <a:xfrm>
            <a:off x="143999" y="1043997"/>
            <a:ext cx="3780001" cy="359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107999" tIns="63002" rIns="107999" bIns="63002" anchor="ctr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7" name="ZoneTexte 4">
            <a:extLst>
              <a:ext uri="{FF2B5EF4-FFF2-40B4-BE49-F238E27FC236}">
                <a16:creationId xmlns:a16="http://schemas.microsoft.com/office/drawing/2014/main" id="{033A6DAB-4B94-498C-8D79-30A0E5133AFF}"/>
              </a:ext>
            </a:extLst>
          </p:cNvPr>
          <p:cNvSpPr txBox="1"/>
          <p:nvPr/>
        </p:nvSpPr>
        <p:spPr>
          <a:xfrm>
            <a:off x="0" y="5341677"/>
            <a:ext cx="10079998" cy="43307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ctr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Plus d'informations sur </a:t>
            </a:r>
            <a:r>
              <a:rPr lang="en-US" sz="1400" b="0" i="0" u="sng" strike="noStrike" kern="1200" cap="none" spc="0" baseline="0">
                <a:solidFill>
                  <a:srgbClr val="F2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http://www.dawan.fr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Contactez notre service commercial au </a:t>
            </a:r>
            <a:r>
              <a:rPr lang="en-US" sz="1500" b="1" i="0" u="none" strike="noStrike" kern="1200" cap="none" spc="0" baseline="0">
                <a:solidFill>
                  <a:srgbClr val="F2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0800.10.10.97</a:t>
            </a: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(prix d'un appel local)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FC80E76-4573-4903-BC6D-CD973C75CAD5}"/>
              </a:ext>
            </a:extLst>
          </p:cNvPr>
          <p:cNvSpPr/>
          <p:nvPr/>
        </p:nvSpPr>
        <p:spPr>
          <a:xfrm>
            <a:off x="0" y="0"/>
            <a:ext cx="10079998" cy="396000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4" tIns="44997" rIns="90004" bIns="44997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9" name="Connecteur droit 7">
            <a:extLst>
              <a:ext uri="{FF2B5EF4-FFF2-40B4-BE49-F238E27FC236}">
                <a16:creationId xmlns:a16="http://schemas.microsoft.com/office/drawing/2014/main" id="{0966A15D-3CF7-4EE5-9EFC-527C2A96FB54}"/>
              </a:ext>
            </a:extLst>
          </p:cNvPr>
          <p:cNvSpPr/>
          <p:nvPr/>
        </p:nvSpPr>
        <p:spPr>
          <a:xfrm>
            <a:off x="215999" y="0"/>
            <a:ext cx="0" cy="756000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 cap="flat">
            <a:solidFill>
              <a:srgbClr val="000000"/>
            </a:solidFill>
            <a:prstDash val="solid"/>
            <a:round/>
          </a:ln>
          <a:effectLst>
            <a:outerShdw dist="152734" dir="2700000" algn="tl">
              <a:srgbClr val="808080">
                <a:alpha val="0"/>
              </a:srgbClr>
            </a:outerShdw>
          </a:effectLst>
        </p:spPr>
        <p:txBody>
          <a:bodyPr vert="horz" wrap="none" lIns="107999" tIns="63002" rIns="107999" bIns="63002" anchor="ctr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pic>
        <p:nvPicPr>
          <p:cNvPr id="10" name="Image 8">
            <a:extLst>
              <a:ext uri="{FF2B5EF4-FFF2-40B4-BE49-F238E27FC236}">
                <a16:creationId xmlns:a16="http://schemas.microsoft.com/office/drawing/2014/main" id="{24CA1858-5F1F-41D7-B941-55EE795D05B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140000" y="3060359"/>
            <a:ext cx="1799996" cy="180575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Forme libre 9">
            <a:extLst>
              <a:ext uri="{FF2B5EF4-FFF2-40B4-BE49-F238E27FC236}">
                <a16:creationId xmlns:a16="http://schemas.microsoft.com/office/drawing/2014/main" id="{97EFEB3F-C2F5-44A5-BF56-4187F505DFB8}"/>
              </a:ext>
            </a:extLst>
          </p:cNvPr>
          <p:cNvSpPr/>
          <p:nvPr/>
        </p:nvSpPr>
        <p:spPr>
          <a:xfrm>
            <a:off x="-111236" y="1248521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"/>
                <a:cs typeface=""/>
              </a:rPr>
              <a:t>SQL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00B85A36-4947-4FDA-AAE4-84361E7BD36E}"/>
              </a:ext>
            </a:extLst>
          </p:cNvPr>
          <p:cNvSpPr/>
          <p:nvPr/>
        </p:nvSpPr>
        <p:spPr>
          <a:xfrm>
            <a:off x="0" y="7381878"/>
            <a:ext cx="1200076" cy="177795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ADC6ADE8-14A7-4109-B89B-B2F7BF3B93A3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Introduction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001F0D38-3499-4E3D-85C6-94F4254B0F0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1" algn="ctr">
              <a:buNone/>
            </a:pPr>
            <a:r>
              <a:rPr lang="fr-FR">
                <a:solidFill>
                  <a:srgbClr val="FF0000"/>
                </a:solidFill>
              </a:rPr>
              <a:t>Bases de données</a:t>
            </a:r>
          </a:p>
          <a:p>
            <a:pPr marL="457200" lvl="0" indent="-457200">
              <a:buClr>
                <a:srgbClr val="FF0000"/>
              </a:buClr>
            </a:pPr>
            <a:r>
              <a:rPr lang="fr-FR"/>
              <a:t>Une base de données ?</a:t>
            </a:r>
          </a:p>
          <a:p>
            <a:pPr marL="457200" lvl="0" indent="-457200">
              <a:buClr>
                <a:srgbClr val="FF0000"/>
              </a:buClr>
            </a:pPr>
            <a:endParaRPr lang="fr-FR" sz="1800"/>
          </a:p>
          <a:p>
            <a:pPr marL="457200" lvl="0" indent="-457200">
              <a:buClr>
                <a:srgbClr val="FF0000"/>
              </a:buClr>
            </a:pPr>
            <a:r>
              <a:rPr lang="fr-FR"/>
              <a:t>Un SGBD ?</a:t>
            </a:r>
          </a:p>
          <a:p>
            <a:pPr lvl="1">
              <a:buNone/>
            </a:pPr>
            <a:r>
              <a:rPr lang="fr-FR"/>
              <a:t>	</a:t>
            </a:r>
            <a:r>
              <a:rPr lang="fr-FR" i="1"/>
              <a:t>Système de Gestion de Bases de Données</a:t>
            </a:r>
          </a:p>
          <a:p>
            <a:pPr marL="457200" lvl="0" indent="-457200">
              <a:buClr>
                <a:srgbClr val="FF0000"/>
              </a:buClr>
            </a:pPr>
            <a:endParaRPr lang="fr-FR" sz="1800"/>
          </a:p>
          <a:p>
            <a:pPr marL="457200" lvl="0" indent="-457200">
              <a:buClr>
                <a:srgbClr val="FF0000"/>
              </a:buClr>
            </a:pPr>
            <a:r>
              <a:rPr lang="fr-FR"/>
              <a:t>Le SQL ?</a:t>
            </a:r>
          </a:p>
          <a:p>
            <a:pPr lvl="0">
              <a:buNone/>
            </a:pPr>
            <a:r>
              <a:rPr lang="fr-FR" i="1"/>
              <a:t>	Structured Query Language</a:t>
            </a:r>
          </a:p>
          <a:p>
            <a:pPr lvl="0">
              <a:buNone/>
            </a:pPr>
            <a:endParaRPr lang="fr-FR" i="1"/>
          </a:p>
          <a:p>
            <a:pPr lvl="0">
              <a:buNone/>
            </a:pPr>
            <a:endParaRPr lang="fr-FR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B5FC0321-E5FB-437E-A8EB-DCDB8528265D}"/>
              </a:ext>
            </a:extLst>
          </p:cNvPr>
          <p:cNvSpPr/>
          <p:nvPr/>
        </p:nvSpPr>
        <p:spPr>
          <a:xfrm>
            <a:off x="0" y="7381878"/>
            <a:ext cx="1440088" cy="177795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AF1ACA0B-471E-491D-A8DA-A931D80E532A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Introduction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79C646C8-DD50-4EF7-8A4F-E59A923C1B8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 dirty="0">
                <a:solidFill>
                  <a:srgbClr val="FF0000"/>
                </a:solidFill>
              </a:rPr>
              <a:t>Historique, versions et normalisation</a:t>
            </a:r>
          </a:p>
          <a:p>
            <a:pPr lvl="0">
              <a:buNone/>
            </a:pPr>
            <a:endParaRPr lang="fr-FR" dirty="0"/>
          </a:p>
          <a:p>
            <a:pPr lvl="0">
              <a:buNone/>
            </a:pPr>
            <a:r>
              <a:rPr lang="fr-FR" sz="2400" dirty="0"/>
              <a:t>1982 : Invention du langage par IBM</a:t>
            </a:r>
          </a:p>
          <a:p>
            <a:pPr lvl="0">
              <a:buNone/>
            </a:pPr>
            <a:r>
              <a:rPr lang="fr-FR" sz="2400" dirty="0"/>
              <a:t>1989 : SQL 1</a:t>
            </a:r>
          </a:p>
          <a:p>
            <a:pPr lvl="0">
              <a:buNone/>
            </a:pPr>
            <a:r>
              <a:rPr lang="fr-FR" sz="2400" b="1" dirty="0"/>
              <a:t>1992 : SQL 2</a:t>
            </a:r>
          </a:p>
          <a:p>
            <a:pPr lvl="0">
              <a:buNone/>
            </a:pPr>
            <a:r>
              <a:rPr lang="fr-FR" sz="2400" dirty="0"/>
              <a:t>1999 : SQL 3</a:t>
            </a:r>
          </a:p>
          <a:p>
            <a:pPr lvl="0">
              <a:buNone/>
            </a:pPr>
            <a:r>
              <a:rPr lang="fr-FR" sz="2400" dirty="0"/>
              <a:t>2003 : SQL 2003	</a:t>
            </a:r>
          </a:p>
          <a:p>
            <a:pPr>
              <a:buNone/>
            </a:pPr>
            <a:r>
              <a:rPr lang="fr-FR" sz="2400" dirty="0"/>
              <a:t>2008 : SQL 2008	</a:t>
            </a:r>
          </a:p>
          <a:p>
            <a:pPr>
              <a:buNone/>
            </a:pPr>
            <a:r>
              <a:rPr lang="fr-FR" sz="2400"/>
              <a:t>2011 </a:t>
            </a:r>
            <a:r>
              <a:rPr lang="fr-FR" sz="2400" dirty="0"/>
              <a:t>: </a:t>
            </a:r>
            <a:r>
              <a:rPr lang="fr-FR" sz="2400"/>
              <a:t>SQL 2011</a:t>
            </a:r>
            <a:r>
              <a:rPr lang="fr-FR" sz="2400" dirty="0"/>
              <a:t>	</a:t>
            </a:r>
          </a:p>
          <a:p>
            <a:pPr>
              <a:buNone/>
            </a:pPr>
            <a:endParaRPr lang="fr-FR" sz="2400" dirty="0"/>
          </a:p>
          <a:p>
            <a:pPr lvl="0">
              <a:buNone/>
            </a:pPr>
            <a:endParaRPr lang="fr-FR" dirty="0"/>
          </a:p>
          <a:p>
            <a:pPr lvl="0"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4D8AA331-7DC7-433B-97A2-79A43FF9D4C8}"/>
              </a:ext>
            </a:extLst>
          </p:cNvPr>
          <p:cNvSpPr/>
          <p:nvPr/>
        </p:nvSpPr>
        <p:spPr>
          <a:xfrm>
            <a:off x="0" y="7381878"/>
            <a:ext cx="1680100" cy="177795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DE6391FF-5C57-4CB0-A0E7-1F50BDD5F156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Introduction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3C18E36D-5773-42B5-98C5-0B93CFCB14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 dirty="0">
                <a:solidFill>
                  <a:srgbClr val="FF0000"/>
                </a:solidFill>
              </a:rPr>
              <a:t>Différents serveurs de BD</a:t>
            </a:r>
          </a:p>
          <a:p>
            <a:pPr marL="457200" lvl="0" indent="-457200">
              <a:buClr>
                <a:srgbClr val="FF0000"/>
              </a:buClr>
            </a:pPr>
            <a:endParaRPr lang="fr-FR" dirty="0"/>
          </a:p>
          <a:p>
            <a:pPr marL="457200" lvl="0" indent="-457200">
              <a:buClr>
                <a:srgbClr val="FF0000"/>
              </a:buClr>
            </a:pPr>
            <a:r>
              <a:rPr lang="fr-FR" dirty="0"/>
              <a:t>IBM : Informix / DB2</a:t>
            </a:r>
          </a:p>
          <a:p>
            <a:pPr marL="457200" lvl="0" indent="-457200">
              <a:buClr>
                <a:srgbClr val="FF0000"/>
              </a:buClr>
            </a:pPr>
            <a:r>
              <a:rPr lang="fr-FR" dirty="0"/>
              <a:t>Microsoft : Access / PostgreSQL / SQL Server</a:t>
            </a:r>
          </a:p>
          <a:p>
            <a:pPr marL="457200" lvl="0" indent="-457200">
              <a:buClr>
                <a:srgbClr val="FF0000"/>
              </a:buClr>
            </a:pPr>
            <a:r>
              <a:rPr lang="fr-FR" dirty="0"/>
              <a:t>Oracle : Oracle / MySQL</a:t>
            </a:r>
          </a:p>
          <a:p>
            <a:pPr lvl="0">
              <a:buNone/>
            </a:pPr>
            <a:endParaRPr lang="fr-FR" sz="1400" dirty="0"/>
          </a:p>
          <a:p>
            <a:pPr marL="457200" lvl="0" indent="-457200">
              <a:buClr>
                <a:srgbClr val="FF0000"/>
              </a:buClr>
            </a:pPr>
            <a:r>
              <a:rPr lang="fr-FR" dirty="0"/>
              <a:t>Besoins du projet</a:t>
            </a:r>
          </a:p>
          <a:p>
            <a:pPr marL="457200" lvl="0" indent="-457200">
              <a:buClr>
                <a:srgbClr val="FF0000"/>
              </a:buClr>
            </a:pPr>
            <a:r>
              <a:rPr lang="fr-FR" dirty="0"/>
              <a:t>Capacités du SGBD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95F6A316-32DA-46BB-84A8-BBA0D1252215}"/>
              </a:ext>
            </a:extLst>
          </p:cNvPr>
          <p:cNvSpPr/>
          <p:nvPr/>
        </p:nvSpPr>
        <p:spPr>
          <a:xfrm>
            <a:off x="0" y="7381878"/>
            <a:ext cx="1920121" cy="177795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F9EA1CB9-D754-464F-A63C-FD8A033FB1AF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Introduction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D61B2295-9989-4513-BEE7-81DAFC549E1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Organisation d’un SGBD</a:t>
            </a:r>
          </a:p>
          <a:p>
            <a:pPr marL="457200" lvl="0" indent="-457200">
              <a:buClr>
                <a:srgbClr val="FF0000"/>
              </a:buClr>
            </a:pPr>
            <a:endParaRPr lang="fr-FR" sz="1200"/>
          </a:p>
          <a:p>
            <a:pPr lvl="0">
              <a:buNone/>
            </a:pPr>
            <a:r>
              <a:rPr lang="fr-FR" u="sng"/>
              <a:t>Méthode MERISE</a:t>
            </a:r>
          </a:p>
          <a:p>
            <a:pPr lvl="0">
              <a:buNone/>
            </a:pPr>
            <a:endParaRPr lang="fr-FR" sz="1400"/>
          </a:p>
          <a:p>
            <a:pPr marL="514350" lvl="0" indent="-514350">
              <a:buClr>
                <a:srgbClr val="FF0000"/>
              </a:buClr>
              <a:buFont typeface="Calibri Light"/>
              <a:buAutoNum type="arabicPeriod"/>
            </a:pPr>
            <a:r>
              <a:rPr lang="fr-FR"/>
              <a:t>Dictionnaire de Données </a:t>
            </a:r>
          </a:p>
          <a:p>
            <a:pPr marL="514350" lvl="0" indent="-514350">
              <a:buClr>
                <a:srgbClr val="FF0000"/>
              </a:buClr>
              <a:buFont typeface="Calibri Light"/>
              <a:buAutoNum type="arabicPeriod"/>
            </a:pPr>
            <a:r>
              <a:rPr lang="fr-FR"/>
              <a:t>Modèle Conceptuel de Données </a:t>
            </a:r>
          </a:p>
          <a:p>
            <a:pPr marL="514350" lvl="0" indent="-514350">
              <a:buClr>
                <a:srgbClr val="FF0000"/>
              </a:buClr>
              <a:buFont typeface="Calibri Light"/>
              <a:buAutoNum type="arabicPeriod"/>
            </a:pPr>
            <a:r>
              <a:rPr lang="fr-FR"/>
              <a:t>Modèle Logique de Données 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CB98D94A-7738-4D28-9673-537FEC3D4425}"/>
              </a:ext>
            </a:extLst>
          </p:cNvPr>
          <p:cNvSpPr/>
          <p:nvPr/>
        </p:nvSpPr>
        <p:spPr>
          <a:xfrm>
            <a:off x="0" y="7381878"/>
            <a:ext cx="2160132" cy="177795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9F605A51-F8FD-41A7-856F-15B5F4815A6C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6E8DB07-90BB-47BC-9E1F-B4E1CE276606}" type="slidenum">
              <a:t>9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4" name="Sous-titre 1">
            <a:extLst>
              <a:ext uri="{FF2B5EF4-FFF2-40B4-BE49-F238E27FC236}">
                <a16:creationId xmlns:a16="http://schemas.microsoft.com/office/drawing/2014/main" id="{362AF076-244E-4CE3-9228-A728898E8D4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59999" y="3130402"/>
            <a:ext cx="8460001" cy="677104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30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latin typeface="Trebuchet MS" pitchFamily="34"/>
              </a:rPr>
              <a:t>Commandes simples</a:t>
            </a:r>
          </a:p>
        </p:txBody>
      </p:sp>
      <p:sp>
        <p:nvSpPr>
          <p:cNvPr id="5" name="Espace réservé du contenu 7">
            <a:extLst>
              <a:ext uri="{FF2B5EF4-FFF2-40B4-BE49-F238E27FC236}">
                <a16:creationId xmlns:a16="http://schemas.microsoft.com/office/drawing/2014/main" id="{65CD885D-42DB-4D88-98F9-7B8A9D1E486F}"/>
              </a:ext>
            </a:extLst>
          </p:cNvPr>
          <p:cNvSpPr txBox="1"/>
          <p:nvPr/>
        </p:nvSpPr>
        <p:spPr>
          <a:xfrm>
            <a:off x="360365" y="4516578"/>
            <a:ext cx="9379384" cy="22414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3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CREATE DATABASE nomDeLaBase;</a:t>
            </a:r>
            <a:endParaRPr lang="fr-FR" sz="2800" b="0" i="0" u="none" strike="noStrike" kern="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3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SHOW DATABASES;</a:t>
            </a:r>
            <a:endParaRPr lang="fr-FR" sz="2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3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USE nomDeLaBase;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3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SHOW TABLES;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2387</Words>
  <Application>Microsoft Office PowerPoint</Application>
  <PresentationFormat>Personnalisé</PresentationFormat>
  <Paragraphs>496</Paragraphs>
  <Slides>48</Slides>
  <Notes>48</Notes>
  <HiddenSlides>1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48</vt:i4>
      </vt:variant>
    </vt:vector>
  </HeadingPairs>
  <TitlesOfParts>
    <vt:vector size="56" baseType="lpstr">
      <vt:lpstr>Arial</vt:lpstr>
      <vt:lpstr>Calibri</vt:lpstr>
      <vt:lpstr>Calibri Light</vt:lpstr>
      <vt:lpstr>Courier 10 Pitch</vt:lpstr>
      <vt:lpstr>StarSymbol</vt:lpstr>
      <vt:lpstr>Times New Roman</vt:lpstr>
      <vt:lpstr>Trebuchet MS</vt:lpstr>
      <vt:lpstr>presentation_dawan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Thomas Aldaitz</cp:lastModifiedBy>
  <cp:revision>213</cp:revision>
  <dcterms:created xsi:type="dcterms:W3CDTF">2013-04-16T12:21:46Z</dcterms:created>
  <dcterms:modified xsi:type="dcterms:W3CDTF">2020-01-15T13:54:28Z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