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7"/>
  </p:notesMasterIdLst>
  <p:handoutMasterIdLst>
    <p:handoutMasterId r:id="rId28"/>
  </p:handoutMasterIdLst>
  <p:sldIdLst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9C1C1606-27FF-4745-B003-F80C43A5385D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F78EBFA-B362-427C-89C9-AC1387CA3F42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9055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4FF950F-5B34-4678-95D3-506361DEE1B1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7894C77-513F-4C59-93EC-6EF95CF425FB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9055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3CD964D2-1527-41A8-9504-7D10A04A79C9}" type="slidenum">
              <a:t>‹N°›</a:t>
            </a:fld>
            <a:endParaRPr lang="fr-FR" sz="14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365695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52056DF-6E40-4AD5-B98D-B0B35C8BF5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EC94445-2EF3-410F-A132-C9F002432C1A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4" name="Espace réservé de l'en-tête 3">
            <a:extLst>
              <a:ext uri="{FF2B5EF4-FFF2-40B4-BE49-F238E27FC236}">
                <a16:creationId xmlns:a16="http://schemas.microsoft.com/office/drawing/2014/main" id="{34929103-9423-4AA3-8BEB-BB0F40811C99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FB8FE4-C8DB-4C59-9A49-8556ABC3DD22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186A1D1-28CD-43C1-87FD-3D1D4CF5F1FC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7F5AB06-4A74-4A9F-8051-C64C3678F85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0BC8E15A-4C8F-4F31-BCF7-6B6A0F989EE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937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0" rtl="0" hangingPunct="0">
      <a:tabLst/>
      <a:defRPr lang="fr-FR" sz="2000" b="0" i="0" u="none" strike="noStrike" kern="1200">
        <a:ln>
          <a:noFill/>
        </a:ln>
        <a:latin typeface="Arial" pitchFamily="18"/>
        <a:ea typeface="MS Gothic" pitchFamily="2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3FAE08D-2310-45FC-86F4-716F1ACCA71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655B1FA-74FF-41B9-95BC-4A6288224155}" type="slidenum">
              <a:t>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71C7CE0-4A2C-4312-AF6C-CD64907B635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6A9AFCF-310A-4B9A-A086-77EAF53ECA7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00692DF-4445-4298-8F28-F4765DECA1E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DDDD786-0958-42AF-AE9A-6887C586BEC3}" type="slidenum">
              <a:t>10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539A2A2-27A7-4EBF-A4EE-9E14FD9A2D4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7BB737D-D3BD-4759-B428-CA08F639842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AF58FCD-6A13-4C5F-BC8A-D13022831B1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C6577DD-BEA1-431F-9DFA-4EF9D83B44F4}" type="slidenum">
              <a:t>11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6AFCB12-BB48-49CD-8CE6-305E1423345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ED89AA5-BF30-4A46-82D5-409E39B0DC8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44EF106-0197-43F0-B8A6-944AD452F1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0AE0D76-792F-4ADE-A69D-2B4FEFD1F4FC}" type="slidenum">
              <a:t>12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2135C75-9FEF-4049-AE77-CFD2139C1B5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1C0098C-30CA-4BF2-A346-B15CDA4FFEF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1CA075F-A98D-4011-9938-9A8AF5BFF8F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870B7DE-4718-4F93-8503-E9DABCFAFCCB}" type="slidenum">
              <a:t>13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4479EAC-1A94-4612-AB88-F51FBBEF311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3AA4781-DE07-4265-B57B-1BA43F413CF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F0BEBB6-54C4-4171-A805-6B51B43F16F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374FF88-A255-49EC-8A30-E1DF783CAC79}" type="slidenum">
              <a:t>14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0E567EF-8AAA-4B06-9CCA-B4F9B86A758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A359B79-6745-4935-9E14-FDC3A940ED7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22A3C24-AF2B-418D-9A7F-A7B668B32A3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A2904EA-44A9-4B4F-B0B8-E48279733419}" type="slidenum">
              <a:t>15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82DA50C-1124-440A-9659-9C73D114093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E246A33-A992-4045-9D3B-276105749C7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C349E4-146F-4117-B928-78A723F46A8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F73952A-3DE9-4C06-AC09-F41063CEC510}" type="slidenum">
              <a:t>16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95D5AD9-F739-4E35-8BD9-C4DFD213F3B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16B808E-6A39-4C82-AF24-94CC2F1BF09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840B691-2468-4462-9F98-6788B20FE7C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D4341FA-C84A-4596-8210-534F7AF47703}" type="slidenum">
              <a:t>17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AA2F98D-379D-448A-B36A-D7C231F8E41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FCCFCCD-DB25-4256-9590-DEC5321236F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583231C-34B3-4019-B3E6-9D2F3F86F0D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8CAFE06-7412-4DD2-AEA1-2F98DDC61831}" type="slidenum">
              <a:t>18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B95C3FB-4855-428F-B868-A23599A24E1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2F38974-04EC-48F9-B4B3-F0A54A2495C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289A06F-5404-427C-82BD-74D70ACDC93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CB73433-9D4D-426A-A69C-914D216CF671}" type="slidenum">
              <a:t>19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8082F37-427D-4225-B0B7-6DA92B5E69C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5DA0C66-107E-4CC2-8516-DCA8A6C28C0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AB9A73-109B-4523-B0CA-B363A8C3A63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A8210D6-D943-496A-A825-EDF335FA91E2}" type="slidenum">
              <a:t>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D08CA3A-2AC6-4629-B629-1E6129F9F10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0C6E9AF-2E22-471B-85ED-B3CD601ADAE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726A5B9-4ABB-414E-A9E0-B5F46E4F477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74D7EC8-5416-4BF2-926D-8D328695F4FE}" type="slidenum">
              <a:t>20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3514F8E-AD26-4194-ABD7-4E4B0109E0C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3AA962A-B494-4C4D-8E84-A199ED818A7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5D79B15-B470-4280-ADEF-5A37D3D2430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C1980C5-F83E-4865-B6AB-00D010D67DCE}" type="slidenum">
              <a:t>21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9203485-8FA2-41D5-B32A-C306BC9B2E1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3CE3BFD-4148-48B5-B408-63B3BF62D27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32350CA-CEC5-4AEE-B2BE-121F3AC8F5F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5564BD9-8322-4B75-A680-551F0211B25A}" type="slidenum">
              <a:t>22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6F0665E-4752-49B7-AB0C-9E8EEBC0EB9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BC1EF23-4FB4-42FF-87F7-D15CE9C4741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6908266-A515-4ADE-B079-845A2776E26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2D816EE-C796-4909-B9D3-56593F1DD452}" type="slidenum">
              <a:t>23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B43DBA2-8CF9-4655-A69F-A29DC7EB327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992B338-3C2E-4BCD-9E8F-45110852DA2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7D8E0D6-8FDF-480A-87BE-03365B472DF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260876F-BB48-4DD2-B944-5AC596D13AA9}" type="slidenum">
              <a:t>24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4BA8ABC-0DFE-4996-9F81-B4D6A7B2650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80C1CB4-F7CC-4F2D-BF22-D033EC2CBA7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44D5686-14A5-4216-A3E0-4B414AF6221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2D28513-CCEC-4323-BBB7-61E9958F4CFB}" type="slidenum">
              <a:t>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E1A4FAF-786D-4776-BC44-94B7B0877BA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077A229-5B34-4AF3-ACCC-365D0F9CB00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90998EA-80B2-41A5-B302-23A5CF92494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BF881CA-926E-4F15-835E-60D375367A69}" type="slidenum">
              <a:t>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68CC090-49F6-4D20-B14D-8875C461B1F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EEC30DE-411C-43AD-B8AE-BDFA4326E10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B1BDC56-973B-4081-A151-EC41FEE7FF7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B191121-09BE-4065-8582-B56A7B24DF35}" type="slidenum">
              <a:t>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EC04F6A-B9A7-4AC9-B1FA-B69A7C27308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8A9BF42-95B7-4EE5-A95C-CEE64F7043F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9557DBD-C468-4133-9A64-3272A645CBD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384F422-528C-4F50-A40A-4204A7BE74AB}" type="slidenum">
              <a:t>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CF4EF65-5585-4952-9C35-8B9B32B7288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C4FBFCD-3105-48AC-A9D3-ED0A4B2626E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751FA96-9D03-4618-A427-83962ED542D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1D7F252-BF4C-4BFC-8417-6963130BF3C8}" type="slidenum">
              <a:t>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4FD54C5-4DC1-494E-BB95-673C028C7A0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4666876-49CF-4BE0-B256-826B7D071ED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F7C22BA-3F38-417B-ABB1-38C6827DF28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B7F74D-422F-493A-B982-4CE49C70154B}" type="slidenum">
              <a:t>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959AFF1-F4F7-4B5B-92FC-59BA6C231C2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88C325D-A9C2-457F-AB84-91F8B122D7C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8B83426-D85C-45F8-8BC8-D69A71EDD7B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E9E897A-EA77-4A31-9D34-D831799EF195}" type="slidenum">
              <a:t>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79ED02E-9582-4712-AB8C-1983D1D0E47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A433FE3-9CF9-49A5-9785-8DA65138B37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19433F-6804-46A6-96F3-85C0A718B4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FAB3AEE-E727-44A3-9C35-C7F0ACDC9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B001287-7BE8-4F49-9596-A0B99577F7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F75A5DF-8B37-4050-A8B2-BD3BA228013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1345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50486E-C61E-4E0A-95D7-5B0412A1F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9DC8332-E9C8-4B07-9D9E-008F57124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22F2EFA-8E88-42B4-8F99-E2656999CA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6393925-C2B1-4EAF-8727-C8BB391CC11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1662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ED2F429-701E-41C2-8E10-CAEB7265FA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80288" y="179388"/>
            <a:ext cx="2339975" cy="6578600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0C4A7BB-CD49-4CB3-88BA-864C82F15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179388"/>
            <a:ext cx="6867525" cy="65786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6C86230-8BBD-42B3-A690-1AEC9295BF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DF088E6-D994-4CB9-AF6B-59BCD0D426D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3839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981C39-13D8-4C64-A8BA-97AAB4DB5D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F85F7E5-F4BA-4671-909B-A947F841F4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A00076-2C52-49B4-B84F-2D1212492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51A162-98FA-4272-A2C7-BA471FB1A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D865D6-FA7C-4DCD-A0ED-746BB3E5B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CCB3462-4DB7-46AE-B418-A171D488753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392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13DBB6-28B3-4316-8E94-0D2B1282C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0909F0-25C1-4E56-B3E0-5A5A76823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2052BD-D315-481B-920F-35C5EAB5E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C94C5A-736F-4A96-A57A-32761642C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1B84D1-59E9-4F27-99C1-249C59164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0AFAA3F-07AD-4992-851E-1F5869C5E40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5001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90A5A3-C69A-4DC4-903D-883DD21CC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106C57-1F4A-41A1-91CC-9F70ED5C6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147CFA-2379-4241-8166-989B7F869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73BF11-1965-43AF-9A82-4EECA0FD4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CFA414-DBFA-40AF-93F9-75513EA3B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0238419-726E-43AF-B94C-EFB8CA32032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9090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D1C684-690B-4A37-B7B8-575FFF457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F70D20-02F9-495B-9C44-BCACE370E7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CB1218E-B996-4CA9-8D7F-1ADC99F73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7B2D1C9-CE9D-41B9-BE4A-693968C76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38421EC-620A-4574-913C-45BF2D75A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9642100-ACE6-417C-AAB2-885A7C8F3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B4B400A-8D95-4F03-B8E1-0B58A7A0476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45567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A6AC48-2337-4D0A-BEFF-6D39C7A17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40AEAF-CC88-42CA-9390-8F85FDA9D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2BB5D22-143B-4B38-95A8-099D20AFB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90F8FBF-5A04-456B-BC0A-E950F8E60C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3896F6A-67E1-462B-A14A-B9BA0FD068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A3B8AB8-26B1-4D28-BBB0-B1BAF3A3C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AAE2D02-DF90-4716-ABE2-2988FE618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22B1D56-4A23-42D7-A5CD-9ECDCCF11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E3C26EB-29CD-47DE-BD4D-664FE4D54D7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1093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2DD2FA-B5FF-4FC6-A8D6-2610C83FF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968419E-7C96-4CFA-9D9C-992183278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EB49134-3DA0-4272-8117-03F8AF381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A19C3C4-3D82-414C-8636-817CDFA24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2A53BCF-1704-4EE4-90F8-2709C1A5814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47467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E195502-CD48-4493-9BC6-CBB174E91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67243B9-094F-4DE0-A644-694BCF288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F64D9C4-FE18-4FC4-8EF8-3053C9826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5D98186-8FE9-4227-B912-36DC308677E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08706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B46B3A-9E9E-4DE7-AC86-44CCF6EDF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1186FB-A939-4D2C-8C44-977067F4F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D8C870B-4614-448C-BC25-1E0874165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DC0C03C-A7C5-4A9B-AF53-098C396DD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869CE01-5DDB-487A-AC19-E49868AD1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B862C5B-6B3F-4CE7-929A-38F8EA66A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4B63B59-D768-48DC-84E2-4A41B6E3B3D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9483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A62981-B37D-4179-980A-6E47B446F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CB3D22-3C2E-4B7B-8D65-C6E9BD6E5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21B6570-44DD-42A2-B614-B6D5D85F93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897D62F-1790-48D3-922F-1827DA1015D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49970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AA932D-56F0-4C66-B4D3-4618DDC03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CA4B7AE-BFEF-486C-B797-EFF517EE7C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5F1B01B-5F61-4A23-AAB1-78E14444A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66370A3-4B4C-4EDA-A274-717B43F3C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FDDAE36-7F00-43A8-A05E-F05C08FBF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4078C97-2191-4428-A7CD-81E6F0217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0477444-A4BB-44D5-92EB-B6699A43A89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36603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FA0B6E-FA2B-46E1-80F0-E794A2E8C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D1BE0A9-6C63-439F-AD7B-DC93A4CDE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39D5FD-45F9-42B6-804C-301FFD0AE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2C80AB-5235-484F-9808-BD04C5F62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7030B5-1CF3-4487-9A28-8349242DE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40A3013-00BD-4E8F-BBF5-7F498E7F68C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52713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F4B54F3-8DC9-4B24-A2C2-5FF1085983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FEE2DAB-0D19-4A04-8B91-4455CAC23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AEBFF8-A962-4316-8BDC-78E56CE9A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2EA48B-E95C-4CFA-93F1-D4D60CCAE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FFEE7C-4B69-4CFF-92E3-B7BDB820C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BCE1E1-FC92-432B-B748-49A3EF21384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3268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E4C9B9-2BA1-4331-BCB2-BFD01E790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CF1BDC1-6162-4E40-878A-376339ED5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E631E1A-C5A6-4B24-9F9D-238AB0DBFC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8B07EB7-1158-43DD-A299-F92445015C7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415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047505-7F30-40F1-A758-03FED10E2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7DA8A5-3DDE-43CA-9081-C709F8E8B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619250"/>
            <a:ext cx="4603750" cy="51387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D1D6DC0-65BD-48D3-B1C0-1FCE6D7E4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1619250"/>
            <a:ext cx="4603750" cy="51387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348D23F-3F0B-4A17-A891-7DB283C966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27463D7-5A80-4EA3-BAEE-95FB85954A5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5809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9A8C31-279F-4789-9C07-C093E7B31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FBB6DEF-FA6C-4ED8-9713-43383E306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9501E05-E84C-4AD3-8C6C-89E917AF0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03808AA-CA92-4A2B-AB1E-4C9C003DC2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157C49E-7528-481B-8B5F-914CCD38D2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49C9E9E-6BC6-4841-A45B-E0C80125E5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9EFF3B0-9539-4DB0-8402-DA173FCB8D5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8572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59719A-3420-4E6D-9A29-648E1618A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56A64CD-3E89-432B-95A0-B0EA43FDBB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69B2AEA-4914-41B7-AC8E-218A51F624C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5898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7D00D54-BE0D-44CF-AC5F-5263614EED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29C8DC8-F432-49B9-BEC6-B5B9CD03561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623783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F3FE55-6535-49F2-B9E5-CA9BB1272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51A1F6-C735-42D0-BA2B-C57EA281E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3F3771F-DC98-4632-99EF-61489BA43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B8DB09E-37B1-4EAD-BD81-E35DCE6844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B695FC5-292A-4627-914C-5FFD1F01DC5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565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51E06A-9755-459A-8271-347C4FE54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FC2A82D-EB10-4A85-A09F-702B112B9B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6C98983-AEC3-400E-BF2F-301398C90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690A85E-D657-4CCF-88E2-179AC17504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05BB533-3722-4578-A605-E2599A5FF9C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0580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91AFCA4-81D4-4F88-8B15-9BE75125B1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8460000" cy="12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621005-63C3-4E8E-B001-A5D536C325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000" y="1620000"/>
            <a:ext cx="9360000" cy="5138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fr-FR"/>
              <a:t>Cliquez pour éditer le format du plan de texte</a:t>
            </a:r>
          </a:p>
          <a:p>
            <a:pPr lvl="1"/>
            <a:r>
              <a:rPr lang="fr-FR"/>
              <a:t>Second niveau de plan</a:t>
            </a:r>
          </a:p>
          <a:p>
            <a:pPr lvl="2"/>
            <a:r>
              <a:rPr lang="fr-FR"/>
              <a:t>Troisième niveau de plan</a:t>
            </a:r>
          </a:p>
          <a:p>
            <a:pPr lvl="3"/>
            <a:r>
              <a:rPr lang="fr-FR"/>
              <a:t>Quatrième niveau de plan</a:t>
            </a:r>
          </a:p>
          <a:p>
            <a:pPr lvl="4"/>
            <a:r>
              <a:rPr lang="fr-FR"/>
              <a:t>Cinquième niveau de plan</a:t>
            </a:r>
          </a:p>
          <a:p>
            <a:pPr lvl="5"/>
            <a:r>
              <a:rPr lang="fr-FR"/>
              <a:t>Sixième niveau de plan</a:t>
            </a:r>
          </a:p>
          <a:p>
            <a:pPr lvl="6"/>
            <a:r>
              <a:rPr lang="fr-FR"/>
              <a:t>Septième niveau de plan</a:t>
            </a:r>
          </a:p>
          <a:p>
            <a:pPr lvl="7"/>
            <a:r>
              <a:rPr lang="fr-FR"/>
              <a:t>Huitième niveau de plan</a:t>
            </a:r>
          </a:p>
          <a:p>
            <a:pPr lvl="8"/>
            <a:r>
              <a:rPr lang="fr-FR"/>
              <a:t>Neuvième niveau de plan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B3AE34-B415-4998-B0F8-D24F5CC2F2A8}"/>
              </a:ext>
            </a:extLst>
          </p:cNvPr>
          <p:cNvSpPr/>
          <p:nvPr/>
        </p:nvSpPr>
        <p:spPr>
          <a:xfrm>
            <a:off x="-180000" y="7020000"/>
            <a:ext cx="10440000" cy="360000"/>
          </a:xfrm>
          <a:prstGeom prst="rect">
            <a:avLst/>
          </a:prstGeom>
          <a:noFill/>
          <a:ln w="18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000" tIns="9000" rIns="9000" bIns="9000" anchor="ctr" anchorCtr="1"/>
          <a:lstStyle/>
          <a:p>
            <a:pPr marL="0" marR="0" lvl="0" indent="0" algn="ctr" rtl="0" hangingPunct="0">
              <a:buNone/>
              <a:tabLst/>
            </a:pPr>
            <a:r>
              <a:rPr lang="fr-FR" sz="1400" kern="1200">
                <a:solidFill>
                  <a:srgbClr val="F20000"/>
                </a:solidFill>
                <a:latin typeface="Trebuchet MS" pitchFamily="34"/>
                <a:ea typeface="Arial Unicode MS" pitchFamily="2"/>
                <a:cs typeface="Tahoma" pitchFamily="2"/>
              </a:rPr>
              <a:t>DAWAN</a:t>
            </a:r>
            <a:r>
              <a:rPr lang="fr-FR" sz="1400" kern="1200">
                <a:latin typeface="Trebuchet MS" pitchFamily="34"/>
                <a:ea typeface="Arial Unicode MS" pitchFamily="2"/>
                <a:cs typeface="Tahoma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CD4B80C-F328-4D6A-A59D-5262C28B3A6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Arial" pitchFamily="34"/>
                <a:ea typeface="Arial Unicode MS" pitchFamily="2"/>
                <a:cs typeface="Tahoma" pitchFamily="2"/>
              </a:defRPr>
            </a:lvl1pPr>
          </a:lstStyle>
          <a:p>
            <a:pPr lvl="0"/>
            <a:fld id="{950313C5-075F-4B87-A12D-69A7F721DC61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0085FAF3-229F-47A1-A2B0-BD3DF2E65E54}"/>
              </a:ext>
            </a:extLst>
          </p:cNvPr>
          <p:cNvSpPr/>
          <p:nvPr/>
        </p:nvSpPr>
        <p:spPr>
          <a:xfrm>
            <a:off x="0" y="1440000"/>
            <a:ext cx="10076760" cy="0"/>
          </a:xfrm>
          <a:prstGeom prst="line">
            <a:avLst/>
          </a:prstGeom>
          <a:ln w="36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17640" tIns="17640" rIns="17640" bIns="17640" anchor="ctr" anchorCtr="1"/>
          <a:lstStyle/>
          <a:p>
            <a:pPr lvl="0" rtl="0" hangingPunct="0">
              <a:buNone/>
              <a:tabLst/>
            </a:pPr>
            <a:endParaRPr lang="fr-FR" sz="2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AA46D06-D7E3-4C3A-917A-68307A825747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8820000" y="180000"/>
            <a:ext cx="1081800" cy="108504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rtl="0" hangingPunct="0">
        <a:buNone/>
        <a:tabLst/>
        <a:defRPr lang="fr-FR" sz="4800" b="0" i="0" u="none" strike="noStrike" kern="1200">
          <a:ln>
            <a:noFill/>
          </a:ln>
          <a:solidFill>
            <a:srgbClr val="F200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MS Gothic" pitchFamily="2"/>
          <a:cs typeface="Tahoma" pitchFamily="2"/>
        </a:defRPr>
      </a:lvl1pPr>
    </p:titleStyle>
    <p:bodyStyle>
      <a:lvl1pPr marL="0" marR="0" lvl="0" indent="0" rtl="0" hangingPunct="0">
        <a:spcBef>
          <a:spcPts val="0"/>
        </a:spcBef>
        <a:spcAft>
          <a:spcPts val="1437"/>
        </a:spcAft>
        <a:buClr>
          <a:srgbClr val="F20000"/>
        </a:buClr>
        <a:buSzPct val="5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1pPr>
      <a:lvl2pPr marL="0" marR="0" lvl="1" indent="0" rtl="0" hangingPunct="0">
        <a:spcBef>
          <a:spcPts val="0"/>
        </a:spcBef>
        <a:spcAft>
          <a:spcPts val="1437"/>
        </a:spcAft>
        <a:buClr>
          <a:srgbClr val="C0C0C0"/>
        </a:buClr>
        <a:buSzPct val="65000"/>
        <a:buFont typeface="StarSymbol"/>
        <a:buChar char="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2pPr>
      <a:lvl3pPr marL="0" marR="0" lvl="2" indent="0" rtl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3pPr>
      <a:lvl4pPr marL="0" marR="0" lvl="3" indent="0" rtl="0" hangingPunct="0">
        <a:spcBef>
          <a:spcPts val="0"/>
        </a:spcBef>
        <a:spcAft>
          <a:spcPts val="1437"/>
        </a:spcAft>
        <a:buSzPct val="75000"/>
        <a:buFont typeface="StarSymbol"/>
        <a:buChar char="–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4pPr>
      <a:lvl5pPr marL="0" marR="0" lvl="4" indent="0" rtl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5pPr>
      <a:lvl6pPr marL="0" marR="0" lvl="5" indent="0" rtl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6pPr>
      <a:lvl7pPr marL="0" marR="0" lvl="6" indent="0" rtl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7pPr>
      <a:lvl8pPr marL="0" marR="0" lvl="7" indent="0" rtl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8pPr>
      <a:lvl9pPr marL="0" marR="0" lvl="8" indent="0" rtl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89A39E6-BF02-483A-9CC3-F375CA04DF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26E5CD5-8606-4D07-B37C-7949791B41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40774D-9ED4-46DF-82D9-1E7D59055EFF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F5CC94-181A-4779-8BB7-7A61EA065CE7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AF1854-47DD-4BAD-BC04-EDC04284BC90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0B0F662A-42AE-41A2-A376-4C4D379E0D2B}" type="slidenum">
              <a:t>‹N°›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A5179EA-FFE9-4D96-A6D9-62F154DB9EF3}"/>
              </a:ext>
            </a:extLst>
          </p:cNvPr>
          <p:cNvSpPr txBox="1"/>
          <p:nvPr/>
        </p:nvSpPr>
        <p:spPr>
          <a:xfrm>
            <a:off x="0" y="6840000"/>
            <a:ext cx="10080000" cy="305280"/>
          </a:xfrm>
          <a:prstGeom prst="rect">
            <a:avLst/>
          </a:prstGeom>
          <a:solidFill>
            <a:srgbClr val="000000">
              <a:alpha val="15000"/>
            </a:srgbClr>
          </a:solidFill>
          <a:ln>
            <a:noFill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1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S Gothic" pitchFamily="2"/>
                <a:cs typeface="Tahoma" pitchFamily="2"/>
              </a:rPr>
              <a:t>                                                                                                                                                             DAWAN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9F69FEA-DDC6-4242-AE59-3369F9317021}"/>
              </a:ext>
            </a:extLst>
          </p:cNvPr>
          <p:cNvSpPr txBox="1"/>
          <p:nvPr/>
        </p:nvSpPr>
        <p:spPr>
          <a:xfrm>
            <a:off x="3745080" y="7292880"/>
            <a:ext cx="3542400" cy="17136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compatLnSpc="0"/>
          <a:lstStyle/>
          <a:p>
            <a:pPr marL="0" marR="0" lvl="0" indent="0" algn="l" rtl="0" hangingPunct="0">
              <a:buNone/>
              <a:tabLst/>
            </a:pPr>
            <a:r>
              <a:rPr lang="fr-FR" sz="1200">
                <a:latin typeface="Times New Roman" pitchFamily="18"/>
                <a:ea typeface="Arial Unicode MS" pitchFamily="2"/>
                <a:cs typeface="Tahoma" pitchFamily="2"/>
              </a:rPr>
              <a:t>Reproduction interdite sans autorisation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hangingPunct="0">
        <a:tabLst/>
        <a:defRPr lang="fr-FR" sz="4400" b="0" i="0" u="none" strike="noStrike" kern="1200">
          <a:ln>
            <a:noFill/>
          </a:ln>
          <a:latin typeface="Arial" pitchFamily="18"/>
          <a:cs typeface="Tahoma" pitchFamily="2"/>
        </a:defRPr>
      </a:lvl1pPr>
    </p:titleStyle>
    <p:bodyStyle>
      <a:lvl1pPr marL="0" marR="0" indent="0" rtl="0" hangingPunct="0">
        <a:spcBef>
          <a:spcPts val="0"/>
        </a:spcBef>
        <a:spcAft>
          <a:spcPts val="1417"/>
        </a:spcAft>
        <a:tabLst/>
        <a:defRPr lang="fr-FR" sz="3200" b="0" i="0" u="none" strike="noStrike" kern="1200">
          <a:ln>
            <a:noFill/>
          </a:ln>
          <a:latin typeface="Arial" pitchFamily="18"/>
          <a:cs typeface="Tahoma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21C8D2AB-C983-44C3-8F46-C50AA7E10B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850F606-DD51-4BFB-8852-6FA1A42182F1}" type="slidenum">
              <a:t>1</a:t>
            </a:fld>
            <a:endParaRPr lang="fr-FR"/>
          </a:p>
        </p:txBody>
      </p:sp>
      <p:sp>
        <p:nvSpPr>
          <p:cNvPr id="2" name="Sous-titre 1">
            <a:extLst>
              <a:ext uri="{FF2B5EF4-FFF2-40B4-BE49-F238E27FC236}">
                <a16:creationId xmlns:a16="http://schemas.microsoft.com/office/drawing/2014/main" id="{67395F5D-3B8D-4CF8-A492-277A37837E0F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60000" y="180000"/>
            <a:ext cx="8460000" cy="5842079"/>
          </a:xfrm>
        </p:spPr>
        <p:txBody>
          <a:bodyPr anchor="ctr">
            <a:spAutoFit/>
          </a:bodyPr>
          <a:lstStyle/>
          <a:p>
            <a:pPr lvl="0" algn="ctr">
              <a:spcAft>
                <a:spcPts val="0"/>
              </a:spcAft>
              <a:buNone/>
            </a:pPr>
            <a:r>
              <a:rPr lang="fr-FR" sz="4800">
                <a:solidFill>
                  <a:srgbClr val="F2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</a:rPr>
              <a:t>Architecture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3338BDFE-FFE6-46DF-91D6-47E128CC3A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28B3E49-458A-4BAA-84E8-DE2BB7CF9FD2}" type="slidenum">
              <a:t>10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665B777-E8DB-41E5-8350-27A16822F5A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Bundles : arborescence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37BC92-37B1-4113-9B06-24A468F2D6D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358240"/>
          </a:xfrm>
        </p:spPr>
        <p:txBody>
          <a:bodyPr/>
          <a:lstStyle/>
          <a:p>
            <a:pPr lvl="0"/>
            <a:r>
              <a:rPr lang="fr-FR" sz="2600" dirty="0">
                <a:latin typeface="Arial" pitchFamily="34"/>
              </a:rPr>
              <a:t>Controller : contrôleurs du bundle (ex </a:t>
            </a:r>
            <a:r>
              <a:rPr lang="fr-FR" sz="2600" dirty="0" err="1">
                <a:latin typeface="Arial" pitchFamily="34"/>
              </a:rPr>
              <a:t>HelloController.php</a:t>
            </a:r>
            <a:r>
              <a:rPr lang="fr-FR" sz="2600" dirty="0">
                <a:latin typeface="Arial" pitchFamily="34"/>
              </a:rPr>
              <a:t>);</a:t>
            </a:r>
          </a:p>
          <a:p>
            <a:pPr lvl="0"/>
            <a:r>
              <a:rPr lang="fr-FR" sz="2600" dirty="0" err="1">
                <a:latin typeface="Arial" pitchFamily="34"/>
              </a:rPr>
              <a:t>Dependency</a:t>
            </a:r>
            <a:r>
              <a:rPr lang="fr-FR" sz="2600" dirty="0">
                <a:latin typeface="Arial" pitchFamily="34"/>
              </a:rPr>
              <a:t> Injection : certaines classes d'extension d'injection de dépendances, voir plus loin(facultatif)</a:t>
            </a:r>
          </a:p>
          <a:p>
            <a:pPr lvl="0"/>
            <a:r>
              <a:rPr lang="fr-FR" sz="2600" dirty="0" err="1">
                <a:latin typeface="Arial" pitchFamily="34"/>
              </a:rPr>
              <a:t>Resources</a:t>
            </a:r>
            <a:r>
              <a:rPr lang="fr-FR" sz="2600" dirty="0">
                <a:latin typeface="Arial" pitchFamily="34"/>
              </a:rPr>
              <a:t>/config : configuration, notamment la configuration de routage (ex </a:t>
            </a:r>
            <a:r>
              <a:rPr lang="fr-FR" sz="2600" dirty="0" err="1">
                <a:latin typeface="Arial" pitchFamily="34"/>
              </a:rPr>
              <a:t>routing.yml</a:t>
            </a:r>
            <a:r>
              <a:rPr lang="fr-FR" sz="2600" dirty="0">
                <a:latin typeface="Arial" pitchFamily="34"/>
              </a:rPr>
              <a:t>)</a:t>
            </a:r>
          </a:p>
          <a:p>
            <a:pPr lvl="0"/>
            <a:r>
              <a:rPr lang="fr-FR" sz="2600" dirty="0" err="1">
                <a:latin typeface="Arial" pitchFamily="34"/>
              </a:rPr>
              <a:t>Resources</a:t>
            </a:r>
            <a:r>
              <a:rPr lang="fr-FR" sz="2600" dirty="0">
                <a:latin typeface="Arial" pitchFamily="34"/>
              </a:rPr>
              <a:t>/</a:t>
            </a:r>
            <a:r>
              <a:rPr lang="fr-FR" sz="2600" dirty="0" err="1">
                <a:latin typeface="Arial" pitchFamily="34"/>
              </a:rPr>
              <a:t>views</a:t>
            </a:r>
            <a:r>
              <a:rPr lang="fr-FR" sz="2600" dirty="0">
                <a:latin typeface="Arial" pitchFamily="34"/>
              </a:rPr>
              <a:t> : contient les </a:t>
            </a:r>
            <a:r>
              <a:rPr lang="fr-FR" sz="2600" dirty="0" err="1">
                <a:latin typeface="Arial" pitchFamily="34"/>
              </a:rPr>
              <a:t>templates</a:t>
            </a:r>
            <a:r>
              <a:rPr lang="fr-FR" sz="2600" dirty="0">
                <a:latin typeface="Arial" pitchFamily="34"/>
              </a:rPr>
              <a:t> organisés par nom de contrôleur (ex Hello/</a:t>
            </a:r>
            <a:r>
              <a:rPr lang="fr-FR" sz="2600" dirty="0" err="1">
                <a:latin typeface="Arial" pitchFamily="34"/>
              </a:rPr>
              <a:t>index.html.twig</a:t>
            </a:r>
            <a:r>
              <a:rPr lang="fr-FR" sz="2600" dirty="0">
                <a:latin typeface="Arial" pitchFamily="34"/>
              </a:rPr>
              <a:t>);</a:t>
            </a:r>
          </a:p>
          <a:p>
            <a:pPr lvl="0"/>
            <a:r>
              <a:rPr lang="fr-FR" sz="2600" dirty="0" err="1">
                <a:latin typeface="Arial" pitchFamily="34"/>
              </a:rPr>
              <a:t>Resources</a:t>
            </a:r>
            <a:r>
              <a:rPr lang="fr-FR" sz="2600" dirty="0">
                <a:latin typeface="Arial" pitchFamily="34"/>
              </a:rPr>
              <a:t>/public : contient les ressources web (images, feuilles de style, </a:t>
            </a:r>
            <a:r>
              <a:rPr lang="fr-FR" sz="2600" dirty="0" err="1">
                <a:latin typeface="Arial" pitchFamily="34"/>
              </a:rPr>
              <a:t>etc</a:t>
            </a:r>
            <a:r>
              <a:rPr lang="fr-FR" sz="2600" dirty="0">
                <a:latin typeface="Arial" pitchFamily="34"/>
              </a:rPr>
              <a:t>) et sont copiées ou liées par un lien symbolique dans le répertoire de projet web/ grâce à la commande </a:t>
            </a:r>
            <a:r>
              <a:rPr lang="fr-FR" sz="2600" dirty="0" err="1">
                <a:latin typeface="Arial" pitchFamily="34"/>
              </a:rPr>
              <a:t>assets:install</a:t>
            </a:r>
            <a:r>
              <a:rPr lang="fr-FR" sz="2600" dirty="0">
                <a:latin typeface="Arial" pitchFamily="34"/>
              </a:rPr>
              <a:t>;</a:t>
            </a:r>
          </a:p>
          <a:p>
            <a:pPr lvl="0"/>
            <a:r>
              <a:rPr lang="fr-FR" sz="2600" dirty="0">
                <a:latin typeface="Arial" pitchFamily="34"/>
              </a:rPr>
              <a:t>Tests : contient tous les tests du bundle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07E59802-8EDA-45AE-9362-A59AFE1BD7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03CA059-DB0C-4C88-8A30-2F6AEF426368}" type="slidenum">
              <a:t>11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3791AF2-0E00-4FBE-909E-AEBEBBB53F0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Environnement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26C8301-3DF9-4117-9228-E4A41D1EAD2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048280"/>
          </a:xfrm>
        </p:spPr>
        <p:txBody>
          <a:bodyPr/>
          <a:lstStyle/>
          <a:p>
            <a:pPr lvl="0"/>
            <a:r>
              <a:rPr lang="fr-FR" sz="2600">
                <a:latin typeface="Arial" pitchFamily="34"/>
              </a:rPr>
              <a:t>Dev, prod, test</a:t>
            </a:r>
          </a:p>
          <a:p>
            <a:pPr lvl="0"/>
            <a:r>
              <a:rPr lang="fr-FR" sz="2600">
                <a:latin typeface="Arial" pitchFamily="34"/>
              </a:rPr>
              <a:t>Partage tout sauf conf et FrontController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411AA1C6-8441-49D2-8E0F-5574A81136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B2FF017-A66A-4108-B5D4-197F3FCF5908}" type="slidenum">
              <a:t>12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5BB2C6-1F6B-4BC4-A3E3-0C512EE6536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Résumé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F5CC37-DD0B-467E-953A-46C8DF9F48C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193360"/>
          </a:xfrm>
        </p:spPr>
        <p:txBody>
          <a:bodyPr/>
          <a:lstStyle/>
          <a:p>
            <a:pPr lvl="0"/>
            <a:r>
              <a:rPr lang="fr-FR" sz="2400" dirty="0">
                <a:latin typeface="Arial" pitchFamily="34"/>
              </a:rPr>
              <a:t>page = route, contrôleur[, </a:t>
            </a:r>
            <a:r>
              <a:rPr lang="fr-FR" sz="2400" dirty="0" err="1">
                <a:latin typeface="Arial" pitchFamily="34"/>
              </a:rPr>
              <a:t>template</a:t>
            </a:r>
            <a:r>
              <a:rPr lang="fr-FR" sz="2400" dirty="0">
                <a:latin typeface="Arial" pitchFamily="34"/>
              </a:rPr>
              <a:t>]</a:t>
            </a:r>
          </a:p>
          <a:p>
            <a:pPr lvl="0"/>
            <a:r>
              <a:rPr lang="fr-FR" sz="2400" dirty="0">
                <a:latin typeface="Arial" pitchFamily="34"/>
              </a:rPr>
              <a:t>projet : répertoires principaux :</a:t>
            </a:r>
          </a:p>
          <a:p>
            <a:pPr lvl="1"/>
            <a:r>
              <a:rPr lang="fr-FR" sz="2400" dirty="0">
                <a:latin typeface="Arial" pitchFamily="34"/>
              </a:rPr>
              <a:t>web/ (ressources web et contrôleurs frontaux)</a:t>
            </a:r>
          </a:p>
          <a:p>
            <a:pPr lvl="1"/>
            <a:r>
              <a:rPr lang="fr-FR" sz="2400" dirty="0">
                <a:latin typeface="Arial" pitchFamily="34"/>
              </a:rPr>
              <a:t>app/ (configuration)</a:t>
            </a:r>
          </a:p>
          <a:p>
            <a:pPr lvl="1"/>
            <a:r>
              <a:rPr lang="fr-FR" sz="2400" dirty="0">
                <a:latin typeface="Arial" pitchFamily="34"/>
              </a:rPr>
              <a:t>src/ (vos bundles),</a:t>
            </a:r>
          </a:p>
          <a:p>
            <a:pPr lvl="1"/>
            <a:r>
              <a:rPr lang="fr-FR" sz="2400" dirty="0" err="1">
                <a:latin typeface="Arial" pitchFamily="34"/>
              </a:rPr>
              <a:t>vendor</a:t>
            </a:r>
            <a:r>
              <a:rPr lang="fr-FR" sz="2400" dirty="0">
                <a:latin typeface="Arial" pitchFamily="34"/>
              </a:rPr>
              <a:t>/ (librairies tierces)</a:t>
            </a:r>
          </a:p>
          <a:p>
            <a:pPr lvl="0"/>
            <a:r>
              <a:rPr lang="fr-FR" sz="2400" dirty="0">
                <a:latin typeface="Arial" pitchFamily="34"/>
              </a:rPr>
              <a:t>fonctionnalité de Symfony2 est organisée dans un bundle</a:t>
            </a:r>
          </a:p>
          <a:p>
            <a:pPr lvl="0"/>
            <a:r>
              <a:rPr lang="fr-FR" sz="2400" dirty="0">
                <a:latin typeface="Arial" pitchFamily="34"/>
              </a:rPr>
              <a:t>conf de bundle : Ressources/config (YAML, XML, PHP)</a:t>
            </a:r>
          </a:p>
          <a:p>
            <a:pPr lvl="0"/>
            <a:r>
              <a:rPr lang="fr-FR" sz="2400" dirty="0">
                <a:latin typeface="Arial" pitchFamily="34"/>
              </a:rPr>
              <a:t>conf globale de l'application app/config</a:t>
            </a:r>
          </a:p>
          <a:p>
            <a:pPr lvl="0"/>
            <a:r>
              <a:rPr lang="fr-FR" sz="2400" dirty="0">
                <a:latin typeface="Arial" pitchFamily="34"/>
              </a:rPr>
              <a:t>environnement / contrôleurs frontaux + conf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EC687651-D098-43CD-A2B8-B140E9714C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32308B3-517A-4E9D-B8B0-8E3774B53E17}" type="slidenum">
              <a:t>13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34760AB-24FF-49BA-8C47-54FB2F54B88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Console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237EDC7-628D-453B-919F-9784BF4F1D33}"/>
              </a:ext>
            </a:extLst>
          </p:cNvPr>
          <p:cNvSpPr txBox="1"/>
          <p:nvPr/>
        </p:nvSpPr>
        <p:spPr>
          <a:xfrm>
            <a:off x="360000" y="1624319"/>
            <a:ext cx="3600000" cy="4654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$ php app/console -s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E4AC99C-B4D9-48DE-8D24-A0F0B1E8B566}"/>
              </a:ext>
            </a:extLst>
          </p:cNvPr>
          <p:cNvSpPr txBox="1"/>
          <p:nvPr/>
        </p:nvSpPr>
        <p:spPr>
          <a:xfrm>
            <a:off x="360000" y="2853000"/>
            <a:ext cx="9540000" cy="4591800"/>
          </a:xfrm>
          <a:prstGeom prst="rect">
            <a:avLst/>
          </a:prstGeom>
          <a:solidFill>
            <a:srgbClr val="2C001E"/>
          </a:solidFill>
          <a:ln>
            <a:noFill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spc="0" baseline="0">
                <a:ln>
                  <a:noFill/>
                </a:ln>
                <a:solidFill>
                  <a:srgbClr val="009900"/>
                </a:solidFill>
                <a:latin typeface="Courier 10 Pitch" pitchFamily="17"/>
                <a:ea typeface="MS Gothic" pitchFamily="2"/>
                <a:cs typeface="Tahoma" pitchFamily="2"/>
              </a:rPr>
              <a:t>      _____                  __                  ___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spc="0" baseline="0">
                <a:ln>
                  <a:noFill/>
                </a:ln>
                <a:solidFill>
                  <a:srgbClr val="009900"/>
                </a:solidFill>
                <a:latin typeface="Courier 10 Pitch" pitchFamily="17"/>
                <a:ea typeface="MS Gothic" pitchFamily="2"/>
                <a:cs typeface="Tahoma" pitchFamily="2"/>
              </a:rPr>
              <a:t>     / ____|                / _|                |__ \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spc="0" baseline="0">
                <a:ln>
                  <a:noFill/>
                </a:ln>
                <a:solidFill>
                  <a:srgbClr val="009900"/>
                </a:solidFill>
                <a:latin typeface="Courier 10 Pitch" pitchFamily="17"/>
                <a:ea typeface="MS Gothic" pitchFamily="2"/>
                <a:cs typeface="Tahoma" pitchFamily="2"/>
              </a:rPr>
              <a:t>    | (___  _   _ _ __ ___ | |_ ___  _ __  _   _   ) |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spc="0" baseline="0">
                <a:ln>
                  <a:noFill/>
                </a:ln>
                <a:solidFill>
                  <a:srgbClr val="009900"/>
                </a:solidFill>
                <a:latin typeface="Courier 10 Pitch" pitchFamily="17"/>
                <a:ea typeface="MS Gothic" pitchFamily="2"/>
                <a:cs typeface="Tahoma" pitchFamily="2"/>
              </a:rPr>
              <a:t>     \___ \| | | | '_ ` _ \|  _/ _ \| '_ \| | | | / /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spc="0" baseline="0">
                <a:ln>
                  <a:noFill/>
                </a:ln>
                <a:solidFill>
                  <a:srgbClr val="009900"/>
                </a:solidFill>
                <a:latin typeface="Courier 10 Pitch" pitchFamily="17"/>
                <a:ea typeface="MS Gothic" pitchFamily="2"/>
                <a:cs typeface="Tahoma" pitchFamily="2"/>
              </a:rPr>
              <a:t>     ____) | |_| | | | | | | || (_) | | | | |_| |/ /_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spc="0" baseline="0">
                <a:ln>
                  <a:noFill/>
                </a:ln>
                <a:solidFill>
                  <a:srgbClr val="009900"/>
                </a:solidFill>
                <a:latin typeface="Courier 10 Pitch" pitchFamily="17"/>
                <a:ea typeface="MS Gothic" pitchFamily="2"/>
                <a:cs typeface="Tahoma" pitchFamily="2"/>
              </a:rPr>
              <a:t>    |_____/ \__, |_| |_| |_|_| \___/|_| |_|\__, |____|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spc="0" baseline="0">
                <a:ln>
                  <a:noFill/>
                </a:ln>
                <a:solidFill>
                  <a:srgbClr val="009900"/>
                </a:solidFill>
                <a:latin typeface="Courier 10 Pitch" pitchFamily="17"/>
                <a:ea typeface="MS Gothic" pitchFamily="2"/>
                <a:cs typeface="Tahoma" pitchFamily="2"/>
              </a:rPr>
              <a:t>             __/ |                          __/ |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spc="0" baseline="0">
                <a:ln>
                  <a:noFill/>
                </a:ln>
                <a:solidFill>
                  <a:srgbClr val="009900"/>
                </a:solidFill>
                <a:latin typeface="Courier 10 Pitch" pitchFamily="17"/>
                <a:ea typeface="MS Gothic" pitchFamily="2"/>
                <a:cs typeface="Tahoma" pitchFamily="2"/>
              </a:rPr>
              <a:t>            |___/                          |___/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200" b="0" i="0" u="none" strike="noStrike" kern="1200" spc="0" baseline="0">
              <a:ln>
                <a:noFill/>
              </a:ln>
              <a:solidFill>
                <a:srgbClr val="99FF66"/>
              </a:solidFill>
              <a:latin typeface="Courier 10 Pitch" pitchFamily="17"/>
              <a:ea typeface="MS Gothic" pitchFamily="2"/>
              <a:cs typeface="Tahoma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200" b="0" i="0" u="none" strike="noStrike" kern="1200" spc="0" baseline="0">
              <a:ln>
                <a:noFill/>
              </a:ln>
              <a:solidFill>
                <a:srgbClr val="99FF66"/>
              </a:solidFill>
              <a:latin typeface="Courier 10 Pitch" pitchFamily="17"/>
              <a:ea typeface="MS Gothic" pitchFamily="2"/>
              <a:cs typeface="Tahoma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Welcome to the </a:t>
            </a:r>
            <a:r>
              <a:rPr lang="fr-FR" sz="2200" b="0" i="0" u="none" strike="noStrike" kern="1200" spc="0" baseline="0">
                <a:ln>
                  <a:noFill/>
                </a:ln>
                <a:solidFill>
                  <a:srgbClr val="009900"/>
                </a:solidFill>
                <a:latin typeface="Courier 10 Pitch" pitchFamily="17"/>
                <a:ea typeface="MS Gothic" pitchFamily="2"/>
                <a:cs typeface="Tahoma" pitchFamily="2"/>
              </a:rPr>
              <a:t>Symfony</a:t>
            </a:r>
            <a:r>
              <a:rPr lang="fr-FR" sz="2200" b="0" i="0" u="none" strike="noStrike" kern="1200" spc="0" baseline="0">
                <a:ln>
                  <a:noFill/>
                </a:ln>
                <a:solidFill>
                  <a:srgbClr val="99FF66"/>
                </a:solidFill>
                <a:latin typeface="Courier 10 Pitch" pitchFamily="17"/>
                <a:ea typeface="MS Gothic" pitchFamily="2"/>
                <a:cs typeface="Tahoma" pitchFamily="2"/>
              </a:rPr>
              <a:t> </a:t>
            </a:r>
            <a:r>
              <a:rPr lang="fr-FR" sz="22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shell (</a:t>
            </a:r>
            <a:r>
              <a:rPr lang="fr-FR" sz="2200" b="0" i="0" u="none" strike="noStrike" kern="1200" spc="0" baseline="0">
                <a:ln>
                  <a:noFill/>
                </a:ln>
                <a:solidFill>
                  <a:srgbClr val="FF9900"/>
                </a:solidFill>
                <a:latin typeface="Courier 10 Pitch" pitchFamily="17"/>
                <a:ea typeface="MS Gothic" pitchFamily="2"/>
                <a:cs typeface="Tahoma" pitchFamily="2"/>
              </a:rPr>
              <a:t>2.4.2 - app/dev/debug</a:t>
            </a:r>
            <a:r>
              <a:rPr lang="fr-FR" sz="22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).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200" b="0" i="0" u="none" strike="noStrike" kern="1200" spc="0" baseline="0">
              <a:ln>
                <a:noFill/>
              </a:ln>
              <a:solidFill>
                <a:srgbClr val="99FF66"/>
              </a:solidFill>
              <a:latin typeface="Courier 10 Pitch" pitchFamily="17"/>
              <a:ea typeface="MS Gothic" pitchFamily="2"/>
              <a:cs typeface="Tahoma" pitchFamily="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0E308EBF-5B0D-4CDD-B33F-75088DFC7F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81F9EF0-DC9E-4451-8D2A-48F6113107F8}" type="slidenum">
              <a:t>14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FA44511-CF80-4382-8B55-1BE5F3DFC0B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Console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D4D918-F4F3-4C58-B297-FAF7F38BB60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048280"/>
          </a:xfrm>
        </p:spPr>
        <p:txBody>
          <a:bodyPr/>
          <a:lstStyle/>
          <a:p>
            <a:pPr lvl="0"/>
            <a:r>
              <a:rPr lang="fr-FR" sz="2600">
                <a:latin typeface="Arial" pitchFamily="34"/>
              </a:rPr>
              <a:t>Console / shell Sf2</a:t>
            </a:r>
          </a:p>
          <a:p>
            <a:pPr lvl="0"/>
            <a:r>
              <a:rPr lang="fr-FR" sz="2600">
                <a:latin typeface="Arial" pitchFamily="34"/>
              </a:rPr>
              <a:t>Génération automatique de fichiers / code</a:t>
            </a:r>
          </a:p>
          <a:p>
            <a:pPr lvl="0"/>
            <a:r>
              <a:rPr lang="fr-FR" sz="2600">
                <a:latin typeface="Arial" pitchFamily="34"/>
              </a:rPr>
              <a:t>Autocomplétion : commandes / args</a:t>
            </a:r>
          </a:p>
          <a:p>
            <a:pPr lvl="0"/>
            <a:r>
              <a:rPr lang="fr-FR" sz="2600">
                <a:latin typeface="Arial" pitchFamily="34"/>
              </a:rPr>
              <a:t>Mode interactif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AE7749A-1711-4D0B-9AC5-7C1E9EFF4B1C}"/>
              </a:ext>
            </a:extLst>
          </p:cNvPr>
          <p:cNvSpPr txBox="1"/>
          <p:nvPr/>
        </p:nvSpPr>
        <p:spPr>
          <a:xfrm>
            <a:off x="4500000" y="4500000"/>
            <a:ext cx="3600000" cy="465480"/>
          </a:xfrm>
          <a:prstGeom prst="rect">
            <a:avLst/>
          </a:prstGeom>
          <a:solidFill>
            <a:srgbClr val="2C001E"/>
          </a:solidFill>
          <a:ln>
            <a:noFill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&gt; generate:bundle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F159F871-10C7-4C28-B230-C09B984AD9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7579A73-46F9-4A20-A79B-CB8CD50691DC}" type="slidenum">
              <a:t>15</a:t>
            </a:fld>
            <a:endParaRPr lang="fr-FR"/>
          </a:p>
        </p:txBody>
      </p:sp>
      <p:sp>
        <p:nvSpPr>
          <p:cNvPr id="2" name="Sous-titre 1">
            <a:extLst>
              <a:ext uri="{FF2B5EF4-FFF2-40B4-BE49-F238E27FC236}">
                <a16:creationId xmlns:a16="http://schemas.microsoft.com/office/drawing/2014/main" id="{D10E455D-D980-4AE9-9480-53340936C72C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60000" y="180000"/>
            <a:ext cx="6840000" cy="6577919"/>
          </a:xfrm>
        </p:spPr>
        <p:txBody>
          <a:bodyPr anchor="ctr">
            <a:spAutoFit/>
          </a:bodyPr>
          <a:lstStyle/>
          <a:p>
            <a:pPr lvl="0" algn="ctr">
              <a:spcAft>
                <a:spcPts val="0"/>
              </a:spcAft>
              <a:buNone/>
            </a:pPr>
            <a:r>
              <a:rPr lang="fr-FR" sz="4800">
                <a:solidFill>
                  <a:srgbClr val="F2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</a:rPr>
              <a:t>Contrôleur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59A6808-4C66-45FB-BD60-5EBF5BDEEAD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000920" y="3240000"/>
            <a:ext cx="2539080" cy="32882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378E94D8-6322-4793-8B79-571CC1EFD9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C794829-3C28-4019-8E6B-B0C3CA2BBDF1}" type="slidenum">
              <a:t>16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53574F6-3023-4AFB-9A55-435FFC75F14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Format YAML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88B5DAB-0FD8-44C7-9A0C-247640CD023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040000"/>
          </a:xfrm>
        </p:spPr>
        <p:txBody>
          <a:bodyPr/>
          <a:lstStyle/>
          <a:p>
            <a:pPr lvl="0"/>
            <a:r>
              <a:rPr lang="fr-FR"/>
              <a:t>YAML Ain't Markup Language</a:t>
            </a:r>
          </a:p>
          <a:p>
            <a:pPr lvl="0"/>
            <a:r>
              <a:rPr lang="fr-FR"/>
              <a:t>~ JSON</a:t>
            </a:r>
          </a:p>
          <a:p>
            <a:pPr lvl="1"/>
            <a:r>
              <a:rPr lang="fr-FR"/>
              <a:t> + lisibilité humaine</a:t>
            </a:r>
          </a:p>
          <a:p>
            <a:pPr lvl="1"/>
            <a:r>
              <a:rPr lang="fr-FR"/>
              <a:t> - facilité de traitement / génération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1">
            <a:extLst>
              <a:ext uri="{FF2B5EF4-FFF2-40B4-BE49-F238E27FC236}">
                <a16:creationId xmlns:a16="http://schemas.microsoft.com/office/drawing/2014/main" id="{F1E4661D-8ECD-4EC6-9B6D-B6EFA3C5CD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185A18C-B0DC-4C4C-9633-6F1AC4A503CD}" type="slidenum">
              <a:t>17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52C0CE8-8051-4634-8F21-06E567AD39B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YAML : collections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A5B992-0337-474F-94CF-17950E79A30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040000"/>
          </a:xfrm>
        </p:spPr>
        <p:txBody>
          <a:bodyPr/>
          <a:lstStyle/>
          <a:p>
            <a:pPr lvl="0"/>
            <a:r>
              <a:rPr lang="fr-FR"/>
              <a:t>Séquence :</a:t>
            </a:r>
          </a:p>
          <a:p>
            <a:pPr lvl="0">
              <a:buNone/>
            </a:pPr>
            <a:endParaRPr lang="fr-FR"/>
          </a:p>
          <a:p>
            <a:pPr lvl="0">
              <a:buNone/>
            </a:pPr>
            <a:endParaRPr lang="fr-FR"/>
          </a:p>
          <a:p>
            <a:pPr lvl="0"/>
            <a:r>
              <a:rPr lang="fr-FR"/>
              <a:t>Mapping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A2D5376-E602-41E4-8A2E-A2CC130DF1B9}"/>
              </a:ext>
            </a:extLst>
          </p:cNvPr>
          <p:cNvSpPr txBox="1"/>
          <p:nvPr/>
        </p:nvSpPr>
        <p:spPr>
          <a:xfrm>
            <a:off x="3600000" y="3240000"/>
            <a:ext cx="5040000" cy="12157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Cumberland AMT" pitchFamily="49"/>
                <a:cs typeface="Cumberland AMT" pitchFamily="49"/>
              </a:rPr>
              <a:t>name: Symfony initiation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Cumberland AMT" pitchFamily="49"/>
                <a:cs typeface="Cumberland AMT" pitchFamily="49"/>
              </a:rPr>
              <a:t>duration: 5</a:t>
            </a:r>
            <a:br>
              <a:rPr lang="fr-FR" sz="22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Cumberland AMT" pitchFamily="49"/>
                <a:cs typeface="Cumberland AMT" pitchFamily="49"/>
              </a:rPr>
            </a:br>
            <a:r>
              <a:rPr lang="fr-FR" sz="22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Cumberland AMT" pitchFamily="49"/>
                <a:cs typeface="Cumberland AMT" pitchFamily="49"/>
              </a:rPr>
              <a:t>center: Dawan </a:t>
            </a:r>
            <a:r>
              <a:rPr lang="fr-FR" sz="2200" b="0" i="1" u="none" strike="noStrike" kern="1200" spc="0" baseline="0">
                <a:ln>
                  <a:noFill/>
                </a:ln>
                <a:solidFill>
                  <a:srgbClr val="999999"/>
                </a:solidFill>
                <a:latin typeface="Courier 10 Pitch" pitchFamily="17"/>
                <a:ea typeface="Cumberland AMT" pitchFamily="49"/>
                <a:cs typeface="Cumberland AMT" pitchFamily="49"/>
              </a:rPr>
              <a:t>#of course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671929F-A7D3-4408-9CA1-2135CA6CB0C4}"/>
              </a:ext>
            </a:extLst>
          </p:cNvPr>
          <p:cNvSpPr txBox="1"/>
          <p:nvPr/>
        </p:nvSpPr>
        <p:spPr>
          <a:xfrm>
            <a:off x="3600000" y="1455480"/>
            <a:ext cx="5040000" cy="12157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Cumberland AMT" pitchFamily="49"/>
                <a:cs typeface="Cumberland AMT" pitchFamily="49"/>
              </a:rPr>
              <a:t>- Symfony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Cumberland AMT" pitchFamily="49"/>
                <a:cs typeface="Cumberland AMT" pitchFamily="49"/>
              </a:rPr>
              <a:t>- Drupal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Cumberland AMT" pitchFamily="49"/>
                <a:cs typeface="Cumberland AMT" pitchFamily="49"/>
              </a:rPr>
              <a:t>- eZ Publish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1">
            <a:extLst>
              <a:ext uri="{FF2B5EF4-FFF2-40B4-BE49-F238E27FC236}">
                <a16:creationId xmlns:a16="http://schemas.microsoft.com/office/drawing/2014/main" id="{B073EEE9-4F85-427C-9461-9AD82E14AD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70C82B4-C024-4E5E-8493-212AC1A3937F}" type="slidenum">
              <a:t>18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31C781-C347-43D8-BE80-6F06F252DB8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Routage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52675A-3E06-4003-AD59-D7E2AE62581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059440"/>
          </a:xfrm>
        </p:spPr>
        <p:txBody>
          <a:bodyPr/>
          <a:lstStyle/>
          <a:p>
            <a:pPr lvl="0"/>
            <a:r>
              <a:rPr lang="fr-FR" dirty="0"/>
              <a:t>pattern + référence au </a:t>
            </a:r>
            <a:r>
              <a:rPr lang="fr-FR" dirty="0" err="1"/>
              <a:t>controller</a:t>
            </a:r>
            <a:endParaRPr lang="fr-FR" dirty="0"/>
          </a:p>
          <a:p>
            <a:pPr lvl="0"/>
            <a:r>
              <a:rPr lang="fr-FR" dirty="0"/>
              <a:t>Paramètre de substitution /hello/{</a:t>
            </a:r>
            <a:r>
              <a:rPr lang="fr-FR" dirty="0" err="1"/>
              <a:t>name</a:t>
            </a:r>
            <a:r>
              <a:rPr lang="fr-FR" dirty="0"/>
              <a:t>}</a:t>
            </a:r>
          </a:p>
          <a:p>
            <a:pPr lvl="1"/>
            <a:r>
              <a:rPr lang="fr-FR" dirty="0"/>
              <a:t>Valeurs par défaut :</a:t>
            </a:r>
            <a:br>
              <a:rPr lang="fr-FR" dirty="0"/>
            </a:br>
            <a:endParaRPr lang="fr-FR" dirty="0"/>
          </a:p>
          <a:p>
            <a:pPr lvl="1"/>
            <a:r>
              <a:rPr lang="fr-FR" dirty="0"/>
              <a:t>Conditions requises :</a:t>
            </a:r>
            <a:br>
              <a:rPr lang="fr-FR" dirty="0"/>
            </a:br>
            <a:br>
              <a:rPr lang="fr-FR" sz="2400" dirty="0">
                <a:latin typeface="Courier New" pitchFamily="49"/>
              </a:rPr>
            </a:br>
            <a:br>
              <a:rPr lang="fr-FR" sz="2400" dirty="0">
                <a:latin typeface="Courier New" pitchFamily="49"/>
              </a:rPr>
            </a:br>
            <a:endParaRPr lang="fr-FR" sz="2400" dirty="0">
              <a:latin typeface="Courier New" pitchFamily="49"/>
            </a:endParaRPr>
          </a:p>
          <a:p>
            <a:pPr lvl="0"/>
            <a:r>
              <a:rPr lang="fr-FR" dirty="0"/>
              <a:t>Paramètres spéciaux :</a:t>
            </a:r>
            <a:br>
              <a:rPr lang="fr-FR" dirty="0"/>
            </a:br>
            <a:r>
              <a:rPr lang="fr-FR" sz="2400" dirty="0">
                <a:latin typeface="Courier New" pitchFamily="49"/>
              </a:rPr>
              <a:t>_</a:t>
            </a:r>
            <a:r>
              <a:rPr lang="fr-FR" sz="2400" dirty="0" err="1">
                <a:latin typeface="Courier New" pitchFamily="49"/>
              </a:rPr>
              <a:t>controller</a:t>
            </a:r>
            <a:r>
              <a:rPr lang="fr-FR" sz="2400" dirty="0">
                <a:latin typeface="Courier New" pitchFamily="49"/>
              </a:rPr>
              <a:t>(obligatoire), _format, _locale</a:t>
            </a:r>
            <a:br>
              <a:rPr lang="fr-FR" dirty="0"/>
            </a:b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5EE396D-DAC7-4659-9A53-5D36FF80B7EB}"/>
              </a:ext>
            </a:extLst>
          </p:cNvPr>
          <p:cNvSpPr txBox="1"/>
          <p:nvPr/>
        </p:nvSpPr>
        <p:spPr>
          <a:xfrm>
            <a:off x="590850" y="3342175"/>
            <a:ext cx="8898300" cy="87532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b="0" i="0" u="none" strike="noStrike" kern="1200" spc="0" baseline="0" dirty="0">
                <a:ln>
                  <a:noFill/>
                </a:ln>
                <a:solidFill>
                  <a:srgbClr val="FFFFFF"/>
                </a:solidFill>
                <a:latin typeface="Courier New" pitchFamily="49"/>
                <a:ea typeface="MS Gothic" pitchFamily="2"/>
                <a:cs typeface="Tahoma" pitchFamily="2"/>
              </a:rPr>
              <a:t>defaults: 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dirty="0">
                <a:solidFill>
                  <a:srgbClr val="FFFFFF"/>
                </a:solidFill>
                <a:latin typeface="Courier New" pitchFamily="49"/>
                <a:ea typeface="MS Gothic" pitchFamily="2"/>
                <a:cs typeface="Tahoma" pitchFamily="2"/>
              </a:rPr>
              <a:t>	</a:t>
            </a:r>
            <a:r>
              <a:rPr lang="fr-FR" b="0" i="0" u="none" strike="noStrike" kern="1200" spc="0" baseline="0" dirty="0">
                <a:ln>
                  <a:noFill/>
                </a:ln>
                <a:solidFill>
                  <a:srgbClr val="FFFFFF"/>
                </a:solidFill>
                <a:latin typeface="Courier New" pitchFamily="49"/>
                <a:ea typeface="MS Gothic" pitchFamily="2"/>
                <a:cs typeface="Tahoma" pitchFamily="2"/>
              </a:rPr>
              <a:t>_</a:t>
            </a:r>
            <a:r>
              <a:rPr lang="fr-FR" b="0" i="0" u="none" strike="noStrike" kern="1200" spc="0" baseline="0" dirty="0" err="1">
                <a:ln>
                  <a:noFill/>
                </a:ln>
                <a:solidFill>
                  <a:srgbClr val="FFFFFF"/>
                </a:solidFill>
                <a:latin typeface="Courier New" pitchFamily="49"/>
                <a:ea typeface="MS Gothic" pitchFamily="2"/>
                <a:cs typeface="Tahoma" pitchFamily="2"/>
              </a:rPr>
              <a:t>controller</a:t>
            </a:r>
            <a:r>
              <a:rPr lang="fr-FR" b="0" i="0" u="none" strike="noStrike" kern="1200" spc="0" baseline="0" dirty="0">
                <a:ln>
                  <a:noFill/>
                </a:ln>
                <a:solidFill>
                  <a:srgbClr val="FFFFFF"/>
                </a:solidFill>
                <a:latin typeface="Courier New" pitchFamily="49"/>
                <a:ea typeface="MS Gothic" pitchFamily="2"/>
                <a:cs typeface="Tahoma" pitchFamily="2"/>
              </a:rPr>
              <a:t>: </a:t>
            </a:r>
            <a:r>
              <a:rPr lang="fr-FR" b="0" i="0" u="none" strike="noStrike" kern="1200" spc="0" baseline="0" dirty="0" err="1">
                <a:ln>
                  <a:noFill/>
                </a:ln>
                <a:solidFill>
                  <a:srgbClr val="FFFFFF"/>
                </a:solidFill>
                <a:latin typeface="Courier New" pitchFamily="49"/>
                <a:ea typeface="MS Gothic" pitchFamily="2"/>
                <a:cs typeface="Tahoma" pitchFamily="2"/>
              </a:rPr>
              <a:t>Bdle:Ctrl:act</a:t>
            </a:r>
            <a:r>
              <a:rPr lang="fr-FR" b="0" i="0" u="none" strike="noStrike" kern="1200" spc="0" baseline="0" dirty="0">
                <a:ln>
                  <a:noFill/>
                </a:ln>
                <a:solidFill>
                  <a:srgbClr val="FFFFFF"/>
                </a:solidFill>
                <a:latin typeface="Courier New" pitchFamily="49"/>
                <a:ea typeface="MS Gothic" pitchFamily="2"/>
                <a:cs typeface="Tahoma" pitchFamily="2"/>
              </a:rPr>
              <a:t> 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dirty="0">
                <a:solidFill>
                  <a:srgbClr val="FFFFFF"/>
                </a:solidFill>
                <a:latin typeface="Courier New" pitchFamily="49"/>
                <a:ea typeface="MS Gothic" pitchFamily="2"/>
                <a:cs typeface="Tahoma" pitchFamily="2"/>
              </a:rPr>
              <a:t>	</a:t>
            </a:r>
            <a:r>
              <a:rPr lang="fr-FR" b="0" i="0" u="none" strike="noStrike" kern="1200" spc="0" baseline="0" dirty="0">
                <a:ln>
                  <a:noFill/>
                </a:ln>
                <a:solidFill>
                  <a:srgbClr val="FFFFFF"/>
                </a:solidFill>
                <a:latin typeface="Courier New" pitchFamily="49"/>
                <a:ea typeface="MS Gothic" pitchFamily="2"/>
                <a:cs typeface="Tahoma" pitchFamily="2"/>
              </a:rPr>
              <a:t>param: 1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3BD5FC5-8C35-4807-A35B-E11F8E67E2F5}"/>
              </a:ext>
            </a:extLst>
          </p:cNvPr>
          <p:cNvSpPr txBox="1"/>
          <p:nvPr/>
        </p:nvSpPr>
        <p:spPr>
          <a:xfrm>
            <a:off x="2641009" y="4597870"/>
            <a:ext cx="5400000" cy="11325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spc="0" baseline="0" dirty="0" err="1">
                <a:ln>
                  <a:noFill/>
                </a:ln>
                <a:solidFill>
                  <a:srgbClr val="FFFFFF"/>
                </a:solidFill>
                <a:latin typeface="Courier New" pitchFamily="49"/>
                <a:ea typeface="MS Gothic" pitchFamily="2"/>
                <a:cs typeface="Tahoma" pitchFamily="2"/>
              </a:rPr>
              <a:t>requirements</a:t>
            </a:r>
            <a:r>
              <a:rPr lang="fr-FR" sz="2400" b="0" i="0" u="none" strike="noStrike" kern="1200" spc="0" baseline="0" dirty="0">
                <a:ln>
                  <a:noFill/>
                </a:ln>
                <a:solidFill>
                  <a:srgbClr val="FFFFFF"/>
                </a:solidFill>
                <a:latin typeface="Courier New" pitchFamily="49"/>
                <a:ea typeface="MS Gothic" pitchFamily="2"/>
                <a:cs typeface="Tahoma" pitchFamily="2"/>
              </a:rPr>
              <a:t>: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2400" b="0" i="0" u="none" strike="noStrike" kern="1200" spc="0" baseline="0" dirty="0" err="1">
                <a:ln>
                  <a:noFill/>
                </a:ln>
                <a:solidFill>
                  <a:srgbClr val="FFFFFF"/>
                </a:solidFill>
                <a:latin typeface="Courier New" pitchFamily="49"/>
                <a:ea typeface="MS Gothic" pitchFamily="2"/>
                <a:cs typeface="Tahoma" pitchFamily="2"/>
              </a:rPr>
              <a:t>year</a:t>
            </a:r>
            <a:r>
              <a:rPr lang="fr-FR" sz="2400" b="0" i="0" u="none" strike="noStrike" kern="1200" spc="0" baseline="0" dirty="0">
                <a:ln>
                  <a:noFill/>
                </a:ln>
                <a:solidFill>
                  <a:srgbClr val="FFFFFF"/>
                </a:solidFill>
                <a:latin typeface="Courier New" pitchFamily="49"/>
                <a:ea typeface="MS Gothic" pitchFamily="2"/>
                <a:cs typeface="Tahoma" pitchFamily="2"/>
              </a:rPr>
              <a:t>: \d+</a:t>
            </a:r>
            <a:br>
              <a:rPr lang="fr-FR" sz="2400" b="0" i="0" u="none" strike="noStrike" kern="1200" spc="0" baseline="0" dirty="0">
                <a:ln>
                  <a:noFill/>
                </a:ln>
                <a:solidFill>
                  <a:srgbClr val="FFFFFF"/>
                </a:solidFill>
                <a:latin typeface="Courier New" pitchFamily="49"/>
                <a:ea typeface="MS Gothic" pitchFamily="2"/>
                <a:cs typeface="Tahoma" pitchFamily="2"/>
              </a:rPr>
            </a:br>
            <a:r>
              <a:rPr lang="fr-FR" sz="2400" b="0" i="0" u="none" strike="noStrike" kern="1200" spc="0" baseline="0" dirty="0">
                <a:ln>
                  <a:noFill/>
                </a:ln>
                <a:solidFill>
                  <a:srgbClr val="FFFFFF"/>
                </a:solidFill>
                <a:latin typeface="Courier New" pitchFamily="49"/>
                <a:ea typeface="MS Gothic" pitchFamily="2"/>
                <a:cs typeface="Tahoma" pitchFamily="2"/>
              </a:rPr>
              <a:t>_locale: </a:t>
            </a:r>
            <a:r>
              <a:rPr lang="fr-FR" sz="2400" b="0" i="0" u="none" strike="noStrike" kern="1200" spc="0" baseline="0" dirty="0" err="1">
                <a:ln>
                  <a:noFill/>
                </a:ln>
                <a:solidFill>
                  <a:srgbClr val="FFFFFF"/>
                </a:solidFill>
                <a:latin typeface="Courier New" pitchFamily="49"/>
                <a:ea typeface="MS Gothic" pitchFamily="2"/>
                <a:cs typeface="Tahoma" pitchFamily="2"/>
              </a:rPr>
              <a:t>fr|en</a:t>
            </a:r>
            <a:endParaRPr lang="fr-FR" sz="2400" b="0" i="0" u="none" strike="noStrike" kern="1200" spc="0" baseline="0" dirty="0">
              <a:ln>
                <a:noFill/>
              </a:ln>
              <a:solidFill>
                <a:srgbClr val="FFFFFF"/>
              </a:solidFill>
              <a:latin typeface="Courier New" pitchFamily="49"/>
              <a:ea typeface="MS Gothic" pitchFamily="2"/>
              <a:cs typeface="Tahoma" pitchFamily="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497D93E4-5FB5-4D6B-B278-402DE329D0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DC1CB57-745A-40DC-8A39-CFA39194FEA6}" type="slidenum">
              <a:t>19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D2D9E37-0F63-4881-8164-3A742DDB659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Routage : paramètres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D780D6-A554-4B6B-A259-FB91B94B8BB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040000"/>
          </a:xfrm>
        </p:spPr>
        <p:txBody>
          <a:bodyPr/>
          <a:lstStyle/>
          <a:p>
            <a:pPr lvl="0"/>
            <a:r>
              <a:rPr lang="fr-FR"/>
              <a:t>_controller :</a:t>
            </a:r>
            <a:br>
              <a:rPr lang="fr-FR"/>
            </a:br>
            <a:r>
              <a:rPr lang="fr-FR" sz="2400">
                <a:latin typeface="Courier New" pitchFamily="49"/>
              </a:rPr>
              <a:t>NomDuBundle:Ctrl:act	</a:t>
            </a:r>
            <a:br>
              <a:rPr lang="fr-FR" sz="2400">
                <a:latin typeface="Courier New" pitchFamily="49"/>
              </a:rPr>
            </a:br>
            <a:r>
              <a:rPr lang="fr-FR" sz="2400">
                <a:latin typeface="Courier New" pitchFamily="49"/>
              </a:rPr>
              <a:t>Vendor\NomDuBundle\Controller\CtrlController::actAction</a:t>
            </a:r>
            <a:br>
              <a:rPr lang="fr-FR" sz="2400">
                <a:latin typeface="Courier New" pitchFamily="49"/>
              </a:rPr>
            </a:br>
            <a:r>
              <a:rPr lang="fr-FR" sz="2400">
                <a:latin typeface="Courier New" pitchFamily="49"/>
              </a:rPr>
              <a:t>NomService:actAction</a:t>
            </a:r>
          </a:p>
          <a:p>
            <a:pPr lvl="0"/>
            <a:r>
              <a:rPr lang="fr-FR"/>
              <a:t>Fusion des paramètres dans tableau associatif, passage en argument au contrôleur</a:t>
            </a:r>
          </a:p>
          <a:p>
            <a:pPr lvl="0"/>
            <a:r>
              <a:rPr lang="fr-FR"/>
              <a:t>Ressources externes de routage :</a:t>
            </a:r>
            <a:br>
              <a:rPr lang="fr-FR"/>
            </a:br>
            <a:r>
              <a:rPr lang="fr-FR" sz="2200">
                <a:solidFill>
                  <a:srgbClr val="000000"/>
                </a:solidFill>
                <a:latin typeface="Courier New" pitchFamily="49"/>
              </a:rPr>
              <a:t>dawan_hello:</a:t>
            </a:r>
            <a:br>
              <a:rPr lang="fr-FR" sz="2200">
                <a:solidFill>
                  <a:srgbClr val="000000"/>
                </a:solidFill>
                <a:latin typeface="Courier New" pitchFamily="49"/>
              </a:rPr>
            </a:br>
            <a:r>
              <a:rPr lang="fr-FR" sz="2200">
                <a:latin typeface="Courier New" pitchFamily="49"/>
              </a:rPr>
              <a:t>resource:</a:t>
            </a:r>
            <a:r>
              <a:rPr lang="fr-FR" sz="2200">
                <a:solidFill>
                  <a:srgbClr val="56DC3A"/>
                </a:solidFill>
                <a:latin typeface="Courier New" pitchFamily="49"/>
              </a:rPr>
              <a:t> </a:t>
            </a:r>
            <a:r>
              <a:rPr lang="fr-FR" sz="2200">
                <a:solidFill>
                  <a:srgbClr val="008000"/>
                </a:solidFill>
                <a:latin typeface="Courier New" pitchFamily="49"/>
              </a:rPr>
              <a:t>"@HelloBundle/Resources/config/routing.yml"</a:t>
            </a:r>
            <a:br>
              <a:rPr lang="fr-FR" sz="2200">
                <a:solidFill>
                  <a:srgbClr val="008000"/>
                </a:solidFill>
                <a:latin typeface="Courier New" pitchFamily="49"/>
              </a:rPr>
            </a:br>
            <a:r>
              <a:rPr lang="fr-FR" sz="2200">
                <a:latin typeface="Courier New" pitchFamily="49"/>
              </a:rPr>
              <a:t>prefix: /admin</a:t>
            </a:r>
            <a:br>
              <a:rPr lang="fr-FR" sz="2200">
                <a:solidFill>
                  <a:srgbClr val="008000"/>
                </a:solidFill>
                <a:latin typeface="Courier New" pitchFamily="49"/>
              </a:rPr>
            </a:br>
            <a:r>
              <a:rPr lang="fr-FR" sz="2200">
                <a:latin typeface="Arial" pitchFamily="34"/>
              </a:rPr>
              <a:t>@HelloBundle =&gt; répertoire du bundle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828166E4-315B-4A1E-8538-247CF142B3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F48B3E0-3504-4C01-B79B-6F9EB522766E}" type="slidenum">
              <a:t>2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9E03557-CAB5-41B7-B6D4-21447A34E8A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Requêtes HTTP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C871E66-616A-4340-8FEC-76EF40C6D4B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048280"/>
          </a:xfrm>
        </p:spPr>
        <p:txBody>
          <a:bodyPr/>
          <a:lstStyle/>
          <a:p>
            <a:pPr lvl="0"/>
            <a:r>
              <a:rPr lang="fr-FR" dirty="0"/>
              <a:t>Composant </a:t>
            </a:r>
            <a:r>
              <a:rPr lang="fr-FR" b="1" u="sng" dirty="0" err="1">
                <a:solidFill>
                  <a:srgbClr val="FF3333"/>
                </a:solidFill>
              </a:rPr>
              <a:t>HTTPFoundation</a:t>
            </a:r>
            <a:endParaRPr lang="fr-FR" b="1" u="sng" dirty="0">
              <a:solidFill>
                <a:srgbClr val="FF3333"/>
              </a:solidFill>
            </a:endParaRPr>
          </a:p>
          <a:p>
            <a:pPr lvl="0"/>
            <a:r>
              <a:rPr lang="fr-FR" dirty="0"/>
              <a:t>Classes : </a:t>
            </a:r>
            <a:r>
              <a:rPr lang="fr-FR" dirty="0" err="1"/>
              <a:t>Request</a:t>
            </a:r>
            <a:r>
              <a:rPr lang="fr-FR" dirty="0"/>
              <a:t> &amp; </a:t>
            </a:r>
            <a:r>
              <a:rPr lang="fr-FR" dirty="0" err="1"/>
              <a:t>Response</a:t>
            </a:r>
            <a:endParaRPr lang="fr-FR" dirty="0"/>
          </a:p>
          <a:p>
            <a:pPr lvl="0"/>
            <a:r>
              <a:rPr lang="fr-FR" dirty="0" err="1"/>
              <a:t>Request</a:t>
            </a:r>
            <a:r>
              <a:rPr lang="fr-FR" dirty="0"/>
              <a:t> :</a:t>
            </a:r>
          </a:p>
          <a:p>
            <a:pPr lvl="5"/>
            <a:r>
              <a:rPr lang="fr-FR" dirty="0"/>
              <a:t>   Représentation objet de la requête HTTP</a:t>
            </a:r>
          </a:p>
          <a:p>
            <a:pPr lvl="2"/>
            <a:r>
              <a:rPr lang="fr-FR" dirty="0"/>
              <a:t>   Post/</a:t>
            </a:r>
            <a:r>
              <a:rPr lang="fr-FR" dirty="0" err="1"/>
              <a:t>Get</a:t>
            </a:r>
            <a:r>
              <a:rPr lang="fr-FR" dirty="0"/>
              <a:t> en tant que </a:t>
            </a:r>
            <a:r>
              <a:rPr lang="fr-FR" dirty="0" err="1"/>
              <a:t>ParameterBag</a:t>
            </a:r>
            <a:endParaRPr lang="fr-FR" dirty="0"/>
          </a:p>
          <a:p>
            <a:pPr lvl="0"/>
            <a:r>
              <a:rPr lang="fr-FR" dirty="0" err="1"/>
              <a:t>Response</a:t>
            </a:r>
            <a:r>
              <a:rPr lang="fr-FR" dirty="0"/>
              <a:t> :</a:t>
            </a:r>
          </a:p>
          <a:p>
            <a:pPr lvl="2"/>
            <a:r>
              <a:rPr lang="fr-FR" dirty="0"/>
              <a:t>   </a:t>
            </a:r>
            <a:r>
              <a:rPr lang="fr-FR" dirty="0" err="1"/>
              <a:t>setContent</a:t>
            </a:r>
            <a:r>
              <a:rPr lang="fr-FR" dirty="0"/>
              <a:t>(), </a:t>
            </a:r>
            <a:r>
              <a:rPr lang="fr-FR" dirty="0" err="1"/>
              <a:t>setStatusCode</a:t>
            </a:r>
            <a:r>
              <a:rPr lang="fr-FR" dirty="0"/>
              <a:t>, headers-&gt;set()...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FE7A4032-5EE1-4AB3-8EAD-C10E8D5730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D2A0510-8D4D-437E-A3A3-5601C68C75CB}" type="slidenum">
              <a:t>20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91C94A6-1A45-4115-95F2-A0948CCAC1F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Routage : objet Router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0375EA1-9AB4-4678-A1C0-B7DEAF29898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220000"/>
          </a:xfrm>
        </p:spPr>
        <p:txBody>
          <a:bodyPr/>
          <a:lstStyle/>
          <a:p>
            <a:pPr lvl="0"/>
            <a:r>
              <a:rPr lang="fr-FR"/>
              <a:t>$router-&gt;match('/hello/Pierre'):</a:t>
            </a:r>
            <a:br>
              <a:rPr lang="fr-FR"/>
            </a:br>
            <a:r>
              <a:rPr lang="fr-FR" sz="2600"/>
              <a:t>array('nom'=&gt;'Pierre', '_controller'=&gt;'Bdle:Ctrl:act')</a:t>
            </a:r>
          </a:p>
          <a:p>
            <a:pPr lvl="0"/>
            <a:r>
              <a:rPr lang="fr-FR"/>
              <a:t>$router-&gt;generate('route_key',</a:t>
            </a:r>
            <a:br>
              <a:rPr lang="fr-FR"/>
            </a:br>
            <a:r>
              <a:rPr lang="fr-FR"/>
              <a:t>	array('slug'=&gt;'Pierre')):</a:t>
            </a:r>
            <a:br>
              <a:rPr lang="fr-FR"/>
            </a:br>
            <a:r>
              <a:rPr lang="fr-FR" sz="2600"/>
              <a:t>'/hello/Pierre'</a:t>
            </a:r>
          </a:p>
          <a:p>
            <a:pPr lvl="0"/>
            <a:r>
              <a:rPr lang="fr-FR"/>
              <a:t>$router-&gt;generate('route_key',</a:t>
            </a:r>
            <a:br>
              <a:rPr lang="fr-FR"/>
            </a:br>
            <a:r>
              <a:rPr lang="fr-FR"/>
              <a:t>	array('slug'=&gt;'Pierre'), true):</a:t>
            </a:r>
            <a:br>
              <a:rPr lang="fr-FR"/>
            </a:br>
            <a:r>
              <a:rPr lang="fr-FR" sz="2600"/>
              <a:t>'http://localhost/hello/Pierre'</a:t>
            </a:r>
          </a:p>
          <a:p>
            <a:pPr lvl="0"/>
            <a:r>
              <a:rPr lang="fr-FR"/>
              <a:t>$router-&gt;generate('route_key',</a:t>
            </a:r>
            <a:br>
              <a:rPr lang="fr-FR"/>
            </a:br>
            <a:r>
              <a:rPr lang="fr-FR"/>
              <a:t>	array('slug'=&gt;'Pierre', 'year'=&gt;'2012')):</a:t>
            </a:r>
            <a:br>
              <a:rPr lang="fr-FR" sz="2600"/>
            </a:br>
            <a:r>
              <a:rPr lang="fr-FR" sz="2600"/>
              <a:t>'/hello/Pierre?year=2012'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74EC3A40-28D4-41F5-8B10-352A58E609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2DEE601-6010-4B9F-8AE1-E1E46D909E91}" type="slidenum">
              <a:t>21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317F528-83C0-4590-AEDD-CAE8927D571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Contrôleur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5499B1B-4BDC-47AD-BE3F-C588D85F77A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048280"/>
          </a:xfrm>
        </p:spPr>
        <p:txBody>
          <a:bodyPr/>
          <a:lstStyle/>
          <a:p>
            <a:pPr lvl="0"/>
            <a:r>
              <a:rPr lang="fr-FR" sz="2600">
                <a:latin typeface="Arial" pitchFamily="34"/>
              </a:rPr>
              <a:t>Cycle de vie : Requête → contrôleur → réponse</a:t>
            </a:r>
          </a:p>
          <a:p>
            <a:pPr lvl="0"/>
            <a:r>
              <a:rPr lang="fr-FR" sz="2600">
                <a:latin typeface="Arial" pitchFamily="34"/>
              </a:rPr>
              <a:t>(Front) Router (appelle)→ Controller (génère)→ Response</a:t>
            </a:r>
          </a:p>
          <a:p>
            <a:pPr lvl="0"/>
            <a:r>
              <a:rPr lang="fr-FR" sz="2600">
                <a:latin typeface="Arial" pitchFamily="34"/>
              </a:rPr>
              <a:t>Router :</a:t>
            </a:r>
          </a:p>
          <a:p>
            <a:pPr lvl="1"/>
            <a:r>
              <a:rPr lang="fr-FR" sz="2600">
                <a:latin typeface="Arial" pitchFamily="34"/>
              </a:rPr>
              <a:t>pattern : /hello/{param}</a:t>
            </a:r>
          </a:p>
          <a:p>
            <a:pPr lvl="1"/>
            <a:r>
              <a:rPr lang="fr-FR" sz="2600">
                <a:latin typeface="Arial" pitchFamily="34"/>
              </a:rPr>
              <a:t>defaults: {_controller: NomBundle:</a:t>
            </a:r>
            <a:r>
              <a:rPr lang="fr-FR"/>
              <a:t>Ctrl:method}</a:t>
            </a:r>
          </a:p>
          <a:p>
            <a:pPr lvl="0"/>
            <a:r>
              <a:rPr lang="fr-FR" sz="2600">
                <a:latin typeface="Arial" pitchFamily="34"/>
              </a:rPr>
              <a:t>class FrameworkBundle\Controller =&gt; helper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BDC75E3E-CAC2-4569-AF79-1AF272ED62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3ECDA69-A996-4E54-AF63-20C50AB48EE7}" type="slidenum">
              <a:t>22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861DE8-480E-4573-A19B-8A1BDBE72B1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Contrôleur : helper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1242B70-8288-49C6-815A-95ACCE22E2A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6655319"/>
          </a:xfrm>
        </p:spPr>
        <p:txBody>
          <a:bodyPr/>
          <a:lstStyle/>
          <a:p>
            <a:pPr lvl="0"/>
            <a:r>
              <a:rPr lang="fr-FR" dirty="0">
                <a:solidFill>
                  <a:srgbClr val="000000"/>
                </a:solidFill>
                <a:latin typeface="Arial" pitchFamily="34"/>
              </a:rPr>
              <a:t>Redirection :</a:t>
            </a:r>
            <a:br>
              <a:rPr lang="fr-FR" dirty="0">
                <a:solidFill>
                  <a:srgbClr val="000000"/>
                </a:solidFill>
                <a:latin typeface="Arial" pitchFamily="34"/>
              </a:rPr>
            </a:br>
            <a:r>
              <a:rPr lang="fr-FR" sz="2200" dirty="0">
                <a:solidFill>
                  <a:srgbClr val="000000"/>
                </a:solidFill>
                <a:latin typeface="Arial" pitchFamily="34"/>
              </a:rPr>
              <a:t>$</a:t>
            </a:r>
            <a:r>
              <a:rPr lang="fr-FR" sz="2200" dirty="0" err="1">
                <a:solidFill>
                  <a:srgbClr val="000000"/>
                </a:solidFill>
                <a:latin typeface="Arial" pitchFamily="34"/>
              </a:rPr>
              <a:t>this</a:t>
            </a:r>
            <a:r>
              <a:rPr lang="fr-FR" sz="2200" dirty="0">
                <a:solidFill>
                  <a:srgbClr val="000000"/>
                </a:solidFill>
                <a:latin typeface="Arial" pitchFamily="34"/>
              </a:rPr>
              <a:t>-&gt;</a:t>
            </a:r>
            <a:r>
              <a:rPr lang="fr-FR" sz="2200" dirty="0" err="1">
                <a:latin typeface="Courier New" pitchFamily="49"/>
              </a:rPr>
              <a:t>redirect</a:t>
            </a:r>
            <a:r>
              <a:rPr lang="fr-FR" sz="2200" dirty="0">
                <a:latin typeface="Courier New" pitchFamily="49"/>
              </a:rPr>
              <a:t>($</a:t>
            </a:r>
            <a:r>
              <a:rPr lang="fr-FR" sz="2200" dirty="0" err="1">
                <a:latin typeface="Courier New" pitchFamily="49"/>
              </a:rPr>
              <a:t>this</a:t>
            </a:r>
            <a:r>
              <a:rPr lang="fr-FR" sz="2200" dirty="0">
                <a:solidFill>
                  <a:srgbClr val="FF950E"/>
                </a:solidFill>
                <a:latin typeface="Courier New" pitchFamily="49"/>
              </a:rPr>
              <a:t>-&gt;</a:t>
            </a:r>
            <a:r>
              <a:rPr lang="fr-FR" sz="2200" dirty="0" err="1">
                <a:latin typeface="Courier New" pitchFamily="49"/>
              </a:rPr>
              <a:t>generateUrl</a:t>
            </a:r>
            <a:r>
              <a:rPr lang="fr-FR" sz="2200" dirty="0">
                <a:latin typeface="Courier New" pitchFamily="49"/>
              </a:rPr>
              <a:t>(</a:t>
            </a:r>
            <a:r>
              <a:rPr lang="fr-FR" sz="2200" dirty="0">
                <a:solidFill>
                  <a:srgbClr val="008000"/>
                </a:solidFill>
                <a:latin typeface="Courier New" pitchFamily="49"/>
              </a:rPr>
              <a:t>'</a:t>
            </a:r>
            <a:r>
              <a:rPr lang="fr-FR" sz="2200" dirty="0" err="1">
                <a:solidFill>
                  <a:srgbClr val="008000"/>
                </a:solidFill>
                <a:latin typeface="Courier New" pitchFamily="49"/>
              </a:rPr>
              <a:t>homepage</a:t>
            </a:r>
            <a:r>
              <a:rPr lang="fr-FR" sz="2200" dirty="0">
                <a:solidFill>
                  <a:srgbClr val="008000"/>
                </a:solidFill>
                <a:latin typeface="Courier New" pitchFamily="49"/>
              </a:rPr>
              <a:t>'</a:t>
            </a:r>
            <a:r>
              <a:rPr lang="fr-FR" sz="2200" dirty="0">
                <a:latin typeface="Courier New" pitchFamily="49"/>
              </a:rPr>
              <a:t>));</a:t>
            </a:r>
          </a:p>
          <a:p>
            <a:pPr lvl="0"/>
            <a:r>
              <a:rPr lang="fr-FR" dirty="0">
                <a:solidFill>
                  <a:srgbClr val="000000"/>
                </a:solidFill>
                <a:latin typeface="Arial" pitchFamily="34"/>
              </a:rPr>
              <a:t>Sous-requête:</a:t>
            </a:r>
            <a:br>
              <a:rPr lang="fr-FR" dirty="0">
                <a:solidFill>
                  <a:srgbClr val="000000"/>
                </a:solidFill>
                <a:latin typeface="Arial" pitchFamily="34"/>
              </a:rPr>
            </a:br>
            <a:r>
              <a:rPr lang="fr-FR" sz="2200" dirty="0">
                <a:solidFill>
                  <a:srgbClr val="000000"/>
                </a:solidFill>
                <a:latin typeface="Arial" pitchFamily="34"/>
              </a:rPr>
              <a:t>$</a:t>
            </a:r>
            <a:r>
              <a:rPr lang="fr-FR" sz="2200" dirty="0" err="1">
                <a:solidFill>
                  <a:srgbClr val="000000"/>
                </a:solidFill>
                <a:latin typeface="Arial" pitchFamily="34"/>
              </a:rPr>
              <a:t>this</a:t>
            </a:r>
            <a:r>
              <a:rPr lang="fr-FR" sz="2200">
                <a:solidFill>
                  <a:srgbClr val="000000"/>
                </a:solidFill>
                <a:latin typeface="Arial" pitchFamily="34"/>
              </a:rPr>
              <a:t>-&gt;</a:t>
            </a:r>
            <a:r>
              <a:rPr lang="fr-FR" sz="2200">
                <a:latin typeface="Courier New" pitchFamily="49"/>
              </a:rPr>
              <a:t>forward</a:t>
            </a:r>
            <a:r>
              <a:rPr lang="fr-FR" sz="2200" dirty="0">
                <a:latin typeface="Courier New" pitchFamily="49"/>
              </a:rPr>
              <a:t>(</a:t>
            </a:r>
            <a:r>
              <a:rPr lang="fr-FR" sz="2200" dirty="0">
                <a:solidFill>
                  <a:srgbClr val="008000"/>
                </a:solidFill>
                <a:latin typeface="Courier New" pitchFamily="49"/>
              </a:rPr>
              <a:t>'</a:t>
            </a:r>
            <a:r>
              <a:rPr lang="fr-FR" sz="2200" dirty="0" err="1">
                <a:solidFill>
                  <a:srgbClr val="008000"/>
                </a:solidFill>
                <a:latin typeface="Courier New" pitchFamily="49"/>
              </a:rPr>
              <a:t>VendorNameBundle:Ctrl:action</a:t>
            </a:r>
            <a:r>
              <a:rPr lang="fr-FR" sz="2200" dirty="0">
                <a:solidFill>
                  <a:srgbClr val="008000"/>
                </a:solidFill>
                <a:latin typeface="Courier New" pitchFamily="49"/>
              </a:rPr>
              <a:t>'</a:t>
            </a:r>
            <a:r>
              <a:rPr lang="fr-FR" sz="2200" dirty="0">
                <a:latin typeface="Courier New" pitchFamily="49"/>
              </a:rPr>
              <a:t>, $params);</a:t>
            </a:r>
          </a:p>
          <a:p>
            <a:pPr lvl="0"/>
            <a:r>
              <a:rPr lang="fr-FR" dirty="0">
                <a:solidFill>
                  <a:srgbClr val="000000"/>
                </a:solidFill>
                <a:latin typeface="Arial" pitchFamily="34"/>
              </a:rPr>
              <a:t>Rendre un </a:t>
            </a:r>
            <a:r>
              <a:rPr lang="fr-FR" dirty="0" err="1">
                <a:solidFill>
                  <a:srgbClr val="000000"/>
                </a:solidFill>
                <a:latin typeface="Arial" pitchFamily="34"/>
              </a:rPr>
              <a:t>template</a:t>
            </a:r>
            <a:r>
              <a:rPr lang="fr-FR" dirty="0">
                <a:solidFill>
                  <a:srgbClr val="000000"/>
                </a:solidFill>
                <a:latin typeface="Arial" pitchFamily="34"/>
              </a:rPr>
              <a:t> :</a:t>
            </a:r>
            <a:br>
              <a:rPr lang="fr-FR" dirty="0">
                <a:solidFill>
                  <a:srgbClr val="000000"/>
                </a:solidFill>
                <a:latin typeface="Arial" pitchFamily="34"/>
              </a:rPr>
            </a:br>
            <a:r>
              <a:rPr lang="fr-FR" sz="2200" dirty="0">
                <a:latin typeface="Courier New" pitchFamily="49"/>
              </a:rPr>
              <a:t>$content</a:t>
            </a:r>
            <a:r>
              <a:rPr lang="fr-FR" sz="2200" dirty="0">
                <a:solidFill>
                  <a:srgbClr val="FF950E"/>
                </a:solidFill>
                <a:latin typeface="Courier New" pitchFamily="49"/>
              </a:rPr>
              <a:t>=</a:t>
            </a:r>
            <a:r>
              <a:rPr lang="fr-FR" sz="2200" dirty="0">
                <a:latin typeface="Courier New" pitchFamily="49"/>
              </a:rPr>
              <a:t>$</a:t>
            </a:r>
            <a:r>
              <a:rPr lang="fr-FR" sz="2200" dirty="0" err="1">
                <a:latin typeface="Courier New" pitchFamily="49"/>
              </a:rPr>
              <a:t>this</a:t>
            </a:r>
            <a:r>
              <a:rPr lang="fr-FR" sz="2200" dirty="0">
                <a:solidFill>
                  <a:srgbClr val="FF950E"/>
                </a:solidFill>
                <a:latin typeface="Courier New" pitchFamily="49"/>
              </a:rPr>
              <a:t>-&gt;</a:t>
            </a:r>
            <a:r>
              <a:rPr lang="fr-FR" sz="2200" dirty="0" err="1">
                <a:latin typeface="Courier New" pitchFamily="49"/>
              </a:rPr>
              <a:t>renderView</a:t>
            </a:r>
            <a:r>
              <a:rPr lang="fr-FR" sz="2200" dirty="0">
                <a:latin typeface="Courier New" pitchFamily="49"/>
              </a:rPr>
              <a:t>(</a:t>
            </a:r>
            <a:r>
              <a:rPr lang="fr-FR" sz="2200" dirty="0">
                <a:solidFill>
                  <a:srgbClr val="008000"/>
                </a:solidFill>
                <a:latin typeface="Courier New" pitchFamily="49"/>
              </a:rPr>
              <a:t>'</a:t>
            </a:r>
            <a:r>
              <a:rPr lang="fr-FR" sz="2200" dirty="0" err="1">
                <a:solidFill>
                  <a:srgbClr val="008000"/>
                </a:solidFill>
                <a:latin typeface="Courier New" pitchFamily="49"/>
              </a:rPr>
              <a:t>template_file</a:t>
            </a:r>
            <a:r>
              <a:rPr lang="fr-FR" sz="2200" dirty="0">
                <a:solidFill>
                  <a:srgbClr val="008000"/>
                </a:solidFill>
                <a:latin typeface="Courier New" pitchFamily="49"/>
              </a:rPr>
              <a:t>'</a:t>
            </a:r>
            <a:r>
              <a:rPr lang="fr-FR" sz="2200" dirty="0">
                <a:latin typeface="Courier New" pitchFamily="49"/>
              </a:rPr>
              <a:t>, $params);</a:t>
            </a:r>
            <a:br>
              <a:rPr lang="fr-FR" sz="2200" dirty="0">
                <a:latin typeface="Courier New" pitchFamily="49"/>
              </a:rPr>
            </a:br>
            <a:r>
              <a:rPr lang="fr-FR" sz="2200" dirty="0">
                <a:solidFill>
                  <a:srgbClr val="FF950E"/>
                </a:solidFill>
                <a:latin typeface="Courier New" pitchFamily="49"/>
              </a:rPr>
              <a:t>return new</a:t>
            </a:r>
            <a:r>
              <a:rPr lang="fr-FR" sz="2200" dirty="0">
                <a:latin typeface="Courier New" pitchFamily="49"/>
              </a:rPr>
              <a:t> </a:t>
            </a:r>
            <a:r>
              <a:rPr lang="fr-FR" sz="2200" dirty="0" err="1">
                <a:latin typeface="Courier New" pitchFamily="49"/>
              </a:rPr>
              <a:t>Response</a:t>
            </a:r>
            <a:r>
              <a:rPr lang="fr-FR" sz="2200" dirty="0">
                <a:latin typeface="Courier New" pitchFamily="49"/>
              </a:rPr>
              <a:t>($content);</a:t>
            </a:r>
          </a:p>
          <a:p>
            <a:pPr lvl="0"/>
            <a:r>
              <a:rPr lang="fr-FR" dirty="0">
                <a:latin typeface="Arial" pitchFamily="34"/>
              </a:rPr>
              <a:t>Ou directement :</a:t>
            </a:r>
            <a:br>
              <a:rPr lang="fr-FR" dirty="0">
                <a:latin typeface="Arial" pitchFamily="34"/>
              </a:rPr>
            </a:br>
            <a:r>
              <a:rPr lang="fr-FR" sz="2200" dirty="0">
                <a:solidFill>
                  <a:srgbClr val="FF950E"/>
                </a:solidFill>
                <a:latin typeface="Courier New" pitchFamily="49"/>
              </a:rPr>
              <a:t>return</a:t>
            </a:r>
            <a:r>
              <a:rPr lang="fr-FR" sz="2200" dirty="0">
                <a:latin typeface="Courier New" pitchFamily="49"/>
              </a:rPr>
              <a:t> $</a:t>
            </a:r>
            <a:r>
              <a:rPr lang="fr-FR" sz="2200" dirty="0" err="1">
                <a:latin typeface="Courier New" pitchFamily="49"/>
              </a:rPr>
              <a:t>this</a:t>
            </a:r>
            <a:r>
              <a:rPr lang="fr-FR" sz="2200" dirty="0">
                <a:solidFill>
                  <a:srgbClr val="FF950E"/>
                </a:solidFill>
                <a:latin typeface="Courier New" pitchFamily="49"/>
              </a:rPr>
              <a:t>-&gt;</a:t>
            </a:r>
            <a:r>
              <a:rPr lang="fr-FR" sz="2200" dirty="0" err="1">
                <a:latin typeface="Courier New" pitchFamily="49"/>
              </a:rPr>
              <a:t>render</a:t>
            </a:r>
            <a:r>
              <a:rPr lang="fr-FR" sz="2200" dirty="0">
                <a:latin typeface="Courier New" pitchFamily="49"/>
              </a:rPr>
              <a:t>(</a:t>
            </a:r>
            <a:r>
              <a:rPr lang="fr-FR" sz="2200" dirty="0">
                <a:solidFill>
                  <a:srgbClr val="008000"/>
                </a:solidFill>
                <a:latin typeface="Courier New" pitchFamily="49"/>
              </a:rPr>
              <a:t>'</a:t>
            </a:r>
            <a:r>
              <a:rPr lang="fr-FR" sz="2200" dirty="0" err="1">
                <a:solidFill>
                  <a:srgbClr val="008000"/>
                </a:solidFill>
                <a:latin typeface="Courier New" pitchFamily="49"/>
              </a:rPr>
              <a:t>template_file</a:t>
            </a:r>
            <a:r>
              <a:rPr lang="fr-FR" sz="2200" dirty="0">
                <a:solidFill>
                  <a:srgbClr val="008000"/>
                </a:solidFill>
                <a:latin typeface="Courier New" pitchFamily="49"/>
              </a:rPr>
              <a:t>'</a:t>
            </a:r>
            <a:r>
              <a:rPr lang="fr-FR" sz="2200" dirty="0">
                <a:latin typeface="Courier New" pitchFamily="49"/>
              </a:rPr>
              <a:t>, $params);</a:t>
            </a:r>
          </a:p>
          <a:p>
            <a:pPr lvl="0"/>
            <a:r>
              <a:rPr lang="fr-FR" dirty="0">
                <a:latin typeface="Arial" pitchFamily="34"/>
              </a:rPr>
              <a:t>Autres services:</a:t>
            </a:r>
            <a:br>
              <a:rPr lang="fr-FR" sz="2200" dirty="0">
                <a:latin typeface="Courier New" pitchFamily="49"/>
              </a:rPr>
            </a:br>
            <a:r>
              <a:rPr lang="fr-FR" sz="2200" dirty="0">
                <a:latin typeface="Courier New" pitchFamily="49"/>
              </a:rPr>
              <a:t>$router </a:t>
            </a:r>
            <a:r>
              <a:rPr lang="fr-FR" sz="2200" dirty="0">
                <a:solidFill>
                  <a:srgbClr val="FF950E"/>
                </a:solidFill>
                <a:latin typeface="Courier New" pitchFamily="49"/>
              </a:rPr>
              <a:t>=</a:t>
            </a:r>
            <a:r>
              <a:rPr lang="fr-FR" sz="2200" dirty="0">
                <a:latin typeface="Courier New" pitchFamily="49"/>
              </a:rPr>
              <a:t> $</a:t>
            </a:r>
            <a:r>
              <a:rPr lang="fr-FR" sz="2200" dirty="0" err="1">
                <a:latin typeface="Courier New" pitchFamily="49"/>
              </a:rPr>
              <a:t>this</a:t>
            </a:r>
            <a:r>
              <a:rPr lang="fr-FR" sz="2200" dirty="0">
                <a:solidFill>
                  <a:srgbClr val="FF950E"/>
                </a:solidFill>
                <a:latin typeface="Courier New" pitchFamily="49"/>
              </a:rPr>
              <a:t>-&gt;</a:t>
            </a:r>
            <a:r>
              <a:rPr lang="fr-FR" sz="2200" dirty="0" err="1">
                <a:latin typeface="Courier New" pitchFamily="49"/>
              </a:rPr>
              <a:t>get</a:t>
            </a:r>
            <a:r>
              <a:rPr lang="fr-FR" sz="2200" dirty="0">
                <a:latin typeface="Courier New" pitchFamily="49"/>
              </a:rPr>
              <a:t>(</a:t>
            </a:r>
            <a:r>
              <a:rPr lang="fr-FR" sz="2200" dirty="0">
                <a:solidFill>
                  <a:srgbClr val="008000"/>
                </a:solidFill>
                <a:latin typeface="Courier New" pitchFamily="49"/>
              </a:rPr>
              <a:t>'router'</a:t>
            </a:r>
            <a:r>
              <a:rPr lang="fr-FR" sz="2200" dirty="0">
                <a:latin typeface="Courier New" pitchFamily="49"/>
              </a:rPr>
              <a:t>);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8E397148-21E5-4B5E-B9A3-860ECCC3C7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980BD0C-FC88-4C04-BD99-4C185FE191CE}" type="slidenum">
              <a:t>23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5D93D8F-E7EF-42C5-B29F-30E59BDAA9D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Contrôleur : suite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4644FC9-E0D9-4791-A651-9B54C364435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40000" y="1804680"/>
            <a:ext cx="9360000" cy="6655319"/>
          </a:xfrm>
        </p:spPr>
        <p:txBody>
          <a:bodyPr/>
          <a:lstStyle/>
          <a:p>
            <a:pPr lvl="0"/>
            <a:r>
              <a:rPr lang="fr-FR" dirty="0"/>
              <a:t>Page 404 :</a:t>
            </a:r>
            <a:br>
              <a:rPr lang="fr-FR" dirty="0"/>
            </a:br>
            <a:r>
              <a:rPr lang="fr-FR" sz="2400" dirty="0" err="1">
                <a:latin typeface="Courier New" pitchFamily="49"/>
              </a:rPr>
              <a:t>throw</a:t>
            </a:r>
            <a:r>
              <a:rPr lang="fr-FR" sz="2400" dirty="0">
                <a:latin typeface="Courier New" pitchFamily="49"/>
              </a:rPr>
              <a:t> $</a:t>
            </a:r>
            <a:r>
              <a:rPr lang="fr-FR" sz="2400" dirty="0" err="1">
                <a:latin typeface="Courier New" pitchFamily="49"/>
              </a:rPr>
              <a:t>this</a:t>
            </a:r>
            <a:r>
              <a:rPr lang="fr-FR" sz="2400" dirty="0">
                <a:latin typeface="Courier New" pitchFamily="49"/>
              </a:rPr>
              <a:t>-&gt;</a:t>
            </a:r>
            <a:r>
              <a:rPr lang="fr-FR" sz="2400" dirty="0" err="1">
                <a:latin typeface="Courier New" pitchFamily="49"/>
              </a:rPr>
              <a:t>createNotFoundException</a:t>
            </a:r>
            <a:r>
              <a:rPr lang="fr-FR" sz="2400" dirty="0">
                <a:latin typeface="Courier New" pitchFamily="49"/>
              </a:rPr>
              <a:t>('Message');</a:t>
            </a:r>
          </a:p>
          <a:p>
            <a:pPr lvl="0"/>
            <a:r>
              <a:rPr lang="fr-FR" dirty="0"/>
              <a:t>Session :</a:t>
            </a:r>
            <a:br>
              <a:rPr lang="fr-FR" dirty="0"/>
            </a:br>
            <a:r>
              <a:rPr lang="fr-FR" sz="2400" dirty="0">
                <a:latin typeface="Courier New" pitchFamily="49"/>
              </a:rPr>
              <a:t>$s=$</a:t>
            </a:r>
            <a:r>
              <a:rPr lang="fr-FR" sz="2400">
                <a:latin typeface="Courier New" pitchFamily="49"/>
              </a:rPr>
              <a:t>request-</a:t>
            </a:r>
            <a:r>
              <a:rPr lang="fr-FR" sz="2400" dirty="0">
                <a:latin typeface="Courier New" pitchFamily="49"/>
              </a:rPr>
              <a:t>&gt;</a:t>
            </a:r>
            <a:r>
              <a:rPr lang="fr-FR" sz="2400" dirty="0" err="1">
                <a:latin typeface="Courier New" pitchFamily="49"/>
              </a:rPr>
              <a:t>getSession</a:t>
            </a:r>
            <a:r>
              <a:rPr lang="fr-FR" sz="2400" dirty="0">
                <a:latin typeface="Courier New" pitchFamily="49"/>
              </a:rPr>
              <a:t>();</a:t>
            </a:r>
            <a:br>
              <a:rPr lang="fr-FR" sz="2400" dirty="0">
                <a:latin typeface="Courier New" pitchFamily="49"/>
              </a:rPr>
            </a:br>
            <a:r>
              <a:rPr lang="fr-FR" sz="2400" dirty="0">
                <a:latin typeface="Courier New" pitchFamily="49"/>
              </a:rPr>
              <a:t>$s-&gt;set('</a:t>
            </a:r>
            <a:r>
              <a:rPr lang="fr-FR" sz="2400" dirty="0" err="1">
                <a:latin typeface="Courier New" pitchFamily="49"/>
              </a:rPr>
              <a:t>foo</a:t>
            </a:r>
            <a:r>
              <a:rPr lang="fr-FR" sz="2400" dirty="0">
                <a:latin typeface="Courier New" pitchFamily="49"/>
              </a:rPr>
              <a:t>','bar') ; $s-&gt;</a:t>
            </a:r>
            <a:r>
              <a:rPr lang="fr-FR" sz="2400" dirty="0" err="1">
                <a:latin typeface="Courier New" pitchFamily="49"/>
              </a:rPr>
              <a:t>get</a:t>
            </a:r>
            <a:r>
              <a:rPr lang="fr-FR" sz="2400" dirty="0">
                <a:latin typeface="Courier New" pitchFamily="49"/>
              </a:rPr>
              <a:t>('</a:t>
            </a:r>
            <a:r>
              <a:rPr lang="fr-FR" sz="2400" dirty="0" err="1">
                <a:latin typeface="Courier New" pitchFamily="49"/>
              </a:rPr>
              <a:t>foo</a:t>
            </a:r>
            <a:r>
              <a:rPr lang="fr-FR" sz="2400" dirty="0">
                <a:latin typeface="Courier New" pitchFamily="49"/>
              </a:rPr>
              <a:t>','default');</a:t>
            </a:r>
          </a:p>
          <a:p>
            <a:pPr lvl="0"/>
            <a:r>
              <a:rPr lang="fr-FR" dirty="0"/>
              <a:t>Message Flash :</a:t>
            </a:r>
            <a:br>
              <a:rPr lang="fr-FR" dirty="0"/>
            </a:br>
            <a:r>
              <a:rPr lang="fr-FR" sz="2400" dirty="0">
                <a:latin typeface="Courier New" pitchFamily="49"/>
              </a:rPr>
              <a:t>$session-&gt;</a:t>
            </a:r>
            <a:r>
              <a:rPr lang="fr-FR" sz="2400" dirty="0" err="1">
                <a:latin typeface="Courier New" pitchFamily="49"/>
              </a:rPr>
              <a:t>getFlashBag</a:t>
            </a:r>
            <a:r>
              <a:rPr lang="fr-FR" sz="2400" dirty="0">
                <a:latin typeface="Courier New" pitchFamily="49"/>
              </a:rPr>
              <a:t>()-&gt;</a:t>
            </a:r>
            <a:r>
              <a:rPr lang="fr-FR" sz="2400" dirty="0" err="1">
                <a:latin typeface="Courier New" pitchFamily="49"/>
              </a:rPr>
              <a:t>add</a:t>
            </a:r>
            <a:r>
              <a:rPr lang="fr-FR" sz="2400" dirty="0">
                <a:latin typeface="Courier New" pitchFamily="49"/>
              </a:rPr>
              <a:t>('notice', $msg)</a:t>
            </a:r>
          </a:p>
          <a:p>
            <a:pPr lvl="0"/>
            <a:r>
              <a:rPr lang="fr-FR" dirty="0"/>
              <a:t>Persistance 1 requête, utile lors des redirections</a:t>
            </a:r>
            <a:br>
              <a:rPr lang="fr-FR" dirty="0"/>
            </a:br>
            <a:r>
              <a:rPr lang="fr-FR" sz="2400" dirty="0">
                <a:solidFill>
                  <a:srgbClr val="000000"/>
                </a:solidFill>
                <a:latin typeface="Courier New" pitchFamily="49"/>
              </a:rPr>
              <a:t>$</a:t>
            </a:r>
            <a:r>
              <a:rPr lang="fr-FR" sz="2400" dirty="0" err="1">
                <a:solidFill>
                  <a:srgbClr val="000000"/>
                </a:solidFill>
                <a:latin typeface="Courier New" pitchFamily="49"/>
              </a:rPr>
              <a:t>this</a:t>
            </a:r>
            <a:r>
              <a:rPr lang="fr-FR" sz="2400" dirty="0">
                <a:solidFill>
                  <a:srgbClr val="E1892F"/>
                </a:solidFill>
                <a:latin typeface="Courier New" pitchFamily="49"/>
              </a:rPr>
              <a:t>-&gt;</a:t>
            </a:r>
            <a:r>
              <a:rPr lang="fr-FR" sz="2400" dirty="0" err="1">
                <a:solidFill>
                  <a:srgbClr val="000000"/>
                </a:solidFill>
                <a:latin typeface="Courier New" pitchFamily="49"/>
              </a:rPr>
              <a:t>get</a:t>
            </a:r>
            <a:r>
              <a:rPr lang="fr-FR" sz="2400" dirty="0">
                <a:solidFill>
                  <a:srgbClr val="9A9A9A"/>
                </a:solidFill>
                <a:latin typeface="Courier New" pitchFamily="49"/>
              </a:rPr>
              <a:t>(</a:t>
            </a:r>
            <a:r>
              <a:rPr lang="fr-FR" sz="2400" dirty="0">
                <a:solidFill>
                  <a:srgbClr val="56DC3A"/>
                </a:solidFill>
                <a:latin typeface="Courier New" pitchFamily="49"/>
              </a:rPr>
              <a:t>'session'</a:t>
            </a:r>
            <a:r>
              <a:rPr lang="fr-FR" sz="2400" dirty="0">
                <a:solidFill>
                  <a:srgbClr val="9A9A9A"/>
                </a:solidFill>
                <a:latin typeface="Courier New" pitchFamily="49"/>
              </a:rPr>
              <a:t>)</a:t>
            </a:r>
            <a:r>
              <a:rPr lang="fr-FR" sz="2400" dirty="0">
                <a:solidFill>
                  <a:srgbClr val="E1892F"/>
                </a:solidFill>
                <a:latin typeface="Courier New" pitchFamily="49"/>
              </a:rPr>
              <a:t>-&gt;</a:t>
            </a:r>
            <a:r>
              <a:rPr lang="fr-FR" sz="2400" dirty="0" err="1">
                <a:solidFill>
                  <a:srgbClr val="000000"/>
                </a:solidFill>
                <a:latin typeface="Courier New" pitchFamily="49"/>
              </a:rPr>
              <a:t>getFlashBag</a:t>
            </a:r>
            <a:r>
              <a:rPr lang="fr-FR" sz="2400" dirty="0">
                <a:solidFill>
                  <a:srgbClr val="9A9A9A"/>
                </a:solidFill>
                <a:latin typeface="Courier New" pitchFamily="49"/>
              </a:rPr>
              <a:t>() -</a:t>
            </a:r>
            <a:r>
              <a:rPr lang="fr-FR" sz="2400" dirty="0">
                <a:solidFill>
                  <a:srgbClr val="E1892F"/>
                </a:solidFill>
                <a:latin typeface="Courier New" pitchFamily="49"/>
              </a:rPr>
              <a:t>&gt;</a:t>
            </a:r>
            <a:r>
              <a:rPr lang="fr-FR" sz="2400" dirty="0" err="1">
                <a:solidFill>
                  <a:srgbClr val="000000"/>
                </a:solidFill>
                <a:latin typeface="Courier New" pitchFamily="49"/>
              </a:rPr>
              <a:t>add</a:t>
            </a:r>
            <a:r>
              <a:rPr lang="fr-FR" sz="2400" dirty="0">
                <a:solidFill>
                  <a:srgbClr val="9A9A9A"/>
                </a:solidFill>
                <a:latin typeface="Courier New" pitchFamily="49"/>
              </a:rPr>
              <a:t>(</a:t>
            </a:r>
            <a:r>
              <a:rPr lang="fr-FR" sz="2400" dirty="0">
                <a:solidFill>
                  <a:srgbClr val="56DC3A"/>
                </a:solidFill>
                <a:latin typeface="Courier New" pitchFamily="49"/>
              </a:rPr>
              <a:t>'notice'</a:t>
            </a:r>
            <a:r>
              <a:rPr lang="fr-FR" sz="2400" dirty="0">
                <a:solidFill>
                  <a:srgbClr val="9A9A9A"/>
                </a:solidFill>
                <a:latin typeface="Courier New" pitchFamily="49"/>
              </a:rPr>
              <a:t>, </a:t>
            </a:r>
            <a:r>
              <a:rPr lang="fr-FR" sz="2400" dirty="0">
                <a:solidFill>
                  <a:srgbClr val="56DC3A"/>
                </a:solidFill>
                <a:latin typeface="Courier New" pitchFamily="49"/>
              </a:rPr>
              <a:t>'Vos changements ont été sauvegardés!'</a:t>
            </a:r>
            <a:r>
              <a:rPr lang="fr-FR" sz="2400" dirty="0">
                <a:solidFill>
                  <a:srgbClr val="9A9A9A"/>
                </a:solidFill>
                <a:latin typeface="Courier New" pitchFamily="49"/>
              </a:rPr>
              <a:t>);</a:t>
            </a:r>
            <a:br>
              <a:rPr lang="fr-FR" dirty="0"/>
            </a:br>
            <a:endParaRPr lang="fr-FR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8913B761-4AD3-4636-8837-481E605637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0517873-2B29-4BBE-B598-DC01144869AA}" type="slidenum">
              <a:t>24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3B10C16-CF64-409B-95B1-FE4B9EE039A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Response &amp; Request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9BCE36-186F-4CC6-8422-37DE642F13A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6655319"/>
          </a:xfrm>
        </p:spPr>
        <p:txBody>
          <a:bodyPr/>
          <a:lstStyle/>
          <a:p>
            <a:pPr lvl="0"/>
            <a:r>
              <a:rPr lang="fr-FR"/>
              <a:t>En-tête :</a:t>
            </a:r>
            <a:br>
              <a:rPr lang="fr-FR"/>
            </a:br>
            <a:r>
              <a:rPr lang="fr-FR" sz="2400">
                <a:latin typeface="Courier New" pitchFamily="49"/>
              </a:rPr>
              <a:t>$response-&gt;headers-&gt;set('Content-Type','application/xhtml+xml');</a:t>
            </a:r>
          </a:p>
          <a:p>
            <a:pPr lvl="0"/>
            <a:r>
              <a:rPr lang="fr-FR"/>
              <a:t>Infos requête:</a:t>
            </a:r>
            <a:br>
              <a:rPr lang="fr-FR"/>
            </a:br>
            <a:r>
              <a:rPr lang="fr-FR" sz="2400">
                <a:latin typeface="Courier New" pitchFamily="49"/>
              </a:rPr>
              <a:t>$req-&gt;isXmlHttpRequest();</a:t>
            </a:r>
            <a:br>
              <a:rPr lang="fr-FR" sz="2400">
                <a:latin typeface="Courier New" pitchFamily="49"/>
              </a:rPr>
            </a:br>
            <a:r>
              <a:rPr lang="fr-FR" sz="2400">
                <a:latin typeface="Courier New" pitchFamily="49"/>
              </a:rPr>
              <a:t>$req-&gt;getPreferredLanguage(array('en','fr'));</a:t>
            </a:r>
          </a:p>
          <a:p>
            <a:pPr lvl="0"/>
            <a:r>
              <a:rPr lang="fr-FR"/>
              <a:t>get/post :</a:t>
            </a:r>
            <a:br>
              <a:rPr lang="fr-FR"/>
            </a:br>
            <a:r>
              <a:rPr lang="fr-FR" sz="2400">
                <a:latin typeface="Courier New" pitchFamily="49"/>
              </a:rPr>
              <a:t>$req-&gt;query-&gt;get('getparam');</a:t>
            </a:r>
            <a:br>
              <a:rPr lang="fr-FR" sz="2400">
                <a:latin typeface="Courier New" pitchFamily="49"/>
              </a:rPr>
            </a:br>
            <a:r>
              <a:rPr lang="fr-FR" sz="2400">
                <a:latin typeface="Courier New" pitchFamily="49"/>
              </a:rPr>
              <a:t>$req-&gt;request-&gt;get('postdata');</a:t>
            </a:r>
            <a:br>
              <a:rPr lang="fr-FR"/>
            </a:br>
            <a:endParaRPr lang="fr-F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1B791093-E2F9-451C-BF77-737C80E7C5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ABC87DD-2AA4-4A07-9DEB-1C049D3C62CA}" type="slidenum">
              <a:t>3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2ACCB18-84E5-4927-8A49-EFF168B276F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URLs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1E57581-66BD-47BC-A6E6-B2C9874EEF4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048280"/>
          </a:xfrm>
        </p:spPr>
        <p:txBody>
          <a:bodyPr/>
          <a:lstStyle/>
          <a:p>
            <a:pPr lvl="0"/>
            <a:r>
              <a:rPr lang="fr-FR"/>
              <a:t>FrontController &amp; mod_rewrite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2543BB2-434D-463C-AB75-18778554B10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29840" y="2520000"/>
            <a:ext cx="9110160" cy="36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8B363836-1194-480E-9015-77B0366272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0AF4BD8-CF6D-4232-AD83-9E956A9F5D85}" type="slidenum">
              <a:t>4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7B3C088-0182-49E5-B7A4-F2C1D5D4D1D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fr-FR"/>
              <a:t>MVC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080DE1B-D168-4AD0-B8DA-FFFB02CF73A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387040"/>
          </a:xfrm>
        </p:spPr>
        <p:txBody>
          <a:bodyPr/>
          <a:lstStyle/>
          <a:p>
            <a:pPr lvl="0"/>
            <a:r>
              <a:rPr lang="fr-FR" sz="2800" dirty="0"/>
              <a:t>Contrôleurs :</a:t>
            </a:r>
          </a:p>
          <a:p>
            <a:pPr lvl="2"/>
            <a:r>
              <a:rPr lang="fr-FR" sz="2800" dirty="0"/>
              <a:t>Sécurité, configuration, </a:t>
            </a:r>
            <a:r>
              <a:rPr lang="fr-FR" sz="2800" dirty="0" err="1"/>
              <a:t>routing</a:t>
            </a:r>
            <a:endParaRPr lang="fr-FR" sz="2800" dirty="0"/>
          </a:p>
          <a:p>
            <a:pPr lvl="2"/>
            <a:r>
              <a:rPr lang="fr-FR" sz="2800" dirty="0"/>
              <a:t>Contrôleurs : supervise la production de la réponse en cohérence avec la requête</a:t>
            </a:r>
          </a:p>
          <a:p>
            <a:pPr lvl="0"/>
            <a:r>
              <a:rPr lang="fr-FR" sz="2800" dirty="0"/>
              <a:t>Vue :</a:t>
            </a:r>
          </a:p>
          <a:p>
            <a:pPr lvl="2"/>
            <a:r>
              <a:rPr lang="fr-FR" sz="2800" dirty="0"/>
              <a:t>Met en forme / formate la réponse</a:t>
            </a:r>
          </a:p>
          <a:p>
            <a:pPr lvl="0"/>
            <a:r>
              <a:rPr lang="fr-FR" sz="2800" dirty="0"/>
              <a:t>Modèle :</a:t>
            </a:r>
          </a:p>
          <a:p>
            <a:pPr lvl="2"/>
            <a:r>
              <a:rPr lang="fr-FR" sz="2800" dirty="0"/>
              <a:t>Processus et données métiers</a:t>
            </a:r>
          </a:p>
          <a:p>
            <a:pPr lvl="0"/>
            <a:endParaRPr lang="fr-FR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DF6C093B-3DAE-4C75-9007-F36758ECCE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4C0193F-416B-4392-9468-C7E7959176CE}" type="slidenum">
              <a:t>5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838DC10-69F8-4F14-BC3C-86AAABD2041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Répertoires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E1DA3D4-8A15-40B5-922D-F431A421744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3000821"/>
          </a:xfrm>
        </p:spPr>
        <p:txBody>
          <a:bodyPr>
            <a:spAutoFit/>
          </a:bodyPr>
          <a:lstStyle/>
          <a:p>
            <a:pPr lvl="0"/>
            <a:r>
              <a:rPr lang="fr-FR" dirty="0">
                <a:latin typeface="Arial" pitchFamily="34"/>
              </a:rPr>
              <a:t>config/: configuration de l'application</a:t>
            </a:r>
          </a:p>
          <a:p>
            <a:pPr lvl="0"/>
            <a:r>
              <a:rPr lang="fr-FR" dirty="0">
                <a:latin typeface="Arial" pitchFamily="34"/>
              </a:rPr>
              <a:t>src/: code PHP du projet</a:t>
            </a:r>
          </a:p>
          <a:p>
            <a:pPr lvl="0"/>
            <a:r>
              <a:rPr lang="fr-FR" dirty="0" err="1">
                <a:latin typeface="Arial" pitchFamily="34"/>
              </a:rPr>
              <a:t>vendor</a:t>
            </a:r>
            <a:r>
              <a:rPr lang="fr-FR" dirty="0">
                <a:latin typeface="Arial" pitchFamily="34"/>
              </a:rPr>
              <a:t>/: bibliothèques tierces (additionnelles)</a:t>
            </a:r>
          </a:p>
          <a:p>
            <a:pPr lvl="0"/>
            <a:r>
              <a:rPr lang="fr-FR" dirty="0">
                <a:latin typeface="Arial" pitchFamily="34"/>
              </a:rPr>
              <a:t>public/: racine web, fichiers publiquement accessibles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7A34A363-946C-412F-8905-F29F681013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3E6EF0B-A0DF-4389-9943-062FD40D819F}" type="slidenum">
              <a:t>6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3E0EB14-D9F7-4D33-80A6-B4EA31F5256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Répertoire Web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DC5FAB5-F6CA-4352-B13C-C804983E660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fr-FR">
                <a:latin typeface="Arial" pitchFamily="34"/>
              </a:rPr>
              <a:t>Contrôleur frontal : app.php</a:t>
            </a:r>
          </a:p>
          <a:p>
            <a:pPr lvl="0"/>
            <a:r>
              <a:rPr lang="fr-FR">
                <a:latin typeface="Arial" pitchFamily="34"/>
              </a:rPr>
              <a:t>.htaccess : mod_rewrite</a:t>
            </a:r>
          </a:p>
          <a:p>
            <a:pPr lvl="0"/>
            <a:r>
              <a:rPr lang="fr-FR">
                <a:latin typeface="Arial" pitchFamily="34"/>
              </a:rPr>
              <a:t>Ressources publiques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B9DB30CF-9B44-4314-8136-75BA50CFF7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FCCC702-0197-4387-80D5-FEB7408E9597}" type="slidenum">
              <a:t>7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D61C403-DEEA-4A57-A880-5244470DEBB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Répertoire App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577242A-81DE-424A-A7F0-FE44CCFA198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fr-FR">
                <a:latin typeface="Arial" pitchFamily="34"/>
              </a:rPr>
              <a:t>AppKernel :</a:t>
            </a:r>
          </a:p>
          <a:p>
            <a:pPr lvl="1"/>
            <a:r>
              <a:rPr lang="fr-FR">
                <a:latin typeface="Arial" pitchFamily="34"/>
              </a:rPr>
              <a:t>regiterBundles()</a:t>
            </a:r>
          </a:p>
          <a:p>
            <a:pPr lvl="1"/>
            <a:r>
              <a:rPr lang="fr-FR">
                <a:latin typeface="Arial" pitchFamily="34"/>
              </a:rPr>
              <a:t>registerContainerConfiguration()</a:t>
            </a:r>
          </a:p>
          <a:p>
            <a:pPr lvl="0"/>
            <a:r>
              <a:rPr lang="fr-FR">
                <a:latin typeface="Arial" pitchFamily="34"/>
              </a:rPr>
              <a:t>fichiers conf et routage</a:t>
            </a:r>
          </a:p>
          <a:p>
            <a:pPr lvl="0"/>
            <a:r>
              <a:rPr lang="fr-FR">
                <a:latin typeface="Arial" pitchFamily="34"/>
              </a:rPr>
              <a:t>cache + logs</a:t>
            </a:r>
          </a:p>
          <a:p>
            <a:pPr lvl="0"/>
            <a:r>
              <a:rPr lang="fr-FR">
                <a:latin typeface="Arial" pitchFamily="34"/>
              </a:rPr>
              <a:t>ressources</a:t>
            </a:r>
          </a:p>
          <a:p>
            <a:pPr lvl="0"/>
            <a:r>
              <a:rPr lang="fr-FR">
                <a:latin typeface="Arial" pitchFamily="34"/>
              </a:rPr>
              <a:t>autoload.php</a:t>
            </a:r>
          </a:p>
          <a:p>
            <a:pPr lvl="0"/>
            <a:r>
              <a:rPr lang="fr-FR">
                <a:latin typeface="Arial" pitchFamily="34"/>
              </a:rPr>
              <a:t>console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BE8F2B60-49B6-447A-B372-2ADBACE252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6877D1-C765-4943-98D2-F245CF2B71BA}" type="slidenum">
              <a:t>8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B453BBC-0ECE-42C8-9386-E9FE071CEF6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Répertoire src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5E8B0AE-EBC3-4F7D-AA88-5FF95C954F4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fr-FR">
                <a:latin typeface="Arial" pitchFamily="34"/>
              </a:rPr>
              <a:t>Contient tout le code applicatif sous forme de Bundles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B0356747-5D9A-49F4-8562-123192ED87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44D4D73-F349-4059-8295-D4DADA800EDE}" type="slidenum">
              <a:t>9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3689EE-0957-44F1-984F-C5A487DFE89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Bundles : généralités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B22A7A2-5A28-43E0-9BE1-0ACAB9A05DD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fr-FR">
                <a:latin typeface="Arial" pitchFamily="34"/>
              </a:rPr>
              <a:t>« Similar to a plugin, but even better »</a:t>
            </a:r>
          </a:p>
          <a:p>
            <a:pPr lvl="0"/>
            <a:r>
              <a:rPr lang="fr-FR" u="sng">
                <a:latin typeface="Arial" pitchFamily="34"/>
              </a:rPr>
              <a:t>Tout</a:t>
            </a:r>
            <a:r>
              <a:rPr lang="fr-FR">
                <a:latin typeface="Arial" pitchFamily="34"/>
              </a:rPr>
              <a:t> est bundles dans SF2</a:t>
            </a:r>
          </a:p>
          <a:p>
            <a:pPr lvl="0"/>
            <a:r>
              <a:rPr lang="fr-FR">
                <a:latin typeface="Arial" pitchFamily="34"/>
              </a:rPr>
              <a:t>Déf : Ensemble structuré de fichiers liés à une fonctionnalité</a:t>
            </a:r>
          </a:p>
          <a:p>
            <a:pPr lvl="0"/>
            <a:r>
              <a:rPr lang="fr-FR" sz="2200">
                <a:latin typeface="Courier New" pitchFamily="49"/>
              </a:rPr>
              <a:t>$ php app/console generate:bundle --namespace=Dawan/HelloBundle -–format=yml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_dawa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1182</Words>
  <Application>Microsoft Office PowerPoint</Application>
  <PresentationFormat>Personnalisé</PresentationFormat>
  <Paragraphs>190</Paragraphs>
  <Slides>24</Slides>
  <Notes>24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Courier 10 Pitch</vt:lpstr>
      <vt:lpstr>Courier New</vt:lpstr>
      <vt:lpstr>StarSymbol</vt:lpstr>
      <vt:lpstr>Times New Roman</vt:lpstr>
      <vt:lpstr>Trebuchet MS</vt:lpstr>
      <vt:lpstr>presentation_dawan</vt:lpstr>
      <vt:lpstr>Standard</vt:lpstr>
      <vt:lpstr>Présentation PowerPoint</vt:lpstr>
      <vt:lpstr>Requêtes HTTP</vt:lpstr>
      <vt:lpstr>URLs</vt:lpstr>
      <vt:lpstr>MVC</vt:lpstr>
      <vt:lpstr>Répertoires</vt:lpstr>
      <vt:lpstr>Répertoire Web</vt:lpstr>
      <vt:lpstr>Répertoire App</vt:lpstr>
      <vt:lpstr>Répertoire src</vt:lpstr>
      <vt:lpstr>Bundles : généralités</vt:lpstr>
      <vt:lpstr>Bundles : arborescence</vt:lpstr>
      <vt:lpstr>Environnement</vt:lpstr>
      <vt:lpstr>Résumé</vt:lpstr>
      <vt:lpstr>Console</vt:lpstr>
      <vt:lpstr>Console</vt:lpstr>
      <vt:lpstr>Présentation PowerPoint</vt:lpstr>
      <vt:lpstr>Format YAML</vt:lpstr>
      <vt:lpstr>YAML : collections</vt:lpstr>
      <vt:lpstr>Routage</vt:lpstr>
      <vt:lpstr>Routage : paramètres</vt:lpstr>
      <vt:lpstr>Routage : objet Router</vt:lpstr>
      <vt:lpstr>Contrôleur</vt:lpstr>
      <vt:lpstr>Contrôleur : helper</vt:lpstr>
      <vt:lpstr>Contrôleur : suite</vt:lpstr>
      <vt:lpstr>Response &amp; Request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Dawan</dc:creator>
  <cp:lastModifiedBy>Thomas Aldaitz</cp:lastModifiedBy>
  <cp:revision>84</cp:revision>
  <dcterms:created xsi:type="dcterms:W3CDTF">2012-09-24T16:29:42Z</dcterms:created>
  <dcterms:modified xsi:type="dcterms:W3CDTF">2020-07-27T13:27:10Z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